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10" r:id="rId1"/>
  </p:sldMasterIdLst>
  <p:notesMasterIdLst>
    <p:notesMasterId r:id="rId126"/>
  </p:notesMasterIdLst>
  <p:handoutMasterIdLst>
    <p:handoutMasterId r:id="rId127"/>
  </p:handoutMasterIdLst>
  <p:sldIdLst>
    <p:sldId id="256" r:id="rId2"/>
    <p:sldId id="538" r:id="rId3"/>
    <p:sldId id="539" r:id="rId4"/>
    <p:sldId id="540" r:id="rId5"/>
    <p:sldId id="534" r:id="rId6"/>
    <p:sldId id="530" r:id="rId7"/>
    <p:sldId id="419" r:id="rId8"/>
    <p:sldId id="528" r:id="rId9"/>
    <p:sldId id="312" r:id="rId10"/>
    <p:sldId id="527" r:id="rId11"/>
    <p:sldId id="535" r:id="rId12"/>
    <p:sldId id="531" r:id="rId13"/>
    <p:sldId id="311" r:id="rId14"/>
    <p:sldId id="537" r:id="rId15"/>
    <p:sldId id="331" r:id="rId16"/>
    <p:sldId id="328" r:id="rId17"/>
    <p:sldId id="330" r:id="rId18"/>
    <p:sldId id="395" r:id="rId19"/>
    <p:sldId id="396" r:id="rId20"/>
    <p:sldId id="397" r:id="rId21"/>
    <p:sldId id="329" r:id="rId22"/>
    <p:sldId id="384" r:id="rId23"/>
    <p:sldId id="332" r:id="rId24"/>
    <p:sldId id="401" r:id="rId25"/>
    <p:sldId id="435" r:id="rId26"/>
    <p:sldId id="450" r:id="rId27"/>
    <p:sldId id="433" r:id="rId28"/>
    <p:sldId id="452" r:id="rId29"/>
    <p:sldId id="462" r:id="rId30"/>
    <p:sldId id="463" r:id="rId31"/>
    <p:sldId id="434" r:id="rId32"/>
    <p:sldId id="466" r:id="rId33"/>
    <p:sldId id="438" r:id="rId34"/>
    <p:sldId id="422" r:id="rId35"/>
    <p:sldId id="429" r:id="rId36"/>
    <p:sldId id="431" r:id="rId37"/>
    <p:sldId id="428" r:id="rId38"/>
    <p:sldId id="430" r:id="rId39"/>
    <p:sldId id="432" r:id="rId40"/>
    <p:sldId id="473" r:id="rId41"/>
    <p:sldId id="402" r:id="rId42"/>
    <p:sldId id="316" r:id="rId43"/>
    <p:sldId id="495" r:id="rId44"/>
    <p:sldId id="381" r:id="rId45"/>
    <p:sldId id="382" r:id="rId46"/>
    <p:sldId id="443" r:id="rId47"/>
    <p:sldId id="383" r:id="rId48"/>
    <p:sldId id="507" r:id="rId49"/>
    <p:sldId id="548" r:id="rId50"/>
    <p:sldId id="549" r:id="rId51"/>
    <p:sldId id="550" r:id="rId52"/>
    <p:sldId id="551" r:id="rId53"/>
    <p:sldId id="552" r:id="rId54"/>
    <p:sldId id="553" r:id="rId55"/>
    <p:sldId id="554" r:id="rId56"/>
    <p:sldId id="555" r:id="rId57"/>
    <p:sldId id="556" r:id="rId58"/>
    <p:sldId id="557" r:id="rId59"/>
    <p:sldId id="558" r:id="rId60"/>
    <p:sldId id="559" r:id="rId61"/>
    <p:sldId id="560" r:id="rId62"/>
    <p:sldId id="561" r:id="rId63"/>
    <p:sldId id="694" r:id="rId64"/>
    <p:sldId id="695" r:id="rId65"/>
    <p:sldId id="696" r:id="rId66"/>
    <p:sldId id="697" r:id="rId67"/>
    <p:sldId id="698" r:id="rId68"/>
    <p:sldId id="699" r:id="rId69"/>
    <p:sldId id="700" r:id="rId70"/>
    <p:sldId id="701" r:id="rId71"/>
    <p:sldId id="702" r:id="rId72"/>
    <p:sldId id="562" r:id="rId73"/>
    <p:sldId id="563" r:id="rId74"/>
    <p:sldId id="564" r:id="rId75"/>
    <p:sldId id="565" r:id="rId76"/>
    <p:sldId id="566" r:id="rId77"/>
    <p:sldId id="567" r:id="rId78"/>
    <p:sldId id="705" r:id="rId79"/>
    <p:sldId id="706" r:id="rId80"/>
    <p:sldId id="707" r:id="rId81"/>
    <p:sldId id="727" r:id="rId82"/>
    <p:sldId id="709" r:id="rId83"/>
    <p:sldId id="711" r:id="rId84"/>
    <p:sldId id="712" r:id="rId85"/>
    <p:sldId id="568" r:id="rId86"/>
    <p:sldId id="569" r:id="rId87"/>
    <p:sldId id="570" r:id="rId88"/>
    <p:sldId id="571" r:id="rId89"/>
    <p:sldId id="572" r:id="rId90"/>
    <p:sldId id="573" r:id="rId91"/>
    <p:sldId id="574" r:id="rId92"/>
    <p:sldId id="575" r:id="rId93"/>
    <p:sldId id="576" r:id="rId94"/>
    <p:sldId id="577" r:id="rId95"/>
    <p:sldId id="579" r:id="rId96"/>
    <p:sldId id="580" r:id="rId97"/>
    <p:sldId id="751" r:id="rId98"/>
    <p:sldId id="752" r:id="rId99"/>
    <p:sldId id="753" r:id="rId100"/>
    <p:sldId id="754" r:id="rId101"/>
    <p:sldId id="755" r:id="rId102"/>
    <p:sldId id="756" r:id="rId103"/>
    <p:sldId id="757" r:id="rId104"/>
    <p:sldId id="759" r:id="rId105"/>
    <p:sldId id="760" r:id="rId106"/>
    <p:sldId id="761" r:id="rId107"/>
    <p:sldId id="741" r:id="rId108"/>
    <p:sldId id="765" r:id="rId109"/>
    <p:sldId id="729" r:id="rId110"/>
    <p:sldId id="730" r:id="rId111"/>
    <p:sldId id="764" r:id="rId112"/>
    <p:sldId id="728" r:id="rId113"/>
    <p:sldId id="767" r:id="rId114"/>
    <p:sldId id="749" r:id="rId115"/>
    <p:sldId id="733" r:id="rId116"/>
    <p:sldId id="734" r:id="rId117"/>
    <p:sldId id="766" r:id="rId118"/>
    <p:sldId id="762" r:id="rId119"/>
    <p:sldId id="736" r:id="rId120"/>
    <p:sldId id="737" r:id="rId121"/>
    <p:sldId id="738" r:id="rId122"/>
    <p:sldId id="739" r:id="rId123"/>
    <p:sldId id="768" r:id="rId124"/>
    <p:sldId id="582" r:id="rId1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hiddenSlides="1" frameSlides="1"/>
  <p:clrMru>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2626" autoAdjust="0"/>
  </p:normalViewPr>
  <p:slideViewPr>
    <p:cSldViewPr snapToGrid="0" snapToObjects="1">
      <p:cViewPr>
        <p:scale>
          <a:sx n="85" d="100"/>
          <a:sy n="85" d="100"/>
        </p:scale>
        <p:origin x="-528" y="-80"/>
      </p:cViewPr>
      <p:guideLst>
        <p:guide orient="horz" pos="2160"/>
        <p:guide pos="2880"/>
      </p:guideLst>
    </p:cSldViewPr>
  </p:slideViewPr>
  <p:notesTextViewPr>
    <p:cViewPr>
      <p:scale>
        <a:sx n="100" d="100"/>
        <a:sy n="100" d="100"/>
      </p:scale>
      <p:origin x="0" y="0"/>
    </p:cViewPr>
  </p:notesTextViewPr>
  <p:sorterViewPr>
    <p:cViewPr>
      <p:scale>
        <a:sx n="59" d="100"/>
        <a:sy n="59" d="100"/>
      </p:scale>
      <p:origin x="0" y="11448"/>
    </p:cViewPr>
  </p:sorterViewPr>
  <p:gridSpacing cx="76200" cy="76200"/>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notesMaster" Target="notesMasters/notesMaster1.xml"/><Relationship Id="rId127" Type="http://schemas.openxmlformats.org/officeDocument/2006/relationships/handoutMaster" Target="handoutMasters/handoutMaster1.xml"/><Relationship Id="rId128" Type="http://schemas.openxmlformats.org/officeDocument/2006/relationships/printerSettings" Target="printerSettings/printerSettings1.bin"/><Relationship Id="rId129" Type="http://schemas.openxmlformats.org/officeDocument/2006/relationships/presProps" Target="pres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30" Type="http://schemas.openxmlformats.org/officeDocument/2006/relationships/viewProps" Target="viewProps.xml"/><Relationship Id="rId131" Type="http://schemas.openxmlformats.org/officeDocument/2006/relationships/theme" Target="theme/theme1.xml"/><Relationship Id="rId13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B611997-8795-DA4D-BED1-1648956209ED}" type="datetime1">
              <a:rPr lang="en-US" smtClean="0"/>
              <a:t>19/09/16</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28FF10E-B02A-0540-B95E-92BE5FFDD9B0}" type="slidenum">
              <a:rPr lang="en-GB" smtClean="0"/>
              <a:t>‹#›</a:t>
            </a:fld>
            <a:endParaRPr lang="en-GB"/>
          </a:p>
        </p:txBody>
      </p:sp>
    </p:spTree>
    <p:extLst>
      <p:ext uri="{BB962C8B-B14F-4D97-AF65-F5344CB8AC3E}">
        <p14:creationId xmlns:p14="http://schemas.microsoft.com/office/powerpoint/2010/main" val="80384669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png>
</file>

<file path=ppt/media/image2.png>
</file>

<file path=ppt/media/image3.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B04CCC0-B307-2A4E-9D48-6B357292DD69}" type="datetime1">
              <a:rPr lang="en-US" smtClean="0"/>
              <a:t>19/09/16</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EB44745-A25A-074C-A60F-2C125451643B}" type="slidenum">
              <a:rPr lang="en-GB" smtClean="0"/>
              <a:t>‹#›</a:t>
            </a:fld>
            <a:endParaRPr lang="en-GB"/>
          </a:p>
        </p:txBody>
      </p:sp>
    </p:spTree>
    <p:extLst>
      <p:ext uri="{BB962C8B-B14F-4D97-AF65-F5344CB8AC3E}">
        <p14:creationId xmlns:p14="http://schemas.microsoft.com/office/powerpoint/2010/main" val="40578580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 Id="rId3" Type="http://schemas.openxmlformats.org/officeDocument/2006/relationships/hyperlink" Target="http://www.journaldunet.com/management/direction-generale/nombre-d-entreprises-en-france.shtml"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 Id="rId3" Type="http://schemas.openxmlformats.org/officeDocument/2006/relationships/hyperlink" Target="mailto:celine.gainet@paris-sorbonne.fr"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0482"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GB">
              <a:latin typeface="Calibri" charset="0"/>
            </a:endParaRPr>
          </a:p>
        </p:txBody>
      </p:sp>
      <p:sp>
        <p:nvSpPr>
          <p:cNvPr id="20483"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BA038885-FE84-5141-8779-586C0606EA97}" type="slidenum">
              <a:rPr lang="fr-FR" sz="1200"/>
              <a:pPr eaLnBrk="1" fontAlgn="base" hangingPunct="1">
                <a:spcBef>
                  <a:spcPct val="0"/>
                </a:spcBef>
                <a:spcAft>
                  <a:spcPct val="0"/>
                </a:spcAft>
              </a:pPr>
              <a:t>2</a:t>
            </a:fld>
            <a:endParaRPr lang="fr-FR"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0482"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GB">
              <a:latin typeface="Calibri" charset="0"/>
            </a:endParaRPr>
          </a:p>
        </p:txBody>
      </p:sp>
      <p:sp>
        <p:nvSpPr>
          <p:cNvPr id="20483"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BA038885-FE84-5141-8779-586C0606EA97}" type="slidenum">
              <a:rPr lang="fr-FR" sz="1200"/>
              <a:pPr eaLnBrk="1" fontAlgn="base" hangingPunct="1">
                <a:spcBef>
                  <a:spcPct val="0"/>
                </a:spcBef>
                <a:spcAft>
                  <a:spcPct val="0"/>
                </a:spcAft>
              </a:pPr>
              <a:t>14</a:t>
            </a:fld>
            <a:endParaRPr lang="fr-FR"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smtClean="0"/>
              <a:t>http://</a:t>
            </a:r>
            <a:r>
              <a:rPr lang="fr-FR" dirty="0" err="1" smtClean="0"/>
              <a:t>www.journaldunet.com</a:t>
            </a:r>
            <a:r>
              <a:rPr lang="fr-FR" dirty="0" smtClean="0"/>
              <a:t>/management/direction-</a:t>
            </a:r>
            <a:r>
              <a:rPr lang="fr-FR" dirty="0" err="1" smtClean="0"/>
              <a:t>generale</a:t>
            </a:r>
            <a:r>
              <a:rPr lang="fr-FR" dirty="0" smtClean="0"/>
              <a:t>/nombre-d-entreprises-en-</a:t>
            </a:r>
            <a:r>
              <a:rPr lang="fr-FR" dirty="0" err="1" smtClean="0"/>
              <a:t>france.shtml</a:t>
            </a:r>
            <a:r>
              <a:rPr lang="fr-FR" dirty="0" smtClean="0"/>
              <a:t> </a:t>
            </a:r>
            <a:endParaRPr lang="fr-FR" dirty="0"/>
          </a:p>
        </p:txBody>
      </p:sp>
      <p:sp>
        <p:nvSpPr>
          <p:cNvPr id="4" name="Slide Number Placeholder 3"/>
          <p:cNvSpPr>
            <a:spLocks noGrp="1"/>
          </p:cNvSpPr>
          <p:nvPr>
            <p:ph type="sldNum" sz="quarter" idx="10"/>
          </p:nvPr>
        </p:nvSpPr>
        <p:spPr/>
        <p:txBody>
          <a:bodyPr/>
          <a:lstStyle/>
          <a:p>
            <a:fld id="{7EB44745-A25A-074C-A60F-2C125451643B}" type="slidenum">
              <a:rPr lang="en-GB" smtClean="0"/>
              <a:t>40</a:t>
            </a:fld>
            <a:endParaRPr lang="en-GB"/>
          </a:p>
        </p:txBody>
      </p:sp>
    </p:spTree>
    <p:extLst>
      <p:ext uri="{BB962C8B-B14F-4D97-AF65-F5344CB8AC3E}">
        <p14:creationId xmlns:p14="http://schemas.microsoft.com/office/powerpoint/2010/main" val="36922637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fr-FR" dirty="0" smtClean="0">
                <a:hlinkClick r:id="rId3"/>
              </a:rPr>
              <a:t>http://www.journaldunet.com/management/direction-generale/nombre-d-entreprises-en-france.shtml</a:t>
            </a:r>
            <a:endParaRPr lang="fr-FR" dirty="0" smtClean="0"/>
          </a:p>
          <a:p>
            <a:endParaRPr lang="fr-FR" dirty="0"/>
          </a:p>
        </p:txBody>
      </p:sp>
      <p:sp>
        <p:nvSpPr>
          <p:cNvPr id="4" name="Slide Number Placeholder 3"/>
          <p:cNvSpPr>
            <a:spLocks noGrp="1"/>
          </p:cNvSpPr>
          <p:nvPr>
            <p:ph type="sldNum" sz="quarter" idx="10"/>
          </p:nvPr>
        </p:nvSpPr>
        <p:spPr/>
        <p:txBody>
          <a:bodyPr/>
          <a:lstStyle/>
          <a:p>
            <a:fld id="{7EB44745-A25A-074C-A60F-2C125451643B}" type="slidenum">
              <a:rPr lang="en-GB" smtClean="0"/>
              <a:t>47</a:t>
            </a:fld>
            <a:endParaRPr lang="en-GB"/>
          </a:p>
        </p:txBody>
      </p:sp>
    </p:spTree>
    <p:extLst>
      <p:ext uri="{BB962C8B-B14F-4D97-AF65-F5344CB8AC3E}">
        <p14:creationId xmlns:p14="http://schemas.microsoft.com/office/powerpoint/2010/main" val="9500304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Espace réservé de l'image des diapositives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 name="Espace réservé des commentaires 2"/>
          <p:cNvSpPr>
            <a:spLocks noGrp="1"/>
          </p:cNvSpPr>
          <p:nvPr>
            <p:ph type="body" idx="1"/>
          </p:nvPr>
        </p:nvSpPr>
        <p:spPr/>
        <p:txBody>
          <a:bodyPr/>
          <a:lstStyle/>
          <a:p>
            <a:pPr>
              <a:defRPr/>
            </a:pPr>
            <a:r>
              <a:rPr lang="fr-FR" dirty="0" err="1" smtClean="0">
                <a:ea typeface="+mn-ea"/>
                <a:cs typeface="+mn-cs"/>
              </a:rPr>
              <a:t>Supplemental</a:t>
            </a:r>
            <a:r>
              <a:rPr lang="fr-FR" dirty="0" smtClean="0">
                <a:ea typeface="+mn-ea"/>
                <a:cs typeface="+mn-cs"/>
              </a:rPr>
              <a:t> information = </a:t>
            </a:r>
            <a:r>
              <a:rPr lang="fr-FR" dirty="0" err="1" smtClean="0">
                <a:ea typeface="+mn-ea"/>
                <a:cs typeface="+mn-cs"/>
              </a:rPr>
              <a:t>Some</a:t>
            </a:r>
            <a:r>
              <a:rPr lang="fr-FR" dirty="0" smtClean="0">
                <a:ea typeface="+mn-ea"/>
                <a:cs typeface="+mn-cs"/>
              </a:rPr>
              <a:t> changes in </a:t>
            </a:r>
            <a:r>
              <a:rPr lang="fr-FR" dirty="0" err="1" smtClean="0">
                <a:ea typeface="+mn-ea"/>
                <a:cs typeface="+mn-cs"/>
              </a:rPr>
              <a:t>financial</a:t>
            </a:r>
            <a:r>
              <a:rPr lang="fr-FR" dirty="0" smtClean="0">
                <a:ea typeface="+mn-ea"/>
                <a:cs typeface="+mn-cs"/>
              </a:rPr>
              <a:t> position do not affect cash </a:t>
            </a:r>
            <a:r>
              <a:rPr lang="fr-FR" dirty="0" err="1" smtClean="0">
                <a:ea typeface="+mn-ea"/>
                <a:cs typeface="+mn-cs"/>
              </a:rPr>
              <a:t>directly</a:t>
            </a:r>
            <a:r>
              <a:rPr lang="fr-FR" dirty="0" smtClean="0">
                <a:ea typeface="+mn-ea"/>
                <a:cs typeface="+mn-cs"/>
              </a:rPr>
              <a:t>, </a:t>
            </a:r>
            <a:r>
              <a:rPr lang="fr-FR" dirty="0" err="1" smtClean="0">
                <a:ea typeface="+mn-ea"/>
                <a:cs typeface="+mn-cs"/>
              </a:rPr>
              <a:t>yet</a:t>
            </a:r>
            <a:r>
              <a:rPr lang="fr-FR" dirty="0" smtClean="0">
                <a:ea typeface="+mn-ea"/>
                <a:cs typeface="+mn-cs"/>
              </a:rPr>
              <a:t> </a:t>
            </a:r>
            <a:r>
              <a:rPr lang="fr-FR" dirty="0" err="1" smtClean="0">
                <a:ea typeface="+mn-ea"/>
                <a:cs typeface="+mn-cs"/>
              </a:rPr>
              <a:t>they</a:t>
            </a:r>
            <a:r>
              <a:rPr lang="fr-FR" dirty="0" smtClean="0">
                <a:ea typeface="+mn-ea"/>
                <a:cs typeface="+mn-cs"/>
              </a:rPr>
              <a:t> </a:t>
            </a:r>
            <a:r>
              <a:rPr lang="fr-FR" dirty="0" err="1" smtClean="0">
                <a:ea typeface="+mn-ea"/>
                <a:cs typeface="+mn-cs"/>
              </a:rPr>
              <a:t>reflect</a:t>
            </a:r>
            <a:r>
              <a:rPr lang="fr-FR" dirty="0" smtClean="0">
                <a:ea typeface="+mn-ea"/>
                <a:cs typeface="+mn-cs"/>
              </a:rPr>
              <a:t> important </a:t>
            </a:r>
            <a:r>
              <a:rPr lang="fr-FR" dirty="0" err="1" smtClean="0">
                <a:ea typeface="+mn-ea"/>
                <a:cs typeface="+mn-cs"/>
              </a:rPr>
              <a:t>investing</a:t>
            </a:r>
            <a:r>
              <a:rPr lang="fr-FR" dirty="0" smtClean="0">
                <a:ea typeface="+mn-ea"/>
                <a:cs typeface="+mn-cs"/>
              </a:rPr>
              <a:t> or </a:t>
            </a:r>
            <a:r>
              <a:rPr lang="fr-FR" dirty="0" err="1" smtClean="0">
                <a:ea typeface="+mn-ea"/>
                <a:cs typeface="+mn-cs"/>
              </a:rPr>
              <a:t>financing</a:t>
            </a:r>
            <a:r>
              <a:rPr lang="fr-FR" dirty="0" smtClean="0">
                <a:ea typeface="+mn-ea"/>
                <a:cs typeface="+mn-cs"/>
              </a:rPr>
              <a:t> </a:t>
            </a:r>
            <a:r>
              <a:rPr lang="fr-FR" dirty="0" err="1" smtClean="0">
                <a:ea typeface="+mn-ea"/>
                <a:cs typeface="+mn-cs"/>
              </a:rPr>
              <a:t>activities</a:t>
            </a:r>
            <a:r>
              <a:rPr lang="fr-FR" dirty="0" smtClean="0">
                <a:ea typeface="+mn-ea"/>
                <a:cs typeface="+mn-cs"/>
              </a:rPr>
              <a:t> of </a:t>
            </a:r>
            <a:r>
              <a:rPr lang="fr-FR" dirty="0" err="1" smtClean="0">
                <a:ea typeface="+mn-ea"/>
                <a:cs typeface="+mn-cs"/>
              </a:rPr>
              <a:t>which</a:t>
            </a:r>
            <a:r>
              <a:rPr lang="fr-FR" dirty="0" smtClean="0">
                <a:ea typeface="+mn-ea"/>
                <a:cs typeface="+mn-cs"/>
              </a:rPr>
              <a:t> </a:t>
            </a:r>
            <a:r>
              <a:rPr lang="fr-FR" dirty="0" err="1" smtClean="0">
                <a:ea typeface="+mn-ea"/>
                <a:cs typeface="+mn-cs"/>
              </a:rPr>
              <a:t>decision</a:t>
            </a:r>
            <a:r>
              <a:rPr lang="fr-FR" dirty="0" smtClean="0">
                <a:ea typeface="+mn-ea"/>
                <a:cs typeface="+mn-cs"/>
              </a:rPr>
              <a:t> </a:t>
            </a:r>
            <a:r>
              <a:rPr lang="fr-FR" dirty="0" err="1" smtClean="0">
                <a:ea typeface="+mn-ea"/>
                <a:cs typeface="+mn-cs"/>
              </a:rPr>
              <a:t>makers</a:t>
            </a:r>
            <a:r>
              <a:rPr lang="fr-FR" dirty="0" smtClean="0">
                <a:ea typeface="+mn-ea"/>
                <a:cs typeface="+mn-cs"/>
              </a:rPr>
              <a:t> </a:t>
            </a:r>
            <a:r>
              <a:rPr lang="fr-FR" dirty="0" err="1" smtClean="0">
                <a:ea typeface="+mn-ea"/>
                <a:cs typeface="+mn-cs"/>
              </a:rPr>
              <a:t>should</a:t>
            </a:r>
            <a:r>
              <a:rPr lang="fr-FR" dirty="0" smtClean="0">
                <a:ea typeface="+mn-ea"/>
                <a:cs typeface="+mn-cs"/>
              </a:rPr>
              <a:t> </a:t>
            </a:r>
            <a:r>
              <a:rPr lang="fr-FR" dirty="0" err="1" smtClean="0">
                <a:ea typeface="+mn-ea"/>
                <a:cs typeface="+mn-cs"/>
              </a:rPr>
              <a:t>be</a:t>
            </a:r>
            <a:r>
              <a:rPr lang="fr-FR" dirty="0" smtClean="0">
                <a:ea typeface="+mn-ea"/>
                <a:cs typeface="+mn-cs"/>
              </a:rPr>
              <a:t> </a:t>
            </a:r>
            <a:r>
              <a:rPr lang="fr-FR" dirty="0" err="1" smtClean="0">
                <a:ea typeface="+mn-ea"/>
                <a:cs typeface="+mn-cs"/>
              </a:rPr>
              <a:t>aware</a:t>
            </a:r>
            <a:r>
              <a:rPr lang="fr-FR" dirty="0" smtClean="0">
                <a:ea typeface="+mn-ea"/>
                <a:cs typeface="+mn-cs"/>
              </a:rPr>
              <a:t>. </a:t>
            </a:r>
            <a:r>
              <a:rPr lang="fr-FR" dirty="0" err="1" smtClean="0">
                <a:ea typeface="+mn-ea"/>
                <a:cs typeface="+mn-cs"/>
              </a:rPr>
              <a:t>Because</a:t>
            </a:r>
            <a:r>
              <a:rPr lang="fr-FR" dirty="0" smtClean="0">
                <a:ea typeface="+mn-ea"/>
                <a:cs typeface="+mn-cs"/>
              </a:rPr>
              <a:t> </a:t>
            </a:r>
            <a:r>
              <a:rPr lang="fr-FR" dirty="0" err="1" smtClean="0">
                <a:ea typeface="+mn-ea"/>
                <a:cs typeface="+mn-cs"/>
              </a:rPr>
              <a:t>these</a:t>
            </a:r>
            <a:r>
              <a:rPr lang="fr-FR" dirty="0" smtClean="0">
                <a:ea typeface="+mn-ea"/>
                <a:cs typeface="+mn-cs"/>
              </a:rPr>
              <a:t> </a:t>
            </a:r>
            <a:r>
              <a:rPr lang="fr-FR" dirty="0" err="1" smtClean="0">
                <a:ea typeface="+mn-ea"/>
                <a:cs typeface="+mn-cs"/>
              </a:rPr>
              <a:t>activities</a:t>
            </a:r>
            <a:r>
              <a:rPr lang="fr-FR" dirty="0" smtClean="0">
                <a:ea typeface="+mn-ea"/>
                <a:cs typeface="+mn-cs"/>
              </a:rPr>
              <a:t> do not </a:t>
            </a:r>
            <a:r>
              <a:rPr lang="fr-FR" dirty="0" err="1" smtClean="0">
                <a:ea typeface="+mn-ea"/>
                <a:cs typeface="+mn-cs"/>
              </a:rPr>
              <a:t>provide</a:t>
            </a:r>
            <a:r>
              <a:rPr lang="fr-FR" dirty="0" smtClean="0">
                <a:ea typeface="+mn-ea"/>
                <a:cs typeface="+mn-cs"/>
              </a:rPr>
              <a:t> or use cash, </a:t>
            </a:r>
            <a:r>
              <a:rPr lang="fr-FR" dirty="0" err="1" smtClean="0">
                <a:ea typeface="+mn-ea"/>
                <a:cs typeface="+mn-cs"/>
              </a:rPr>
              <a:t>they</a:t>
            </a:r>
            <a:r>
              <a:rPr lang="fr-FR" dirty="0" smtClean="0">
                <a:ea typeface="+mn-ea"/>
                <a:cs typeface="+mn-cs"/>
              </a:rPr>
              <a:t> are not </a:t>
            </a:r>
            <a:r>
              <a:rPr lang="fr-FR" dirty="0" err="1" smtClean="0">
                <a:ea typeface="+mn-ea"/>
                <a:cs typeface="+mn-cs"/>
              </a:rPr>
              <a:t>reported</a:t>
            </a:r>
            <a:r>
              <a:rPr lang="fr-FR" dirty="0" smtClean="0">
                <a:ea typeface="+mn-ea"/>
                <a:cs typeface="+mn-cs"/>
              </a:rPr>
              <a:t> in the operating, </a:t>
            </a:r>
            <a:r>
              <a:rPr lang="fr-FR" dirty="0" err="1" smtClean="0">
                <a:ea typeface="+mn-ea"/>
                <a:cs typeface="+mn-cs"/>
              </a:rPr>
              <a:t>investing</a:t>
            </a:r>
            <a:r>
              <a:rPr lang="fr-FR" dirty="0" smtClean="0">
                <a:ea typeface="+mn-ea"/>
                <a:cs typeface="+mn-cs"/>
              </a:rPr>
              <a:t>, or </a:t>
            </a:r>
            <a:r>
              <a:rPr lang="fr-FR" dirty="0" err="1" smtClean="0">
                <a:ea typeface="+mn-ea"/>
                <a:cs typeface="+mn-cs"/>
              </a:rPr>
              <a:t>financing</a:t>
            </a:r>
            <a:r>
              <a:rPr lang="fr-FR" dirty="0" smtClean="0">
                <a:ea typeface="+mn-ea"/>
                <a:cs typeface="+mn-cs"/>
              </a:rPr>
              <a:t> sections of the cash flow </a:t>
            </a:r>
            <a:r>
              <a:rPr lang="fr-FR" dirty="0" err="1" smtClean="0">
                <a:ea typeface="+mn-ea"/>
                <a:cs typeface="+mn-cs"/>
              </a:rPr>
              <a:t>statement</a:t>
            </a:r>
            <a:r>
              <a:rPr lang="fr-FR" dirty="0" smtClean="0">
                <a:ea typeface="+mn-ea"/>
                <a:cs typeface="+mn-cs"/>
              </a:rPr>
              <a:t>. </a:t>
            </a:r>
            <a:r>
              <a:rPr lang="fr-FR" dirty="0" err="1" smtClean="0">
                <a:ea typeface="+mn-ea"/>
                <a:cs typeface="+mn-cs"/>
              </a:rPr>
              <a:t>However</a:t>
            </a:r>
            <a:r>
              <a:rPr lang="fr-FR" dirty="0" smtClean="0">
                <a:ea typeface="+mn-ea"/>
                <a:cs typeface="+mn-cs"/>
              </a:rPr>
              <a:t>, </a:t>
            </a:r>
            <a:r>
              <a:rPr lang="fr-FR" dirty="0" err="1" smtClean="0">
                <a:ea typeface="+mn-ea"/>
                <a:cs typeface="+mn-cs"/>
              </a:rPr>
              <a:t>authoritative</a:t>
            </a:r>
            <a:r>
              <a:rPr lang="fr-FR" dirty="0" smtClean="0">
                <a:ea typeface="+mn-ea"/>
                <a:cs typeface="+mn-cs"/>
              </a:rPr>
              <a:t> standards do </a:t>
            </a:r>
            <a:r>
              <a:rPr lang="fr-FR" dirty="0" err="1" smtClean="0">
                <a:ea typeface="+mn-ea"/>
                <a:cs typeface="+mn-cs"/>
              </a:rPr>
              <a:t>require</a:t>
            </a:r>
            <a:r>
              <a:rPr lang="fr-FR" dirty="0" smtClean="0">
                <a:ea typeface="+mn-ea"/>
                <a:cs typeface="+mn-cs"/>
              </a:rPr>
              <a:t> </a:t>
            </a:r>
            <a:r>
              <a:rPr lang="fr-FR" dirty="0" err="1" smtClean="0">
                <a:ea typeface="+mn-ea"/>
                <a:cs typeface="+mn-cs"/>
              </a:rPr>
              <a:t>that</a:t>
            </a:r>
            <a:r>
              <a:rPr lang="fr-FR" dirty="0" smtClean="0">
                <a:ea typeface="+mn-ea"/>
                <a:cs typeface="+mn-cs"/>
              </a:rPr>
              <a:t> </a:t>
            </a:r>
            <a:r>
              <a:rPr lang="fr-FR" dirty="0" err="1" smtClean="0">
                <a:ea typeface="+mn-ea"/>
                <a:cs typeface="+mn-cs"/>
              </a:rPr>
              <a:t>they</a:t>
            </a:r>
            <a:r>
              <a:rPr lang="fr-FR" dirty="0" smtClean="0">
                <a:ea typeface="+mn-ea"/>
                <a:cs typeface="+mn-cs"/>
              </a:rPr>
              <a:t> </a:t>
            </a:r>
            <a:r>
              <a:rPr lang="fr-FR" dirty="0" err="1" smtClean="0">
                <a:ea typeface="+mn-ea"/>
                <a:cs typeface="+mn-cs"/>
              </a:rPr>
              <a:t>be</a:t>
            </a:r>
            <a:r>
              <a:rPr lang="fr-FR" dirty="0" smtClean="0">
                <a:ea typeface="+mn-ea"/>
                <a:cs typeface="+mn-cs"/>
              </a:rPr>
              <a:t> </a:t>
            </a:r>
            <a:r>
              <a:rPr lang="fr-FR" dirty="0" err="1" smtClean="0">
                <a:ea typeface="+mn-ea"/>
                <a:cs typeface="+mn-cs"/>
              </a:rPr>
              <a:t>disclosed</a:t>
            </a:r>
            <a:r>
              <a:rPr lang="fr-FR" dirty="0" smtClean="0">
                <a:ea typeface="+mn-ea"/>
                <a:cs typeface="+mn-cs"/>
              </a:rPr>
              <a:t>. In addition, </a:t>
            </a:r>
            <a:r>
              <a:rPr lang="fr-FR" dirty="0" err="1" smtClean="0">
                <a:ea typeface="+mn-ea"/>
                <a:cs typeface="+mn-cs"/>
              </a:rPr>
              <a:t>companies</a:t>
            </a:r>
            <a:r>
              <a:rPr lang="fr-FR" dirty="0" smtClean="0">
                <a:ea typeface="+mn-ea"/>
                <a:cs typeface="+mn-cs"/>
              </a:rPr>
              <a:t> are </a:t>
            </a:r>
            <a:r>
              <a:rPr lang="fr-FR" dirty="0" err="1" smtClean="0">
                <a:ea typeface="+mn-ea"/>
                <a:cs typeface="+mn-cs"/>
              </a:rPr>
              <a:t>required</a:t>
            </a:r>
            <a:r>
              <a:rPr lang="fr-FR" dirty="0" smtClean="0">
                <a:ea typeface="+mn-ea"/>
                <a:cs typeface="+mn-cs"/>
              </a:rPr>
              <a:t> to </a:t>
            </a:r>
            <a:r>
              <a:rPr lang="fr-FR" dirty="0" err="1" smtClean="0">
                <a:ea typeface="+mn-ea"/>
                <a:cs typeface="+mn-cs"/>
              </a:rPr>
              <a:t>disclose</a:t>
            </a:r>
            <a:r>
              <a:rPr lang="fr-FR" dirty="0" smtClean="0">
                <a:ea typeface="+mn-ea"/>
                <a:cs typeface="+mn-cs"/>
              </a:rPr>
              <a:t> cash </a:t>
            </a:r>
            <a:r>
              <a:rPr lang="fr-FR" dirty="0" err="1" smtClean="0">
                <a:ea typeface="+mn-ea"/>
                <a:cs typeface="+mn-cs"/>
              </a:rPr>
              <a:t>payments</a:t>
            </a:r>
            <a:r>
              <a:rPr lang="fr-FR" dirty="0" smtClean="0">
                <a:ea typeface="+mn-ea"/>
                <a:cs typeface="+mn-cs"/>
              </a:rPr>
              <a:t> </a:t>
            </a:r>
            <a:r>
              <a:rPr lang="fr-FR" dirty="0" err="1" smtClean="0">
                <a:ea typeface="+mn-ea"/>
                <a:cs typeface="+mn-cs"/>
              </a:rPr>
              <a:t>madefor</a:t>
            </a:r>
            <a:r>
              <a:rPr lang="fr-FR" dirty="0" smtClean="0">
                <a:ea typeface="+mn-ea"/>
                <a:cs typeface="+mn-cs"/>
              </a:rPr>
              <a:t> </a:t>
            </a:r>
            <a:r>
              <a:rPr lang="fr-FR" dirty="0" err="1" smtClean="0">
                <a:ea typeface="+mn-ea"/>
                <a:cs typeface="+mn-cs"/>
              </a:rPr>
              <a:t>income</a:t>
            </a:r>
            <a:r>
              <a:rPr lang="fr-FR" dirty="0" smtClean="0">
                <a:ea typeface="+mn-ea"/>
                <a:cs typeface="+mn-cs"/>
              </a:rPr>
              <a:t> taxes and </a:t>
            </a:r>
            <a:r>
              <a:rPr lang="fr-FR" dirty="0" err="1" smtClean="0">
                <a:ea typeface="+mn-ea"/>
                <a:cs typeface="+mn-cs"/>
              </a:rPr>
              <a:t>interest</a:t>
            </a:r>
            <a:r>
              <a:rPr lang="fr-FR" dirty="0" smtClean="0">
                <a:ea typeface="+mn-ea"/>
                <a:cs typeface="+mn-cs"/>
              </a:rPr>
              <a:t> </a:t>
            </a:r>
            <a:r>
              <a:rPr lang="fr-FR" dirty="0" err="1" smtClean="0">
                <a:ea typeface="+mn-ea"/>
                <a:cs typeface="+mn-cs"/>
              </a:rPr>
              <a:t>because</a:t>
            </a:r>
            <a:r>
              <a:rPr lang="fr-FR" dirty="0" smtClean="0">
                <a:ea typeface="+mn-ea"/>
                <a:cs typeface="+mn-cs"/>
              </a:rPr>
              <a:t> of the importance of </a:t>
            </a:r>
            <a:r>
              <a:rPr lang="fr-FR" dirty="0" err="1" smtClean="0">
                <a:ea typeface="+mn-ea"/>
                <a:cs typeface="+mn-cs"/>
              </a:rPr>
              <a:t>these</a:t>
            </a:r>
            <a:r>
              <a:rPr lang="fr-FR" dirty="0" smtClean="0">
                <a:ea typeface="+mn-ea"/>
                <a:cs typeface="+mn-cs"/>
              </a:rPr>
              <a:t> </a:t>
            </a:r>
            <a:r>
              <a:rPr lang="fr-FR" dirty="0" err="1" smtClean="0">
                <a:ea typeface="+mn-ea"/>
                <a:cs typeface="+mn-cs"/>
              </a:rPr>
              <a:t>two</a:t>
            </a:r>
            <a:r>
              <a:rPr lang="fr-FR" dirty="0" smtClean="0">
                <a:ea typeface="+mn-ea"/>
                <a:cs typeface="+mn-cs"/>
              </a:rPr>
              <a:t> items.</a:t>
            </a:r>
          </a:p>
          <a:p>
            <a:pPr>
              <a:defRPr/>
            </a:pPr>
            <a:endParaRPr lang="fr-FR" dirty="0"/>
          </a:p>
        </p:txBody>
      </p:sp>
      <p:sp>
        <p:nvSpPr>
          <p:cNvPr id="4" name="Espace réservé du numéro de diapositive 3"/>
          <p:cNvSpPr>
            <a:spLocks noGrp="1"/>
          </p:cNvSpPr>
          <p:nvPr>
            <p:ph type="sldNum" sz="quarter" idx="5"/>
          </p:nvPr>
        </p:nvSpPr>
        <p:spPr/>
        <p:txBody>
          <a:bodyPr/>
          <a:lstStyle/>
          <a:p>
            <a:pPr>
              <a:defRPr/>
            </a:pPr>
            <a:fld id="{0658B76F-49C8-3045-A996-FD79869FA594}" type="slidenum">
              <a:rPr lang="en-GB" smtClean="0"/>
              <a:pPr>
                <a:defRPr/>
              </a:pPr>
              <a:t>88</a:t>
            </a:fld>
            <a:endParaRPr lang="en-GB"/>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7EB44745-A25A-074C-A60F-2C125451643B}" type="slidenum">
              <a:rPr lang="en-GB" smtClean="0"/>
              <a:pPr/>
              <a:t>114</a:t>
            </a:fld>
            <a:endParaRPr lang="en-GB"/>
          </a:p>
        </p:txBody>
      </p:sp>
    </p:spTree>
    <p:extLst>
      <p:ext uri="{BB962C8B-B14F-4D97-AF65-F5344CB8AC3E}">
        <p14:creationId xmlns:p14="http://schemas.microsoft.com/office/powerpoint/2010/main" val="12632826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7EB44745-A25A-074C-A60F-2C125451643B}" type="slidenum">
              <a:rPr lang="en-GB" smtClean="0"/>
              <a:pPr/>
              <a:t>120</a:t>
            </a:fld>
            <a:endParaRPr lang="en-GB"/>
          </a:p>
        </p:txBody>
      </p:sp>
    </p:spTree>
    <p:extLst>
      <p:ext uri="{BB962C8B-B14F-4D97-AF65-F5344CB8AC3E}">
        <p14:creationId xmlns:p14="http://schemas.microsoft.com/office/powerpoint/2010/main" val="12632826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0482"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GB">
              <a:latin typeface="Calibri" charset="0"/>
            </a:endParaRPr>
          </a:p>
        </p:txBody>
      </p:sp>
      <p:sp>
        <p:nvSpPr>
          <p:cNvPr id="20483"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BA038885-FE84-5141-8779-586C0606EA97}" type="slidenum">
              <a:rPr lang="fr-FR" sz="1200"/>
              <a:pPr eaLnBrk="1" fontAlgn="base" hangingPunct="1">
                <a:spcBef>
                  <a:spcPct val="0"/>
                </a:spcBef>
                <a:spcAft>
                  <a:spcPct val="0"/>
                </a:spcAft>
              </a:pPr>
              <a:t>5</a:t>
            </a:fld>
            <a:endParaRPr lang="fr-FR"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EB44745-A25A-074C-A60F-2C125451643B}" type="slidenum">
              <a:rPr lang="en-GB" smtClean="0"/>
              <a:t>6</a:t>
            </a:fld>
            <a:endParaRPr lang="en-GB"/>
          </a:p>
        </p:txBody>
      </p:sp>
    </p:spTree>
    <p:extLst>
      <p:ext uri="{BB962C8B-B14F-4D97-AF65-F5344CB8AC3E}">
        <p14:creationId xmlns:p14="http://schemas.microsoft.com/office/powerpoint/2010/main" val="3883073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EB44745-A25A-074C-A60F-2C125451643B}" type="slidenum">
              <a:rPr lang="en-GB" smtClean="0"/>
              <a:t>7</a:t>
            </a:fld>
            <a:endParaRPr lang="en-GB"/>
          </a:p>
        </p:txBody>
      </p:sp>
    </p:spTree>
    <p:extLst>
      <p:ext uri="{BB962C8B-B14F-4D97-AF65-F5344CB8AC3E}">
        <p14:creationId xmlns:p14="http://schemas.microsoft.com/office/powerpoint/2010/main" val="3883073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EB44745-A25A-074C-A60F-2C125451643B}" type="slidenum">
              <a:rPr lang="en-GB" smtClean="0"/>
              <a:t>8</a:t>
            </a:fld>
            <a:endParaRPr lang="en-GB"/>
          </a:p>
        </p:txBody>
      </p:sp>
    </p:spTree>
    <p:extLst>
      <p:ext uri="{BB962C8B-B14F-4D97-AF65-F5344CB8AC3E}">
        <p14:creationId xmlns:p14="http://schemas.microsoft.com/office/powerpoint/2010/main" val="3883073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EB44745-A25A-074C-A60F-2C125451643B}" type="slidenum">
              <a:rPr lang="en-GB" smtClean="0"/>
              <a:t>9</a:t>
            </a:fld>
            <a:endParaRPr lang="en-GB"/>
          </a:p>
        </p:txBody>
      </p:sp>
    </p:spTree>
    <p:extLst>
      <p:ext uri="{BB962C8B-B14F-4D97-AF65-F5344CB8AC3E}">
        <p14:creationId xmlns:p14="http://schemas.microsoft.com/office/powerpoint/2010/main" val="3883073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0482"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GB">
              <a:latin typeface="Calibri" charset="0"/>
            </a:endParaRPr>
          </a:p>
        </p:txBody>
      </p:sp>
      <p:sp>
        <p:nvSpPr>
          <p:cNvPr id="20483"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BA038885-FE84-5141-8779-586C0606EA97}" type="slidenum">
              <a:rPr lang="fr-FR" sz="1200"/>
              <a:pPr eaLnBrk="1" fontAlgn="base" hangingPunct="1">
                <a:spcBef>
                  <a:spcPct val="0"/>
                </a:spcBef>
                <a:spcAft>
                  <a:spcPct val="0"/>
                </a:spcAft>
              </a:pPr>
              <a:t>11</a:t>
            </a:fld>
            <a:endParaRPr lang="fr-FR"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smtClean="0">
                <a:solidFill>
                  <a:schemeClr val="tx1"/>
                </a:solidFill>
                <a:effectLst/>
                <a:latin typeface="+mn-lt"/>
                <a:ea typeface="+mn-ea"/>
                <a:cs typeface="+mn-cs"/>
              </a:rPr>
              <a:t>Ce cours est évalué en contrôle continu intégral. Chaque cours commence par une interrogation écrite de 5 à 30 minutes (de type QCM et questions courtes) qui porte sur l’ensemble des cours précédents. </a:t>
            </a:r>
            <a:endParaRPr lang="en-US" sz="1200" kern="1200" dirty="0" smtClean="0">
              <a:solidFill>
                <a:schemeClr val="tx1"/>
              </a:solidFill>
              <a:effectLst/>
              <a:latin typeface="+mn-lt"/>
              <a:ea typeface="+mn-ea"/>
              <a:cs typeface="+mn-cs"/>
            </a:endParaRPr>
          </a:p>
          <a:p>
            <a:r>
              <a:rPr lang="fr-FR" sz="1200"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fr-FR" sz="1200" kern="1200" dirty="0" smtClean="0">
                <a:solidFill>
                  <a:schemeClr val="tx1"/>
                </a:solidFill>
                <a:effectLst/>
                <a:latin typeface="+mn-lt"/>
                <a:ea typeface="+mn-ea"/>
                <a:cs typeface="+mn-cs"/>
              </a:rPr>
              <a:t>Les personnes ayant reçues une dispense d’assiduité et pouvant ainsi valider ce cours en contrôle terminal devront en avertir au plus vite l’enseignant par email (</a:t>
            </a:r>
            <a:r>
              <a:rPr lang="fr-FR" sz="1200" u="sng" kern="1200" dirty="0" smtClean="0">
                <a:solidFill>
                  <a:schemeClr val="tx1"/>
                </a:solidFill>
                <a:effectLst/>
                <a:latin typeface="+mn-lt"/>
                <a:ea typeface="+mn-ea"/>
                <a:cs typeface="+mn-cs"/>
                <a:hlinkClick r:id="rId3"/>
              </a:rPr>
              <a:t>celine.gainet@paris-sorbonne.fr</a:t>
            </a:r>
            <a:r>
              <a:rPr lang="fr-FR" sz="1200" kern="1200" dirty="0" smtClean="0">
                <a:solidFill>
                  <a:schemeClr val="tx1"/>
                </a:solidFill>
                <a:effectLst/>
                <a:latin typeface="+mn-lt"/>
                <a:ea typeface="+mn-ea"/>
                <a:cs typeface="+mn-cs"/>
              </a:rPr>
              <a:t>). Le contrôle terminal sera une épreuve écrite de 3 heures portant sur l’ensemble du cours. </a:t>
            </a:r>
            <a:endParaRPr lang="en-US" sz="1200" kern="1200" dirty="0" smtClean="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7EB44745-A25A-074C-A60F-2C125451643B}" type="slidenum">
              <a:rPr lang="en-GB" smtClean="0"/>
              <a:t>12</a:t>
            </a:fld>
            <a:endParaRPr lang="en-GB"/>
          </a:p>
        </p:txBody>
      </p:sp>
    </p:spTree>
    <p:extLst>
      <p:ext uri="{BB962C8B-B14F-4D97-AF65-F5344CB8AC3E}">
        <p14:creationId xmlns:p14="http://schemas.microsoft.com/office/powerpoint/2010/main" val="3883073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7EB44745-A25A-074C-A60F-2C125451643B}" type="slidenum">
              <a:rPr lang="en-GB" smtClean="0"/>
              <a:t>13</a:t>
            </a:fld>
            <a:endParaRPr lang="en-GB"/>
          </a:p>
        </p:txBody>
      </p:sp>
    </p:spTree>
    <p:extLst>
      <p:ext uri="{BB962C8B-B14F-4D97-AF65-F5344CB8AC3E}">
        <p14:creationId xmlns:p14="http://schemas.microsoft.com/office/powerpoint/2010/main" val="38830739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FR"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Click to edit Master subtitle style</a:t>
            </a:r>
            <a:endParaRPr lang="en-GB"/>
          </a:p>
        </p:txBody>
      </p:sp>
      <p:sp>
        <p:nvSpPr>
          <p:cNvPr id="4" name="Date Placeholder 3"/>
          <p:cNvSpPr>
            <a:spLocks noGrp="1"/>
          </p:cNvSpPr>
          <p:nvPr>
            <p:ph type="dt" sz="half" idx="10"/>
          </p:nvPr>
        </p:nvSpPr>
        <p:spPr/>
        <p:txBody>
          <a:bodyPr/>
          <a:lstStyle/>
          <a:p>
            <a:r>
              <a:rPr lang="fr-FR" smtClean="0"/>
              <a:t>Céline Gainet</a:t>
            </a:r>
            <a:endParaRPr lang="en-GB"/>
          </a:p>
        </p:txBody>
      </p:sp>
      <p:sp>
        <p:nvSpPr>
          <p:cNvPr id="5" name="Footer Placeholder 4"/>
          <p:cNvSpPr>
            <a:spLocks noGrp="1"/>
          </p:cNvSpPr>
          <p:nvPr>
            <p:ph type="ftr" sz="quarter" idx="11"/>
          </p:nvPr>
        </p:nvSpPr>
        <p:spPr/>
        <p:txBody>
          <a:bodyPr/>
          <a:lstStyle/>
          <a:p>
            <a:r>
              <a:rPr lang="en-GB" dirty="0" smtClean="0"/>
              <a:t>Analyse </a:t>
            </a:r>
            <a:r>
              <a:rPr lang="en-GB" dirty="0" err="1" smtClean="0"/>
              <a:t>Financière</a:t>
            </a:r>
            <a:endParaRPr lang="en-GB" dirty="0"/>
          </a:p>
        </p:txBody>
      </p:sp>
      <p:sp>
        <p:nvSpPr>
          <p:cNvPr id="6" name="Slide Number Placeholder 5"/>
          <p:cNvSpPr>
            <a:spLocks noGrp="1"/>
          </p:cNvSpPr>
          <p:nvPr>
            <p:ph type="sldNum" sz="quarter" idx="12"/>
          </p:nvPr>
        </p:nvSpPr>
        <p:spPr/>
        <p:txBody>
          <a:bodyPr/>
          <a:lstStyle/>
          <a:p>
            <a:fld id="{EDA20C8E-F73C-0044-A491-5312402DBA6C}" type="slidenum">
              <a:rPr lang="en-GB" smtClean="0"/>
              <a:t>‹#›</a:t>
            </a:fld>
            <a:endParaRPr lang="en-GB"/>
          </a:p>
        </p:txBody>
      </p:sp>
      <p:grpSp>
        <p:nvGrpSpPr>
          <p:cNvPr id="16" name="Group 15"/>
          <p:cNvGrpSpPr/>
          <p:nvPr userDrawn="1"/>
        </p:nvGrpSpPr>
        <p:grpSpPr>
          <a:xfrm>
            <a:off x="194247" y="1743423"/>
            <a:ext cx="8766555" cy="2191621"/>
            <a:chOff x="194247" y="1694579"/>
            <a:chExt cx="8766555" cy="2191621"/>
          </a:xfrm>
        </p:grpSpPr>
        <p:sp>
          <p:nvSpPr>
            <p:cNvPr id="15" name="Rectangle 14"/>
            <p:cNvSpPr/>
            <p:nvPr userDrawn="1"/>
          </p:nvSpPr>
          <p:spPr>
            <a:xfrm>
              <a:off x="194247" y="1694579"/>
              <a:ext cx="8442686" cy="2054551"/>
            </a:xfrm>
            <a:prstGeom prst="rect">
              <a:avLst/>
            </a:prstGeom>
            <a:noFill/>
            <a:ln w="38100" cmpd="sng">
              <a:solidFill>
                <a:srgbClr val="263B8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Rectangle 13"/>
            <p:cNvSpPr/>
            <p:nvPr userDrawn="1"/>
          </p:nvSpPr>
          <p:spPr>
            <a:xfrm>
              <a:off x="518116" y="1831649"/>
              <a:ext cx="8442686" cy="2054551"/>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69142645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GB"/>
          </a:p>
        </p:txBody>
      </p:sp>
      <p:sp>
        <p:nvSpPr>
          <p:cNvPr id="4" name="Date Placeholder 3"/>
          <p:cNvSpPr>
            <a:spLocks noGrp="1"/>
          </p:cNvSpPr>
          <p:nvPr>
            <p:ph type="dt" sz="half" idx="10"/>
          </p:nvPr>
        </p:nvSpPr>
        <p:spPr/>
        <p:txBody>
          <a:bodyPr/>
          <a:lstStyle/>
          <a:p>
            <a:r>
              <a:rPr lang="fr-FR" smtClean="0"/>
              <a:t>Céline Gainet</a:t>
            </a:r>
            <a:endParaRPr lang="en-GB"/>
          </a:p>
        </p:txBody>
      </p:sp>
      <p:sp>
        <p:nvSpPr>
          <p:cNvPr id="5" name="Footer Placeholder 4"/>
          <p:cNvSpPr>
            <a:spLocks noGrp="1"/>
          </p:cNvSpPr>
          <p:nvPr>
            <p:ph type="ftr" sz="quarter" idx="11"/>
          </p:nvPr>
        </p:nvSpPr>
        <p:spPr/>
        <p:txBody>
          <a:bodyPr/>
          <a:lstStyle/>
          <a:p>
            <a:r>
              <a:rPr lang="en-GB" smtClean="0"/>
              <a:t>Analyse Financière</a:t>
            </a:r>
            <a:endParaRPr lang="en-GB"/>
          </a:p>
        </p:txBody>
      </p:sp>
      <p:sp>
        <p:nvSpPr>
          <p:cNvPr id="6" name="Slide Number Placeholder 5"/>
          <p:cNvSpPr>
            <a:spLocks noGrp="1"/>
          </p:cNvSpPr>
          <p:nvPr>
            <p:ph type="sldNum" sz="quarter" idx="12"/>
          </p:nvPr>
        </p:nvSpPr>
        <p:spPr/>
        <p:txBody>
          <a:bodyPr/>
          <a:lstStyle/>
          <a:p>
            <a:fld id="{EDA20C8E-F73C-0044-A491-5312402DBA6C}" type="slidenum">
              <a:rPr lang="en-GB" smtClean="0"/>
              <a:t>‹#›</a:t>
            </a:fld>
            <a:endParaRPr lang="en-GB"/>
          </a:p>
        </p:txBody>
      </p:sp>
    </p:spTree>
    <p:extLst>
      <p:ext uri="{BB962C8B-B14F-4D97-AF65-F5344CB8AC3E}">
        <p14:creationId xmlns:p14="http://schemas.microsoft.com/office/powerpoint/2010/main" val="285067538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FR"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GB"/>
          </a:p>
        </p:txBody>
      </p:sp>
      <p:sp>
        <p:nvSpPr>
          <p:cNvPr id="4" name="Date Placeholder 3"/>
          <p:cNvSpPr>
            <a:spLocks noGrp="1"/>
          </p:cNvSpPr>
          <p:nvPr>
            <p:ph type="dt" sz="half" idx="10"/>
          </p:nvPr>
        </p:nvSpPr>
        <p:spPr/>
        <p:txBody>
          <a:bodyPr/>
          <a:lstStyle/>
          <a:p>
            <a:r>
              <a:rPr lang="fr-FR" smtClean="0"/>
              <a:t>Céline Gainet</a:t>
            </a:r>
            <a:endParaRPr lang="en-GB"/>
          </a:p>
        </p:txBody>
      </p:sp>
      <p:sp>
        <p:nvSpPr>
          <p:cNvPr id="5" name="Footer Placeholder 4"/>
          <p:cNvSpPr>
            <a:spLocks noGrp="1"/>
          </p:cNvSpPr>
          <p:nvPr>
            <p:ph type="ftr" sz="quarter" idx="11"/>
          </p:nvPr>
        </p:nvSpPr>
        <p:spPr/>
        <p:txBody>
          <a:bodyPr/>
          <a:lstStyle/>
          <a:p>
            <a:r>
              <a:rPr lang="en-GB" smtClean="0"/>
              <a:t>Analyse Financière</a:t>
            </a:r>
            <a:endParaRPr lang="en-GB"/>
          </a:p>
        </p:txBody>
      </p:sp>
      <p:sp>
        <p:nvSpPr>
          <p:cNvPr id="6" name="Slide Number Placeholder 5"/>
          <p:cNvSpPr>
            <a:spLocks noGrp="1"/>
          </p:cNvSpPr>
          <p:nvPr>
            <p:ph type="sldNum" sz="quarter" idx="12"/>
          </p:nvPr>
        </p:nvSpPr>
        <p:spPr/>
        <p:txBody>
          <a:bodyPr/>
          <a:lstStyle/>
          <a:p>
            <a:fld id="{EDA20C8E-F73C-0044-A491-5312402DBA6C}" type="slidenum">
              <a:rPr lang="en-GB" smtClean="0"/>
              <a:t>‹#›</a:t>
            </a:fld>
            <a:endParaRPr lang="en-GB"/>
          </a:p>
        </p:txBody>
      </p:sp>
    </p:spTree>
    <p:extLst>
      <p:ext uri="{BB962C8B-B14F-4D97-AF65-F5344CB8AC3E}">
        <p14:creationId xmlns:p14="http://schemas.microsoft.com/office/powerpoint/2010/main" val="2730941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20639"/>
            <a:ext cx="9144000" cy="834132"/>
          </a:xfrm>
        </p:spPr>
        <p:txBody>
          <a:bodyPr>
            <a:normAutofit/>
          </a:bodyPr>
          <a:lstStyle>
            <a:lvl1pPr>
              <a:defRPr sz="3600"/>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GB" dirty="0"/>
          </a:p>
        </p:txBody>
      </p:sp>
      <p:sp>
        <p:nvSpPr>
          <p:cNvPr id="3" name="Content Placeholder 2"/>
          <p:cNvSpPr>
            <a:spLocks noGrp="1"/>
          </p:cNvSpPr>
          <p:nvPr>
            <p:ph idx="1"/>
          </p:nvPr>
        </p:nvSpPr>
        <p:spPr>
          <a:xfrm>
            <a:off x="0" y="928036"/>
            <a:ext cx="9144000" cy="5482048"/>
          </a:xfrm>
        </p:spPr>
        <p:txBody>
          <a:bodyPr/>
          <a:lstStyle/>
          <a:p>
            <a:pPr lvl="0"/>
            <a:r>
              <a:rPr lang="fr-FR" dirty="0" smtClean="0"/>
              <a:t>Click to </a:t>
            </a:r>
            <a:r>
              <a:rPr lang="fr-FR" dirty="0" err="1" smtClean="0"/>
              <a:t>edit</a:t>
            </a:r>
            <a:r>
              <a:rPr lang="fr-FR" dirty="0" smtClean="0"/>
              <a:t> Master </a:t>
            </a:r>
            <a:r>
              <a:rPr lang="fr-FR" dirty="0" err="1" smtClean="0"/>
              <a:t>text</a:t>
            </a:r>
            <a:r>
              <a:rPr lang="fr-FR" dirty="0" smtClean="0"/>
              <a:t> styles</a:t>
            </a:r>
          </a:p>
          <a:p>
            <a:pPr lvl="1"/>
            <a:r>
              <a:rPr lang="fr-FR" dirty="0" smtClean="0"/>
              <a:t>Second </a:t>
            </a:r>
            <a:r>
              <a:rPr lang="fr-FR" dirty="0" err="1" smtClean="0"/>
              <a:t>level</a:t>
            </a:r>
            <a:endParaRPr lang="fr-FR" dirty="0" smtClean="0"/>
          </a:p>
          <a:p>
            <a:pPr lvl="2"/>
            <a:r>
              <a:rPr lang="fr-FR" dirty="0" err="1" smtClean="0"/>
              <a:t>Third</a:t>
            </a:r>
            <a:r>
              <a:rPr lang="fr-FR" dirty="0" smtClean="0"/>
              <a:t> </a:t>
            </a:r>
            <a:r>
              <a:rPr lang="fr-FR" dirty="0" err="1" smtClean="0"/>
              <a:t>level</a:t>
            </a:r>
            <a:endParaRPr lang="fr-FR" dirty="0" smtClean="0"/>
          </a:p>
          <a:p>
            <a:pPr lvl="3"/>
            <a:r>
              <a:rPr lang="fr-FR" dirty="0" err="1" smtClean="0"/>
              <a:t>Fourth</a:t>
            </a:r>
            <a:r>
              <a:rPr lang="fr-FR" dirty="0" smtClean="0"/>
              <a:t> </a:t>
            </a:r>
            <a:r>
              <a:rPr lang="fr-FR" dirty="0" err="1" smtClean="0"/>
              <a:t>level</a:t>
            </a:r>
            <a:endParaRPr lang="fr-FR" dirty="0" smtClean="0"/>
          </a:p>
          <a:p>
            <a:pPr lvl="4"/>
            <a:r>
              <a:rPr lang="fr-FR" dirty="0" err="1" smtClean="0"/>
              <a:t>Fifth</a:t>
            </a:r>
            <a:r>
              <a:rPr lang="fr-FR" dirty="0" smtClean="0"/>
              <a:t> </a:t>
            </a:r>
            <a:r>
              <a:rPr lang="fr-FR" dirty="0" err="1" smtClean="0"/>
              <a:t>level</a:t>
            </a:r>
            <a:endParaRPr lang="en-GB" dirty="0"/>
          </a:p>
        </p:txBody>
      </p:sp>
      <p:grpSp>
        <p:nvGrpSpPr>
          <p:cNvPr id="13" name="Group 12"/>
          <p:cNvGrpSpPr/>
          <p:nvPr userDrawn="1"/>
        </p:nvGrpSpPr>
        <p:grpSpPr>
          <a:xfrm>
            <a:off x="183198" y="797309"/>
            <a:ext cx="8777604" cy="30964"/>
            <a:chOff x="183198" y="1071619"/>
            <a:chExt cx="8777604" cy="30964"/>
          </a:xfrm>
        </p:grpSpPr>
        <p:cxnSp>
          <p:nvCxnSpPr>
            <p:cNvPr id="11" name="Straight Connector 10"/>
            <p:cNvCxnSpPr/>
            <p:nvPr userDrawn="1"/>
          </p:nvCxnSpPr>
          <p:spPr>
            <a:xfrm>
              <a:off x="183198" y="1071619"/>
              <a:ext cx="8442686" cy="0"/>
            </a:xfrm>
            <a:prstGeom prst="line">
              <a:avLst/>
            </a:prstGeom>
            <a:ln w="38100" cmpd="sng">
              <a:solidFill>
                <a:srgbClr val="263B86"/>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a:off x="518116" y="1102583"/>
              <a:ext cx="8442686" cy="0"/>
            </a:xfrm>
            <a:prstGeom prst="line">
              <a:avLst/>
            </a:prstGeom>
          </p:spPr>
          <p:style>
            <a:lnRef idx="2">
              <a:schemeClr val="accent1"/>
            </a:lnRef>
            <a:fillRef idx="0">
              <a:schemeClr val="accent1"/>
            </a:fillRef>
            <a:effectRef idx="1">
              <a:schemeClr val="accent1"/>
            </a:effectRef>
            <a:fontRef idx="minor">
              <a:schemeClr val="tx1"/>
            </a:fontRef>
          </p:style>
        </p:cxnSp>
      </p:grpSp>
      <p:sp>
        <p:nvSpPr>
          <p:cNvPr id="15" name="Slide Number Placeholder 5"/>
          <p:cNvSpPr>
            <a:spLocks noGrp="1"/>
          </p:cNvSpPr>
          <p:nvPr>
            <p:ph type="sldNum" sz="quarter" idx="4"/>
          </p:nvPr>
        </p:nvSpPr>
        <p:spPr>
          <a:xfrm>
            <a:off x="6946900" y="64960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A20C8E-F73C-0044-A491-5312402DBA6C}" type="slidenum">
              <a:rPr lang="fr-FR" noProof="0" smtClean="0"/>
              <a:t>‹#›</a:t>
            </a:fld>
            <a:endParaRPr lang="fr-FR" noProof="0"/>
          </a:p>
        </p:txBody>
      </p:sp>
      <p:sp>
        <p:nvSpPr>
          <p:cNvPr id="16" name="Date Placeholder 3"/>
          <p:cNvSpPr>
            <a:spLocks noGrp="1"/>
          </p:cNvSpPr>
          <p:nvPr>
            <p:ph type="dt" sz="half" idx="2"/>
          </p:nvPr>
        </p:nvSpPr>
        <p:spPr>
          <a:xfrm>
            <a:off x="73272" y="6483350"/>
            <a:ext cx="2133600" cy="365125"/>
          </a:xfrm>
          <a:prstGeom prst="rect">
            <a:avLst/>
          </a:prstGeom>
        </p:spPr>
        <p:txBody>
          <a:bodyPr vert="horz" lIns="91440" tIns="45720" rIns="91440" bIns="45720" rtlCol="0" anchor="ctr"/>
          <a:lstStyle>
            <a:lvl1pPr algn="l">
              <a:defRPr sz="1200" i="0">
                <a:solidFill>
                  <a:schemeClr val="tx1">
                    <a:tint val="75000"/>
                  </a:schemeClr>
                </a:solidFill>
              </a:defRPr>
            </a:lvl1pPr>
          </a:lstStyle>
          <a:p>
            <a:r>
              <a:rPr lang="fr-FR" smtClean="0"/>
              <a:t>Céline Gainet</a:t>
            </a:r>
            <a:endParaRPr lang="fr-FR" dirty="0"/>
          </a:p>
        </p:txBody>
      </p:sp>
      <p:sp>
        <p:nvSpPr>
          <p:cNvPr id="17" name="Footer Placeholder 4"/>
          <p:cNvSpPr>
            <a:spLocks noGrp="1"/>
          </p:cNvSpPr>
          <p:nvPr>
            <p:ph type="ftr" sz="quarter" idx="11"/>
          </p:nvPr>
        </p:nvSpPr>
        <p:spPr>
          <a:xfrm>
            <a:off x="3124200" y="6496050"/>
            <a:ext cx="2895600" cy="365125"/>
          </a:xfrm>
        </p:spPr>
        <p:txBody>
          <a:bodyPr/>
          <a:lstStyle/>
          <a:p>
            <a:r>
              <a:rPr lang="en-GB" dirty="0" smtClean="0"/>
              <a:t>Analyse </a:t>
            </a:r>
            <a:r>
              <a:rPr lang="en-GB" dirty="0" err="1" smtClean="0"/>
              <a:t>Financière</a:t>
            </a:r>
            <a:endParaRPr lang="en-GB" dirty="0"/>
          </a:p>
        </p:txBody>
      </p:sp>
    </p:spTree>
    <p:extLst>
      <p:ext uri="{BB962C8B-B14F-4D97-AF65-F5344CB8AC3E}">
        <p14:creationId xmlns:p14="http://schemas.microsoft.com/office/powerpoint/2010/main" val="357138078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FR"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Click to edit Master text styles</a:t>
            </a:r>
          </a:p>
        </p:txBody>
      </p:sp>
      <p:sp>
        <p:nvSpPr>
          <p:cNvPr id="9" name="Slide Number Placeholder 5"/>
          <p:cNvSpPr>
            <a:spLocks noGrp="1"/>
          </p:cNvSpPr>
          <p:nvPr>
            <p:ph type="sldNum" sz="quarter" idx="4"/>
          </p:nvPr>
        </p:nvSpPr>
        <p:spPr>
          <a:xfrm>
            <a:off x="6946900" y="64960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A20C8E-F73C-0044-A491-5312402DBA6C}" type="slidenum">
              <a:rPr lang="fr-FR" noProof="0" smtClean="0"/>
              <a:t>‹#›</a:t>
            </a:fld>
            <a:endParaRPr lang="fr-FR" noProof="0"/>
          </a:p>
        </p:txBody>
      </p:sp>
      <p:sp>
        <p:nvSpPr>
          <p:cNvPr id="10" name="Date Placeholder 3"/>
          <p:cNvSpPr>
            <a:spLocks noGrp="1"/>
          </p:cNvSpPr>
          <p:nvPr>
            <p:ph type="dt" sz="half" idx="2"/>
          </p:nvPr>
        </p:nvSpPr>
        <p:spPr>
          <a:xfrm>
            <a:off x="73272" y="6483350"/>
            <a:ext cx="2133600" cy="365125"/>
          </a:xfrm>
          <a:prstGeom prst="rect">
            <a:avLst/>
          </a:prstGeom>
        </p:spPr>
        <p:txBody>
          <a:bodyPr vert="horz" lIns="91440" tIns="45720" rIns="91440" bIns="45720" rtlCol="0" anchor="ctr"/>
          <a:lstStyle>
            <a:lvl1pPr algn="l">
              <a:defRPr sz="1200" i="0">
                <a:solidFill>
                  <a:schemeClr val="tx1">
                    <a:tint val="75000"/>
                  </a:schemeClr>
                </a:solidFill>
              </a:defRPr>
            </a:lvl1pPr>
          </a:lstStyle>
          <a:p>
            <a:r>
              <a:rPr lang="fr-FR" smtClean="0"/>
              <a:t>Céline Gainet</a:t>
            </a:r>
            <a:endParaRPr lang="fr-FR" dirty="0"/>
          </a:p>
        </p:txBody>
      </p:sp>
      <p:sp>
        <p:nvSpPr>
          <p:cNvPr id="7" name="Footer Placeholder 4"/>
          <p:cNvSpPr>
            <a:spLocks noGrp="1"/>
          </p:cNvSpPr>
          <p:nvPr>
            <p:ph type="ftr" sz="quarter" idx="3"/>
          </p:nvPr>
        </p:nvSpPr>
        <p:spPr>
          <a:xfrm>
            <a:off x="3124200" y="6496050"/>
            <a:ext cx="2895600" cy="365125"/>
          </a:xfrm>
          <a:prstGeom prst="rect">
            <a:avLst/>
          </a:prstGeom>
        </p:spPr>
        <p:txBody>
          <a:bodyPr vert="horz" lIns="91440" tIns="45720" rIns="91440" bIns="45720" rtlCol="0" anchor="ctr"/>
          <a:lstStyle>
            <a:lvl1pPr marL="0" marR="0" indent="0" algn="ctr" defTabSz="457200" rtl="0" eaLnBrk="1" fontAlgn="auto" latinLnBrk="0" hangingPunct="1">
              <a:lnSpc>
                <a:spcPct val="100000"/>
              </a:lnSpc>
              <a:spcBef>
                <a:spcPts val="0"/>
              </a:spcBef>
              <a:spcAft>
                <a:spcPts val="0"/>
              </a:spcAft>
              <a:buClrTx/>
              <a:buSzTx/>
              <a:buFontTx/>
              <a:buNone/>
              <a:tabLst/>
              <a:defRPr sz="1400" i="0">
                <a:solidFill>
                  <a:schemeClr val="tx2"/>
                </a:solidFill>
              </a:defRPr>
            </a:lvl1pPr>
          </a:lstStyle>
          <a:p>
            <a:r>
              <a:rPr lang="fr-FR" dirty="0" smtClean="0"/>
              <a:t>Analyse Financière</a:t>
            </a:r>
            <a:endParaRPr lang="fr-FR" dirty="0"/>
          </a:p>
        </p:txBody>
      </p:sp>
    </p:spTree>
    <p:extLst>
      <p:ext uri="{BB962C8B-B14F-4D97-AF65-F5344CB8AC3E}">
        <p14:creationId xmlns:p14="http://schemas.microsoft.com/office/powerpoint/2010/main" val="18040429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GB"/>
          </a:p>
        </p:txBody>
      </p:sp>
      <p:sp>
        <p:nvSpPr>
          <p:cNvPr id="8" name="Date Placeholder 3"/>
          <p:cNvSpPr>
            <a:spLocks noGrp="1"/>
          </p:cNvSpPr>
          <p:nvPr>
            <p:ph type="dt" sz="half" idx="10"/>
          </p:nvPr>
        </p:nvSpPr>
        <p:spPr>
          <a:xfrm>
            <a:off x="61060" y="6483350"/>
            <a:ext cx="2133600" cy="365125"/>
          </a:xfrm>
          <a:prstGeom prst="rect">
            <a:avLst/>
          </a:prstGeom>
        </p:spPr>
        <p:txBody>
          <a:bodyPr vert="horz" lIns="91440" tIns="45720" rIns="91440" bIns="45720" rtlCol="0" anchor="ctr"/>
          <a:lstStyle>
            <a:lvl1pPr algn="l">
              <a:defRPr sz="1200" i="0">
                <a:solidFill>
                  <a:schemeClr val="tx1">
                    <a:tint val="75000"/>
                  </a:schemeClr>
                </a:solidFill>
              </a:defRPr>
            </a:lvl1pPr>
          </a:lstStyle>
          <a:p>
            <a:r>
              <a:rPr lang="fr-FR" smtClean="0"/>
              <a:t>Céline Gainet</a:t>
            </a:r>
            <a:endParaRPr lang="fr-FR" dirty="0"/>
          </a:p>
        </p:txBody>
      </p:sp>
      <p:sp>
        <p:nvSpPr>
          <p:cNvPr id="10" name="Slide Number Placeholder 5"/>
          <p:cNvSpPr>
            <a:spLocks noGrp="1"/>
          </p:cNvSpPr>
          <p:nvPr>
            <p:ph type="sldNum" sz="quarter" idx="4"/>
          </p:nvPr>
        </p:nvSpPr>
        <p:spPr>
          <a:xfrm>
            <a:off x="6946900" y="64960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A20C8E-F73C-0044-A491-5312402DBA6C}" type="slidenum">
              <a:rPr lang="fr-FR" noProof="0" smtClean="0"/>
              <a:t>‹#›</a:t>
            </a:fld>
            <a:endParaRPr lang="fr-FR" noProof="0"/>
          </a:p>
        </p:txBody>
      </p:sp>
      <p:sp>
        <p:nvSpPr>
          <p:cNvPr id="9" name="Footer Placeholder 4"/>
          <p:cNvSpPr>
            <a:spLocks noGrp="1"/>
          </p:cNvSpPr>
          <p:nvPr>
            <p:ph type="ftr" sz="quarter" idx="3"/>
          </p:nvPr>
        </p:nvSpPr>
        <p:spPr>
          <a:xfrm>
            <a:off x="3124200" y="6496050"/>
            <a:ext cx="2895600" cy="365125"/>
          </a:xfrm>
          <a:prstGeom prst="rect">
            <a:avLst/>
          </a:prstGeom>
        </p:spPr>
        <p:txBody>
          <a:bodyPr vert="horz" lIns="91440" tIns="45720" rIns="91440" bIns="45720" rtlCol="0" anchor="ctr"/>
          <a:lstStyle>
            <a:lvl1pPr marL="0" marR="0" indent="0" algn="ctr" defTabSz="457200" rtl="0" eaLnBrk="1" fontAlgn="auto" latinLnBrk="0" hangingPunct="1">
              <a:lnSpc>
                <a:spcPct val="100000"/>
              </a:lnSpc>
              <a:spcBef>
                <a:spcPts val="0"/>
              </a:spcBef>
              <a:spcAft>
                <a:spcPts val="0"/>
              </a:spcAft>
              <a:buClrTx/>
              <a:buSzTx/>
              <a:buFontTx/>
              <a:buNone/>
              <a:tabLst/>
              <a:defRPr sz="1400" i="0">
                <a:solidFill>
                  <a:schemeClr val="tx2"/>
                </a:solidFill>
              </a:defRPr>
            </a:lvl1pPr>
          </a:lstStyle>
          <a:p>
            <a:r>
              <a:rPr lang="fr-FR" dirty="0" smtClean="0"/>
              <a:t>Analyse Financière</a:t>
            </a:r>
            <a:endParaRPr lang="fr-FR" dirty="0"/>
          </a:p>
        </p:txBody>
      </p:sp>
    </p:spTree>
    <p:extLst>
      <p:ext uri="{BB962C8B-B14F-4D97-AF65-F5344CB8AC3E}">
        <p14:creationId xmlns:p14="http://schemas.microsoft.com/office/powerpoint/2010/main" val="133641125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095518"/>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dirty="0" smtClean="0"/>
              <a:t>Click to </a:t>
            </a:r>
            <a:r>
              <a:rPr lang="fr-FR" dirty="0" err="1" smtClean="0"/>
              <a:t>edit</a:t>
            </a:r>
            <a:r>
              <a:rPr lang="fr-FR" dirty="0" smtClean="0"/>
              <a:t> Master </a:t>
            </a:r>
            <a:r>
              <a:rPr lang="fr-FR" dirty="0" err="1" smtClean="0"/>
              <a:t>text</a:t>
            </a:r>
            <a:r>
              <a:rPr lang="fr-FR" dirty="0" smtClean="0"/>
              <a:t> styles</a:t>
            </a:r>
          </a:p>
        </p:txBody>
      </p:sp>
      <p:sp>
        <p:nvSpPr>
          <p:cNvPr id="4" name="Content Placeholder 3"/>
          <p:cNvSpPr>
            <a:spLocks noGrp="1"/>
          </p:cNvSpPr>
          <p:nvPr>
            <p:ph sz="half" idx="2"/>
          </p:nvPr>
        </p:nvSpPr>
        <p:spPr>
          <a:xfrm>
            <a:off x="457200" y="1735280"/>
            <a:ext cx="4040188" cy="46510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dirty="0" smtClean="0"/>
              <a:t>Click to </a:t>
            </a:r>
            <a:r>
              <a:rPr lang="fr-FR" dirty="0" err="1" smtClean="0"/>
              <a:t>edit</a:t>
            </a:r>
            <a:r>
              <a:rPr lang="fr-FR" dirty="0" smtClean="0"/>
              <a:t> Master </a:t>
            </a:r>
            <a:r>
              <a:rPr lang="fr-FR" dirty="0" err="1" smtClean="0"/>
              <a:t>text</a:t>
            </a:r>
            <a:r>
              <a:rPr lang="fr-FR" dirty="0" smtClean="0"/>
              <a:t> styles</a:t>
            </a:r>
          </a:p>
          <a:p>
            <a:pPr lvl="1"/>
            <a:r>
              <a:rPr lang="fr-FR" dirty="0" smtClean="0"/>
              <a:t>Second </a:t>
            </a:r>
            <a:r>
              <a:rPr lang="fr-FR" dirty="0" err="1" smtClean="0"/>
              <a:t>level</a:t>
            </a:r>
            <a:endParaRPr lang="fr-FR" dirty="0" smtClean="0"/>
          </a:p>
          <a:p>
            <a:pPr lvl="2"/>
            <a:r>
              <a:rPr lang="fr-FR" dirty="0" err="1" smtClean="0"/>
              <a:t>Third</a:t>
            </a:r>
            <a:r>
              <a:rPr lang="fr-FR" dirty="0" smtClean="0"/>
              <a:t> </a:t>
            </a:r>
            <a:r>
              <a:rPr lang="fr-FR" dirty="0" err="1" smtClean="0"/>
              <a:t>level</a:t>
            </a:r>
            <a:endParaRPr lang="fr-FR" dirty="0" smtClean="0"/>
          </a:p>
          <a:p>
            <a:pPr lvl="3"/>
            <a:r>
              <a:rPr lang="fr-FR" dirty="0" err="1" smtClean="0"/>
              <a:t>Fourth</a:t>
            </a:r>
            <a:r>
              <a:rPr lang="fr-FR" dirty="0" smtClean="0"/>
              <a:t> </a:t>
            </a:r>
            <a:r>
              <a:rPr lang="fr-FR" dirty="0" err="1" smtClean="0"/>
              <a:t>level</a:t>
            </a:r>
            <a:endParaRPr lang="fr-FR" dirty="0" smtClean="0"/>
          </a:p>
          <a:p>
            <a:pPr lvl="4"/>
            <a:r>
              <a:rPr lang="fr-FR" dirty="0" err="1" smtClean="0"/>
              <a:t>Fifth</a:t>
            </a:r>
            <a:r>
              <a:rPr lang="fr-FR" dirty="0" smtClean="0"/>
              <a:t> </a:t>
            </a:r>
            <a:r>
              <a:rPr lang="fr-FR" dirty="0" err="1" smtClean="0"/>
              <a:t>level</a:t>
            </a:r>
            <a:endParaRPr lang="en-GB" dirty="0"/>
          </a:p>
        </p:txBody>
      </p:sp>
      <p:sp>
        <p:nvSpPr>
          <p:cNvPr id="5" name="Text Placeholder 4"/>
          <p:cNvSpPr>
            <a:spLocks noGrp="1"/>
          </p:cNvSpPr>
          <p:nvPr>
            <p:ph type="body" sz="quarter" idx="3"/>
          </p:nvPr>
        </p:nvSpPr>
        <p:spPr>
          <a:xfrm>
            <a:off x="4645025" y="1095518"/>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Click to edit Master text styles</a:t>
            </a:r>
          </a:p>
        </p:txBody>
      </p:sp>
      <p:sp>
        <p:nvSpPr>
          <p:cNvPr id="6" name="Content Placeholder 5"/>
          <p:cNvSpPr>
            <a:spLocks noGrp="1"/>
          </p:cNvSpPr>
          <p:nvPr>
            <p:ph sz="quarter" idx="4"/>
          </p:nvPr>
        </p:nvSpPr>
        <p:spPr>
          <a:xfrm>
            <a:off x="4645025" y="1735280"/>
            <a:ext cx="4041775" cy="465107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GB"/>
          </a:p>
        </p:txBody>
      </p:sp>
      <p:sp>
        <p:nvSpPr>
          <p:cNvPr id="10" name="Date Placeholder 3"/>
          <p:cNvSpPr>
            <a:spLocks noGrp="1"/>
          </p:cNvSpPr>
          <p:nvPr>
            <p:ph type="dt" sz="half" idx="10"/>
          </p:nvPr>
        </p:nvSpPr>
        <p:spPr>
          <a:xfrm>
            <a:off x="61060" y="6483350"/>
            <a:ext cx="2133600" cy="365125"/>
          </a:xfrm>
          <a:prstGeom prst="rect">
            <a:avLst/>
          </a:prstGeom>
        </p:spPr>
        <p:txBody>
          <a:bodyPr vert="horz" lIns="91440" tIns="45720" rIns="91440" bIns="45720" rtlCol="0" anchor="ctr"/>
          <a:lstStyle>
            <a:lvl1pPr algn="l">
              <a:defRPr sz="1200" i="0">
                <a:solidFill>
                  <a:schemeClr val="tx1">
                    <a:tint val="75000"/>
                  </a:schemeClr>
                </a:solidFill>
              </a:defRPr>
            </a:lvl1pPr>
          </a:lstStyle>
          <a:p>
            <a:r>
              <a:rPr lang="fr-FR" smtClean="0"/>
              <a:t>Céline Gainet</a:t>
            </a:r>
            <a:endParaRPr lang="fr-FR" dirty="0"/>
          </a:p>
        </p:txBody>
      </p:sp>
      <p:sp>
        <p:nvSpPr>
          <p:cNvPr id="12" name="Slide Number Placeholder 5"/>
          <p:cNvSpPr>
            <a:spLocks noGrp="1"/>
          </p:cNvSpPr>
          <p:nvPr>
            <p:ph type="sldNum" sz="quarter" idx="12"/>
          </p:nvPr>
        </p:nvSpPr>
        <p:spPr>
          <a:xfrm>
            <a:off x="6946900" y="64960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A20C8E-F73C-0044-A491-5312402DBA6C}" type="slidenum">
              <a:rPr lang="fr-FR" noProof="0" smtClean="0"/>
              <a:t>‹#›</a:t>
            </a:fld>
            <a:endParaRPr lang="fr-FR" noProof="0"/>
          </a:p>
        </p:txBody>
      </p:sp>
      <p:sp>
        <p:nvSpPr>
          <p:cNvPr id="14" name="Title 1"/>
          <p:cNvSpPr>
            <a:spLocks noGrp="1"/>
          </p:cNvSpPr>
          <p:nvPr>
            <p:ph type="title"/>
          </p:nvPr>
        </p:nvSpPr>
        <p:spPr>
          <a:xfrm>
            <a:off x="0" y="20639"/>
            <a:ext cx="9144000" cy="834132"/>
          </a:xfrm>
        </p:spPr>
        <p:txBody>
          <a:bodyPr>
            <a:normAutofit/>
          </a:bodyPr>
          <a:lstStyle>
            <a:lvl1pPr>
              <a:defRPr sz="4000"/>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GB" dirty="0"/>
          </a:p>
        </p:txBody>
      </p:sp>
      <p:grpSp>
        <p:nvGrpSpPr>
          <p:cNvPr id="15" name="Group 14"/>
          <p:cNvGrpSpPr/>
          <p:nvPr userDrawn="1"/>
        </p:nvGrpSpPr>
        <p:grpSpPr>
          <a:xfrm>
            <a:off x="183198" y="797309"/>
            <a:ext cx="8777604" cy="30964"/>
            <a:chOff x="183198" y="1071619"/>
            <a:chExt cx="8777604" cy="30964"/>
          </a:xfrm>
        </p:grpSpPr>
        <p:cxnSp>
          <p:nvCxnSpPr>
            <p:cNvPr id="16" name="Straight Connector 15"/>
            <p:cNvCxnSpPr/>
            <p:nvPr userDrawn="1"/>
          </p:nvCxnSpPr>
          <p:spPr>
            <a:xfrm>
              <a:off x="183198" y="1071619"/>
              <a:ext cx="8442686" cy="0"/>
            </a:xfrm>
            <a:prstGeom prst="line">
              <a:avLst/>
            </a:prstGeom>
            <a:ln w="38100" cmpd="sng">
              <a:solidFill>
                <a:srgbClr val="263B86"/>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518116" y="1102583"/>
              <a:ext cx="8442686" cy="0"/>
            </a:xfrm>
            <a:prstGeom prst="line">
              <a:avLst/>
            </a:prstGeom>
          </p:spPr>
          <p:style>
            <a:lnRef idx="2">
              <a:schemeClr val="accent1"/>
            </a:lnRef>
            <a:fillRef idx="0">
              <a:schemeClr val="accent1"/>
            </a:fillRef>
            <a:effectRef idx="1">
              <a:schemeClr val="accent1"/>
            </a:effectRef>
            <a:fontRef idx="minor">
              <a:schemeClr val="tx1"/>
            </a:fontRef>
          </p:style>
        </p:cxnSp>
      </p:grpSp>
      <p:sp>
        <p:nvSpPr>
          <p:cNvPr id="18" name="Footer Placeholder 4"/>
          <p:cNvSpPr>
            <a:spLocks noGrp="1"/>
          </p:cNvSpPr>
          <p:nvPr>
            <p:ph type="ftr" sz="quarter" idx="13"/>
          </p:nvPr>
        </p:nvSpPr>
        <p:spPr>
          <a:xfrm>
            <a:off x="3124200" y="6496050"/>
            <a:ext cx="2895600" cy="365125"/>
          </a:xfrm>
          <a:prstGeom prst="rect">
            <a:avLst/>
          </a:prstGeom>
        </p:spPr>
        <p:txBody>
          <a:bodyPr vert="horz" lIns="91440" tIns="45720" rIns="91440" bIns="45720" rtlCol="0" anchor="ctr"/>
          <a:lstStyle>
            <a:lvl1pPr marL="0" marR="0" indent="0" algn="ctr" defTabSz="457200" rtl="0" eaLnBrk="1" fontAlgn="auto" latinLnBrk="0" hangingPunct="1">
              <a:lnSpc>
                <a:spcPct val="100000"/>
              </a:lnSpc>
              <a:spcBef>
                <a:spcPts val="0"/>
              </a:spcBef>
              <a:spcAft>
                <a:spcPts val="0"/>
              </a:spcAft>
              <a:buClrTx/>
              <a:buSzTx/>
              <a:buFontTx/>
              <a:buNone/>
              <a:tabLst/>
              <a:defRPr sz="1400" i="0">
                <a:solidFill>
                  <a:schemeClr val="tx2"/>
                </a:solidFill>
              </a:defRPr>
            </a:lvl1pPr>
          </a:lstStyle>
          <a:p>
            <a:r>
              <a:rPr lang="fr-FR" dirty="0" smtClean="0"/>
              <a:t>Analyse Financière</a:t>
            </a:r>
            <a:endParaRPr lang="fr-FR" dirty="0"/>
          </a:p>
        </p:txBody>
      </p:sp>
    </p:spTree>
    <p:extLst>
      <p:ext uri="{BB962C8B-B14F-4D97-AF65-F5344CB8AC3E}">
        <p14:creationId xmlns:p14="http://schemas.microsoft.com/office/powerpoint/2010/main" val="17798956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fr-FR" smtClean="0"/>
              <a:t>Céline Gainet</a:t>
            </a:r>
            <a:endParaRPr lang="en-GB"/>
          </a:p>
        </p:txBody>
      </p:sp>
      <p:sp>
        <p:nvSpPr>
          <p:cNvPr id="5" name="Slide Number Placeholder 4"/>
          <p:cNvSpPr>
            <a:spLocks noGrp="1"/>
          </p:cNvSpPr>
          <p:nvPr>
            <p:ph type="sldNum" sz="quarter" idx="12"/>
          </p:nvPr>
        </p:nvSpPr>
        <p:spPr/>
        <p:txBody>
          <a:bodyPr/>
          <a:lstStyle/>
          <a:p>
            <a:fld id="{EDA20C8E-F73C-0044-A491-5312402DBA6C}" type="slidenum">
              <a:rPr lang="en-GB" smtClean="0"/>
              <a:t>‹#›</a:t>
            </a:fld>
            <a:endParaRPr lang="en-GB"/>
          </a:p>
        </p:txBody>
      </p:sp>
      <p:sp>
        <p:nvSpPr>
          <p:cNvPr id="7" name="Title 1"/>
          <p:cNvSpPr>
            <a:spLocks noGrp="1"/>
          </p:cNvSpPr>
          <p:nvPr>
            <p:ph type="title"/>
          </p:nvPr>
        </p:nvSpPr>
        <p:spPr>
          <a:xfrm>
            <a:off x="0" y="20639"/>
            <a:ext cx="9144000" cy="834132"/>
          </a:xfrm>
        </p:spPr>
        <p:txBody>
          <a:bodyPr>
            <a:normAutofit/>
          </a:bodyPr>
          <a:lstStyle>
            <a:lvl1pPr>
              <a:defRPr sz="3600"/>
            </a:lvl1pPr>
          </a:lstStyle>
          <a:p>
            <a:r>
              <a:rPr lang="fr-FR" dirty="0" smtClean="0"/>
              <a:t>Click to </a:t>
            </a:r>
            <a:r>
              <a:rPr lang="fr-FR" dirty="0" err="1" smtClean="0"/>
              <a:t>edit</a:t>
            </a:r>
            <a:r>
              <a:rPr lang="fr-FR" dirty="0" smtClean="0"/>
              <a:t> Master </a:t>
            </a:r>
            <a:r>
              <a:rPr lang="fr-FR" dirty="0" err="1" smtClean="0"/>
              <a:t>title</a:t>
            </a:r>
            <a:r>
              <a:rPr lang="fr-FR" dirty="0" smtClean="0"/>
              <a:t> style</a:t>
            </a:r>
            <a:endParaRPr lang="en-GB" dirty="0"/>
          </a:p>
        </p:txBody>
      </p:sp>
      <p:grpSp>
        <p:nvGrpSpPr>
          <p:cNvPr id="8" name="Group 7"/>
          <p:cNvGrpSpPr/>
          <p:nvPr userDrawn="1"/>
        </p:nvGrpSpPr>
        <p:grpSpPr>
          <a:xfrm>
            <a:off x="183198" y="797309"/>
            <a:ext cx="8777604" cy="30964"/>
            <a:chOff x="183198" y="1071619"/>
            <a:chExt cx="8777604" cy="30964"/>
          </a:xfrm>
        </p:grpSpPr>
        <p:cxnSp>
          <p:nvCxnSpPr>
            <p:cNvPr id="9" name="Straight Connector 8"/>
            <p:cNvCxnSpPr/>
            <p:nvPr userDrawn="1"/>
          </p:nvCxnSpPr>
          <p:spPr>
            <a:xfrm>
              <a:off x="183198" y="1071619"/>
              <a:ext cx="8442686" cy="0"/>
            </a:xfrm>
            <a:prstGeom prst="line">
              <a:avLst/>
            </a:prstGeom>
            <a:ln w="38100" cmpd="sng">
              <a:solidFill>
                <a:srgbClr val="263B86"/>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518116" y="1102583"/>
              <a:ext cx="8442686" cy="0"/>
            </a:xfrm>
            <a:prstGeom prst="line">
              <a:avLst/>
            </a:prstGeom>
          </p:spPr>
          <p:style>
            <a:lnRef idx="2">
              <a:schemeClr val="accent1"/>
            </a:lnRef>
            <a:fillRef idx="0">
              <a:schemeClr val="accent1"/>
            </a:fillRef>
            <a:effectRef idx="1">
              <a:schemeClr val="accent1"/>
            </a:effectRef>
            <a:fontRef idx="minor">
              <a:schemeClr val="tx1"/>
            </a:fontRef>
          </p:style>
        </p:cxnSp>
      </p:grpSp>
      <p:sp>
        <p:nvSpPr>
          <p:cNvPr id="11" name="Footer Placeholder 4"/>
          <p:cNvSpPr>
            <a:spLocks noGrp="1"/>
          </p:cNvSpPr>
          <p:nvPr>
            <p:ph type="ftr" sz="quarter" idx="3"/>
          </p:nvPr>
        </p:nvSpPr>
        <p:spPr>
          <a:xfrm>
            <a:off x="3124200" y="6496050"/>
            <a:ext cx="2895600" cy="365125"/>
          </a:xfrm>
          <a:prstGeom prst="rect">
            <a:avLst/>
          </a:prstGeom>
        </p:spPr>
        <p:txBody>
          <a:bodyPr vert="horz" lIns="91440" tIns="45720" rIns="91440" bIns="45720" rtlCol="0" anchor="ctr"/>
          <a:lstStyle>
            <a:lvl1pPr marL="0" marR="0" indent="0" algn="ctr" defTabSz="457200" rtl="0" eaLnBrk="1" fontAlgn="auto" latinLnBrk="0" hangingPunct="1">
              <a:lnSpc>
                <a:spcPct val="100000"/>
              </a:lnSpc>
              <a:spcBef>
                <a:spcPts val="0"/>
              </a:spcBef>
              <a:spcAft>
                <a:spcPts val="0"/>
              </a:spcAft>
              <a:buClrTx/>
              <a:buSzTx/>
              <a:buFontTx/>
              <a:buNone/>
              <a:tabLst/>
              <a:defRPr sz="1400" i="0">
                <a:solidFill>
                  <a:schemeClr val="tx2"/>
                </a:solidFill>
              </a:defRPr>
            </a:lvl1pPr>
          </a:lstStyle>
          <a:p>
            <a:r>
              <a:rPr lang="fr-FR" dirty="0" smtClean="0"/>
              <a:t>Analyse Financière</a:t>
            </a:r>
            <a:endParaRPr lang="fr-FR" dirty="0"/>
          </a:p>
        </p:txBody>
      </p:sp>
    </p:spTree>
    <p:extLst>
      <p:ext uri="{BB962C8B-B14F-4D97-AF65-F5344CB8AC3E}">
        <p14:creationId xmlns:p14="http://schemas.microsoft.com/office/powerpoint/2010/main" val="28411458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fr-FR" smtClean="0"/>
              <a:t>Céline Gainet</a:t>
            </a:r>
            <a:endParaRPr lang="en-GB"/>
          </a:p>
        </p:txBody>
      </p:sp>
      <p:sp>
        <p:nvSpPr>
          <p:cNvPr id="4" name="Slide Number Placeholder 3"/>
          <p:cNvSpPr>
            <a:spLocks noGrp="1"/>
          </p:cNvSpPr>
          <p:nvPr>
            <p:ph type="sldNum" sz="quarter" idx="12"/>
          </p:nvPr>
        </p:nvSpPr>
        <p:spPr/>
        <p:txBody>
          <a:bodyPr/>
          <a:lstStyle/>
          <a:p>
            <a:fld id="{EDA20C8E-F73C-0044-A491-5312402DBA6C}" type="slidenum">
              <a:rPr lang="en-GB" smtClean="0"/>
              <a:t>‹#›</a:t>
            </a:fld>
            <a:endParaRPr lang="en-GB"/>
          </a:p>
        </p:txBody>
      </p:sp>
      <p:sp>
        <p:nvSpPr>
          <p:cNvPr id="6" name="Footer Placeholder 4"/>
          <p:cNvSpPr>
            <a:spLocks noGrp="1"/>
          </p:cNvSpPr>
          <p:nvPr>
            <p:ph type="ftr" sz="quarter" idx="3"/>
          </p:nvPr>
        </p:nvSpPr>
        <p:spPr>
          <a:xfrm>
            <a:off x="3124200" y="6496050"/>
            <a:ext cx="2895600" cy="365125"/>
          </a:xfrm>
          <a:prstGeom prst="rect">
            <a:avLst/>
          </a:prstGeom>
        </p:spPr>
        <p:txBody>
          <a:bodyPr vert="horz" lIns="91440" tIns="45720" rIns="91440" bIns="45720" rtlCol="0" anchor="ctr"/>
          <a:lstStyle>
            <a:lvl1pPr marL="0" marR="0" indent="0" algn="ctr" defTabSz="457200" rtl="0" eaLnBrk="1" fontAlgn="auto" latinLnBrk="0" hangingPunct="1">
              <a:lnSpc>
                <a:spcPct val="100000"/>
              </a:lnSpc>
              <a:spcBef>
                <a:spcPts val="0"/>
              </a:spcBef>
              <a:spcAft>
                <a:spcPts val="0"/>
              </a:spcAft>
              <a:buClrTx/>
              <a:buSzTx/>
              <a:buFontTx/>
              <a:buNone/>
              <a:tabLst/>
              <a:defRPr sz="1400" i="0">
                <a:solidFill>
                  <a:schemeClr val="tx2"/>
                </a:solidFill>
              </a:defRPr>
            </a:lvl1pPr>
          </a:lstStyle>
          <a:p>
            <a:r>
              <a:rPr lang="fr-FR" dirty="0" smtClean="0"/>
              <a:t>Analyse Financière</a:t>
            </a:r>
            <a:endParaRPr lang="fr-FR" dirty="0"/>
          </a:p>
        </p:txBody>
      </p:sp>
    </p:spTree>
    <p:extLst>
      <p:ext uri="{BB962C8B-B14F-4D97-AF65-F5344CB8AC3E}">
        <p14:creationId xmlns:p14="http://schemas.microsoft.com/office/powerpoint/2010/main" val="5282638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FR"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Click to edit Master text styles</a:t>
            </a:r>
          </a:p>
        </p:txBody>
      </p:sp>
      <p:sp>
        <p:nvSpPr>
          <p:cNvPr id="5" name="Date Placeholder 4"/>
          <p:cNvSpPr>
            <a:spLocks noGrp="1"/>
          </p:cNvSpPr>
          <p:nvPr>
            <p:ph type="dt" sz="half" idx="10"/>
          </p:nvPr>
        </p:nvSpPr>
        <p:spPr/>
        <p:txBody>
          <a:bodyPr/>
          <a:lstStyle/>
          <a:p>
            <a:r>
              <a:rPr lang="fr-FR" smtClean="0"/>
              <a:t>Céline Gainet</a:t>
            </a:r>
            <a:endParaRPr lang="en-GB"/>
          </a:p>
        </p:txBody>
      </p:sp>
      <p:sp>
        <p:nvSpPr>
          <p:cNvPr id="7" name="Slide Number Placeholder 6"/>
          <p:cNvSpPr>
            <a:spLocks noGrp="1"/>
          </p:cNvSpPr>
          <p:nvPr>
            <p:ph type="sldNum" sz="quarter" idx="12"/>
          </p:nvPr>
        </p:nvSpPr>
        <p:spPr/>
        <p:txBody>
          <a:bodyPr/>
          <a:lstStyle/>
          <a:p>
            <a:fld id="{EDA20C8E-F73C-0044-A491-5312402DBA6C}" type="slidenum">
              <a:rPr lang="en-GB" smtClean="0"/>
              <a:t>‹#›</a:t>
            </a:fld>
            <a:endParaRPr lang="en-GB"/>
          </a:p>
        </p:txBody>
      </p:sp>
    </p:spTree>
    <p:extLst>
      <p:ext uri="{BB962C8B-B14F-4D97-AF65-F5344CB8AC3E}">
        <p14:creationId xmlns:p14="http://schemas.microsoft.com/office/powerpoint/2010/main" val="33510782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FR"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Click to edit Master text styles</a:t>
            </a:r>
          </a:p>
        </p:txBody>
      </p:sp>
      <p:sp>
        <p:nvSpPr>
          <p:cNvPr id="5" name="Date Placeholder 4"/>
          <p:cNvSpPr>
            <a:spLocks noGrp="1"/>
          </p:cNvSpPr>
          <p:nvPr>
            <p:ph type="dt" sz="half" idx="10"/>
          </p:nvPr>
        </p:nvSpPr>
        <p:spPr/>
        <p:txBody>
          <a:bodyPr/>
          <a:lstStyle/>
          <a:p>
            <a:r>
              <a:rPr lang="fr-FR" smtClean="0"/>
              <a:t>Céline Gainet</a:t>
            </a:r>
            <a:endParaRPr lang="en-GB"/>
          </a:p>
        </p:txBody>
      </p:sp>
      <p:sp>
        <p:nvSpPr>
          <p:cNvPr id="6" name="Footer Placeholder 5"/>
          <p:cNvSpPr>
            <a:spLocks noGrp="1"/>
          </p:cNvSpPr>
          <p:nvPr>
            <p:ph type="ftr" sz="quarter" idx="11"/>
          </p:nvPr>
        </p:nvSpPr>
        <p:spPr/>
        <p:txBody>
          <a:bodyPr/>
          <a:lstStyle/>
          <a:p>
            <a:r>
              <a:rPr lang="en-GB" smtClean="0"/>
              <a:t>Analyse Financière</a:t>
            </a:r>
            <a:endParaRPr lang="en-GB"/>
          </a:p>
        </p:txBody>
      </p:sp>
      <p:sp>
        <p:nvSpPr>
          <p:cNvPr id="7" name="Slide Number Placeholder 6"/>
          <p:cNvSpPr>
            <a:spLocks noGrp="1"/>
          </p:cNvSpPr>
          <p:nvPr>
            <p:ph type="sldNum" sz="quarter" idx="12"/>
          </p:nvPr>
        </p:nvSpPr>
        <p:spPr/>
        <p:txBody>
          <a:bodyPr/>
          <a:lstStyle/>
          <a:p>
            <a:fld id="{EDA20C8E-F73C-0044-A491-5312402DBA6C}" type="slidenum">
              <a:rPr lang="en-GB" smtClean="0"/>
              <a:t>‹#›</a:t>
            </a:fld>
            <a:endParaRPr lang="en-GB"/>
          </a:p>
        </p:txBody>
      </p:sp>
    </p:spTree>
    <p:extLst>
      <p:ext uri="{BB962C8B-B14F-4D97-AF65-F5344CB8AC3E}">
        <p14:creationId xmlns:p14="http://schemas.microsoft.com/office/powerpoint/2010/main" val="2136617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20638"/>
            <a:ext cx="9144000" cy="1143000"/>
          </a:xfrm>
          <a:prstGeom prst="rect">
            <a:avLst/>
          </a:prstGeom>
        </p:spPr>
        <p:txBody>
          <a:bodyPr vert="horz" lIns="91440" tIns="45720" rIns="91440" bIns="45720" rtlCol="0" anchor="ctr">
            <a:normAutofit/>
          </a:bodyPr>
          <a:lstStyle/>
          <a:p>
            <a:r>
              <a:rPr lang="fr-FR" noProof="0" dirty="0" smtClean="0"/>
              <a:t>Click to </a:t>
            </a:r>
            <a:r>
              <a:rPr lang="fr-FR" noProof="0" dirty="0" err="1" smtClean="0"/>
              <a:t>edit</a:t>
            </a:r>
            <a:r>
              <a:rPr lang="fr-FR" noProof="0" dirty="0" smtClean="0"/>
              <a:t> Master </a:t>
            </a:r>
            <a:r>
              <a:rPr lang="fr-FR" noProof="0" dirty="0" err="1" smtClean="0"/>
              <a:t>title</a:t>
            </a:r>
            <a:r>
              <a:rPr lang="fr-FR" noProof="0" dirty="0" smtClean="0"/>
              <a:t> style</a:t>
            </a:r>
            <a:endParaRPr lang="fr-FR" noProof="0" dirty="0"/>
          </a:p>
        </p:txBody>
      </p:sp>
      <p:sp>
        <p:nvSpPr>
          <p:cNvPr id="3" name="Text Placeholder 2"/>
          <p:cNvSpPr>
            <a:spLocks noGrp="1"/>
          </p:cNvSpPr>
          <p:nvPr>
            <p:ph type="body" idx="1"/>
          </p:nvPr>
        </p:nvSpPr>
        <p:spPr>
          <a:xfrm>
            <a:off x="0" y="1054100"/>
            <a:ext cx="9144000" cy="5429250"/>
          </a:xfrm>
          <a:prstGeom prst="rect">
            <a:avLst/>
          </a:prstGeom>
        </p:spPr>
        <p:txBody>
          <a:bodyPr vert="horz" lIns="91440" tIns="45720" rIns="91440" bIns="45720" rtlCol="0">
            <a:normAutofit/>
          </a:bodyPr>
          <a:lstStyle/>
          <a:p>
            <a:pPr lvl="0"/>
            <a:r>
              <a:rPr lang="fr-FR" noProof="0" dirty="0" smtClean="0"/>
              <a:t>Click to </a:t>
            </a:r>
            <a:r>
              <a:rPr lang="fr-FR" noProof="0" dirty="0" err="1" smtClean="0"/>
              <a:t>edit</a:t>
            </a:r>
            <a:r>
              <a:rPr lang="fr-FR" noProof="0" dirty="0" smtClean="0"/>
              <a:t> Master </a:t>
            </a:r>
            <a:r>
              <a:rPr lang="fr-FR" noProof="0" dirty="0" err="1" smtClean="0"/>
              <a:t>text</a:t>
            </a:r>
            <a:r>
              <a:rPr lang="fr-FR" noProof="0" dirty="0" smtClean="0"/>
              <a:t> styles</a:t>
            </a:r>
          </a:p>
          <a:p>
            <a:pPr lvl="1"/>
            <a:r>
              <a:rPr lang="fr-FR" noProof="0" dirty="0" smtClean="0"/>
              <a:t>Second </a:t>
            </a:r>
            <a:r>
              <a:rPr lang="fr-FR" noProof="0" dirty="0" err="1" smtClean="0"/>
              <a:t>level</a:t>
            </a:r>
            <a:endParaRPr lang="fr-FR" noProof="0" dirty="0" smtClean="0"/>
          </a:p>
          <a:p>
            <a:pPr lvl="2"/>
            <a:r>
              <a:rPr lang="fr-FR" noProof="0" dirty="0" err="1" smtClean="0"/>
              <a:t>Third</a:t>
            </a:r>
            <a:r>
              <a:rPr lang="fr-FR" noProof="0" dirty="0" smtClean="0"/>
              <a:t> </a:t>
            </a:r>
            <a:r>
              <a:rPr lang="fr-FR" noProof="0" dirty="0" err="1" smtClean="0"/>
              <a:t>level</a:t>
            </a:r>
            <a:endParaRPr lang="fr-FR" noProof="0" dirty="0" smtClean="0"/>
          </a:p>
          <a:p>
            <a:pPr lvl="3"/>
            <a:r>
              <a:rPr lang="fr-FR" noProof="0" dirty="0" err="1" smtClean="0"/>
              <a:t>Fourth</a:t>
            </a:r>
            <a:r>
              <a:rPr lang="fr-FR" noProof="0" dirty="0" smtClean="0"/>
              <a:t> </a:t>
            </a:r>
            <a:r>
              <a:rPr lang="fr-FR" noProof="0" dirty="0" err="1" smtClean="0"/>
              <a:t>level</a:t>
            </a:r>
            <a:endParaRPr lang="fr-FR" noProof="0" dirty="0" smtClean="0"/>
          </a:p>
          <a:p>
            <a:pPr lvl="4"/>
            <a:r>
              <a:rPr lang="fr-FR" noProof="0" dirty="0" err="1" smtClean="0"/>
              <a:t>Fifth</a:t>
            </a:r>
            <a:r>
              <a:rPr lang="fr-FR" noProof="0" dirty="0" smtClean="0"/>
              <a:t> </a:t>
            </a:r>
            <a:r>
              <a:rPr lang="fr-FR" noProof="0" dirty="0" err="1" smtClean="0"/>
              <a:t>level</a:t>
            </a:r>
            <a:endParaRPr lang="fr-FR" noProof="0" dirty="0"/>
          </a:p>
        </p:txBody>
      </p:sp>
      <p:sp>
        <p:nvSpPr>
          <p:cNvPr id="4" name="Date Placeholder 3"/>
          <p:cNvSpPr>
            <a:spLocks noGrp="1"/>
          </p:cNvSpPr>
          <p:nvPr>
            <p:ph type="dt" sz="half" idx="2"/>
          </p:nvPr>
        </p:nvSpPr>
        <p:spPr>
          <a:xfrm>
            <a:off x="73272" y="6483350"/>
            <a:ext cx="2133600" cy="365125"/>
          </a:xfrm>
          <a:prstGeom prst="rect">
            <a:avLst/>
          </a:prstGeom>
        </p:spPr>
        <p:txBody>
          <a:bodyPr vert="horz" lIns="91440" tIns="45720" rIns="91440" bIns="45720" rtlCol="0" anchor="ctr"/>
          <a:lstStyle>
            <a:lvl1pPr algn="l">
              <a:defRPr sz="1200" i="0">
                <a:solidFill>
                  <a:schemeClr val="tx1">
                    <a:tint val="75000"/>
                  </a:schemeClr>
                </a:solidFill>
              </a:defRPr>
            </a:lvl1pPr>
          </a:lstStyle>
          <a:p>
            <a:r>
              <a:rPr lang="fr-FR" smtClean="0"/>
              <a:t>Céline Gainet</a:t>
            </a:r>
            <a:endParaRPr lang="fr-FR" dirty="0"/>
          </a:p>
        </p:txBody>
      </p:sp>
      <p:sp>
        <p:nvSpPr>
          <p:cNvPr id="5" name="Footer Placeholder 4"/>
          <p:cNvSpPr>
            <a:spLocks noGrp="1"/>
          </p:cNvSpPr>
          <p:nvPr>
            <p:ph type="ftr" sz="quarter" idx="3"/>
          </p:nvPr>
        </p:nvSpPr>
        <p:spPr>
          <a:xfrm>
            <a:off x="3124200" y="6496050"/>
            <a:ext cx="2895600" cy="365125"/>
          </a:xfrm>
          <a:prstGeom prst="rect">
            <a:avLst/>
          </a:prstGeom>
        </p:spPr>
        <p:txBody>
          <a:bodyPr vert="horz" lIns="91440" tIns="45720" rIns="91440" bIns="45720" rtlCol="0" anchor="ctr"/>
          <a:lstStyle>
            <a:lvl1pPr marL="0" marR="0" indent="0" algn="ctr" defTabSz="457200" rtl="0" eaLnBrk="1" fontAlgn="auto" latinLnBrk="0" hangingPunct="1">
              <a:lnSpc>
                <a:spcPct val="100000"/>
              </a:lnSpc>
              <a:spcBef>
                <a:spcPts val="0"/>
              </a:spcBef>
              <a:spcAft>
                <a:spcPts val="0"/>
              </a:spcAft>
              <a:buClrTx/>
              <a:buSzTx/>
              <a:buFontTx/>
              <a:buNone/>
              <a:tabLst/>
              <a:defRPr sz="1400" i="0">
                <a:solidFill>
                  <a:schemeClr val="tx2"/>
                </a:solidFill>
              </a:defRPr>
            </a:lvl1pPr>
          </a:lstStyle>
          <a:p>
            <a:r>
              <a:rPr lang="fr-FR" dirty="0" smtClean="0"/>
              <a:t>Analyse Financière</a:t>
            </a:r>
            <a:endParaRPr lang="fr-FR" dirty="0"/>
          </a:p>
        </p:txBody>
      </p:sp>
      <p:sp>
        <p:nvSpPr>
          <p:cNvPr id="6" name="Slide Number Placeholder 5"/>
          <p:cNvSpPr>
            <a:spLocks noGrp="1"/>
          </p:cNvSpPr>
          <p:nvPr>
            <p:ph type="sldNum" sz="quarter" idx="4"/>
          </p:nvPr>
        </p:nvSpPr>
        <p:spPr>
          <a:xfrm>
            <a:off x="6946900" y="64960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A20C8E-F73C-0044-A491-5312402DBA6C}" type="slidenum">
              <a:rPr lang="fr-FR" noProof="0" smtClean="0"/>
              <a:t>‹#›</a:t>
            </a:fld>
            <a:endParaRPr lang="fr-FR" noProof="0"/>
          </a:p>
        </p:txBody>
      </p:sp>
    </p:spTree>
    <p:extLst>
      <p:ext uri="{BB962C8B-B14F-4D97-AF65-F5344CB8AC3E}">
        <p14:creationId xmlns:p14="http://schemas.microsoft.com/office/powerpoint/2010/main" val="1963375945"/>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Lst>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hf hdr="0"/>
  <p:txStyles>
    <p:titleStyle>
      <a:lvl1pPr marL="171450" indent="0" algn="l" defTabSz="457200" rtl="0" eaLnBrk="1" latinLnBrk="0" hangingPunct="1">
        <a:spcBef>
          <a:spcPct val="0"/>
        </a:spcBef>
        <a:buNone/>
        <a:tabLst>
          <a:tab pos="171450" algn="l"/>
        </a:tabLst>
        <a:defRPr sz="3600" kern="1200">
          <a:solidFill>
            <a:schemeClr val="tx2"/>
          </a:solidFill>
          <a:latin typeface="+mj-lt"/>
          <a:ea typeface="+mj-ea"/>
          <a:cs typeface="+mj-cs"/>
        </a:defRPr>
      </a:lvl1pPr>
    </p:titleStyle>
    <p:bodyStyle>
      <a:lvl1pPr marL="342900" indent="-342900" algn="l" defTabSz="457200" rtl="0" eaLnBrk="1" latinLnBrk="0" hangingPunct="1">
        <a:spcBef>
          <a:spcPts val="12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finance2016.fr" TargetMode="Externa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 Id="rId3" Type="http://schemas.openxmlformats.org/officeDocument/2006/relationships/image" Target="../media/image5.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 Id="rId3" Type="http://schemas.openxmlformats.org/officeDocument/2006/relationships/image" Target="../media/image4.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microsoft.com/office/2007/relationships/hdphoto" Target="../media/hdphoto2.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www.societe.com"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mailto:celine.gainet@paris-sorbonne.fr" TargetMode="Externa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63.xml.rels><?xml version="1.0" encoding="UTF-8" standalone="yes"?>
<Relationships xmlns="http://schemas.openxmlformats.org/package/2006/relationships"><Relationship Id="rId3" Type="http://schemas.openxmlformats.org/officeDocument/2006/relationships/slide" Target="slide39.xml"/><Relationship Id="rId4" Type="http://schemas.openxmlformats.org/officeDocument/2006/relationships/slide" Target="slide62.xml"/><Relationship Id="rId5" Type="http://schemas.openxmlformats.org/officeDocument/2006/relationships/slide" Target="slide41.xml"/><Relationship Id="rId6" Type="http://schemas.openxmlformats.org/officeDocument/2006/relationships/slide" Target="slide32.xml"/><Relationship Id="rId7" Type="http://schemas.openxmlformats.org/officeDocument/2006/relationships/slide" Target="slide42.xml"/><Relationship Id="rId8" Type="http://schemas.openxmlformats.org/officeDocument/2006/relationships/slide" Target="slide48.xml"/><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40.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4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4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4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4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4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4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682207" y="80208"/>
            <a:ext cx="1779586" cy="1581855"/>
          </a:xfrm>
          <a:prstGeom prst="rect">
            <a:avLst/>
          </a:prstGeom>
        </p:spPr>
      </p:pic>
      <p:sp>
        <p:nvSpPr>
          <p:cNvPr id="2" name="Title 1"/>
          <p:cNvSpPr>
            <a:spLocks noGrp="1"/>
          </p:cNvSpPr>
          <p:nvPr>
            <p:ph type="ctrTitle"/>
          </p:nvPr>
        </p:nvSpPr>
        <p:spPr>
          <a:prstGeom prst="rect">
            <a:avLst/>
          </a:prstGeom>
        </p:spPr>
        <p:txBody>
          <a:bodyPr/>
          <a:lstStyle/>
          <a:p>
            <a:r>
              <a:rPr lang="fr-FR" dirty="0" smtClean="0"/>
              <a:t>Analyse financière </a:t>
            </a:r>
            <a:endParaRPr lang="fr-FR" dirty="0"/>
          </a:p>
        </p:txBody>
      </p:sp>
      <p:sp>
        <p:nvSpPr>
          <p:cNvPr id="3" name="Subtitle 2"/>
          <p:cNvSpPr>
            <a:spLocks noGrp="1"/>
          </p:cNvSpPr>
          <p:nvPr>
            <p:ph type="subTitle" idx="1"/>
          </p:nvPr>
        </p:nvSpPr>
        <p:spPr>
          <a:prstGeom prst="snip2DiagRect">
            <a:avLst/>
          </a:prstGeom>
        </p:spPr>
        <p:txBody>
          <a:bodyPr>
            <a:normAutofit fontScale="85000" lnSpcReduction="20000"/>
          </a:bodyPr>
          <a:lstStyle/>
          <a:p>
            <a:r>
              <a:rPr lang="en-GB" dirty="0" smtClean="0"/>
              <a:t>L3 – LEA</a:t>
            </a:r>
          </a:p>
          <a:p>
            <a:endParaRPr lang="en-GB" dirty="0"/>
          </a:p>
          <a:p>
            <a:r>
              <a:rPr lang="en-GB" dirty="0" smtClean="0">
                <a:solidFill>
                  <a:srgbClr val="263B86"/>
                </a:solidFill>
              </a:rPr>
              <a:t>Céline Gainet </a:t>
            </a:r>
            <a:endParaRPr lang="en-GB" dirty="0">
              <a:solidFill>
                <a:srgbClr val="263B86"/>
              </a:solidFill>
            </a:endParaRPr>
          </a:p>
        </p:txBody>
      </p:sp>
    </p:spTree>
    <p:extLst>
      <p:ext uri="{BB962C8B-B14F-4D97-AF65-F5344CB8AC3E}">
        <p14:creationId xmlns:p14="http://schemas.microsoft.com/office/powerpoint/2010/main" val="340005301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fr-FR" dirty="0" smtClean="0"/>
              <a:t>Les </a:t>
            </a:r>
            <a:r>
              <a:rPr lang="fr-FR" dirty="0" err="1" smtClean="0"/>
              <a:t>slides</a:t>
            </a:r>
            <a:r>
              <a:rPr lang="fr-FR" dirty="0" smtClean="0"/>
              <a:t> sont disponibles sur le site suivant : </a:t>
            </a:r>
          </a:p>
          <a:p>
            <a:pPr marL="0" indent="0">
              <a:buNone/>
            </a:pPr>
            <a:endParaRPr lang="fr-FR" dirty="0" smtClean="0"/>
          </a:p>
          <a:p>
            <a:pPr lvl="1"/>
            <a:r>
              <a:rPr lang="fr-FR" b="1" dirty="0" smtClean="0">
                <a:hlinkClick r:id="rId2"/>
              </a:rPr>
              <a:t>www.finance2016.fr</a:t>
            </a:r>
            <a:r>
              <a:rPr lang="fr-FR" b="1" dirty="0" smtClean="0"/>
              <a:t> </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10</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7" name="Title 1"/>
          <p:cNvSpPr>
            <a:spLocks noGrp="1"/>
          </p:cNvSpPr>
          <p:nvPr>
            <p:ph type="title"/>
          </p:nvPr>
        </p:nvSpPr>
        <p:spPr>
          <a:xfrm>
            <a:off x="0" y="20639"/>
            <a:ext cx="9144000" cy="834132"/>
          </a:xfrm>
        </p:spPr>
        <p:txBody>
          <a:bodyPr/>
          <a:lstStyle/>
          <a:p>
            <a:r>
              <a:rPr lang="en-GB" dirty="0" smtClean="0"/>
              <a:t>Organisation du </a:t>
            </a:r>
            <a:r>
              <a:rPr lang="en-GB" dirty="0" err="1" smtClean="0"/>
              <a:t>cours</a:t>
            </a:r>
            <a:endParaRPr lang="en-GB" dirty="0"/>
          </a:p>
        </p:txBody>
      </p:sp>
    </p:spTree>
    <p:extLst>
      <p:ext uri="{BB962C8B-B14F-4D97-AF65-F5344CB8AC3E}">
        <p14:creationId xmlns:p14="http://schemas.microsoft.com/office/powerpoint/2010/main" val="17553149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100</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3" name="Content Placeholder 2"/>
          <p:cNvSpPr>
            <a:spLocks noGrp="1"/>
          </p:cNvSpPr>
          <p:nvPr>
            <p:ph idx="1"/>
          </p:nvPr>
        </p:nvSpPr>
        <p:spPr>
          <a:xfrm>
            <a:off x="0" y="928035"/>
            <a:ext cx="9144000" cy="5920439"/>
          </a:xfrm>
          <a:solidFill>
            <a:srgbClr val="FFFFFF"/>
          </a:solidFill>
        </p:spPr>
        <p:txBody>
          <a:bodyPr>
            <a:normAutofit/>
          </a:bodyPr>
          <a:lstStyle/>
          <a:p>
            <a:pPr>
              <a:lnSpc>
                <a:spcPct val="130000"/>
              </a:lnSpc>
              <a:spcBef>
                <a:spcPts val="0"/>
              </a:spcBef>
              <a:spcAft>
                <a:spcPts val="1200"/>
              </a:spcAft>
            </a:pPr>
            <a:r>
              <a:rPr lang="en-US" b="1" dirty="0" smtClean="0"/>
              <a:t>Principe de la </a:t>
            </a:r>
            <a:r>
              <a:rPr lang="en-US" b="1" dirty="0" err="1" smtClean="0"/>
              <a:t>partie</a:t>
            </a:r>
            <a:r>
              <a:rPr lang="en-US" b="1" dirty="0" smtClean="0"/>
              <a:t> double :</a:t>
            </a:r>
          </a:p>
          <a:p>
            <a:pPr lvl="1">
              <a:lnSpc>
                <a:spcPct val="130000"/>
              </a:lnSpc>
              <a:spcBef>
                <a:spcPts val="0"/>
              </a:spcBef>
              <a:spcAft>
                <a:spcPts val="1200"/>
              </a:spcAft>
            </a:pPr>
            <a:r>
              <a:rPr lang="en-US" dirty="0" err="1" smtClean="0"/>
              <a:t>Toute</a:t>
            </a:r>
            <a:r>
              <a:rPr lang="en-US" dirty="0" smtClean="0"/>
              <a:t> </a:t>
            </a:r>
            <a:r>
              <a:rPr lang="en-US" dirty="0" err="1" smtClean="0"/>
              <a:t>opération</a:t>
            </a:r>
            <a:r>
              <a:rPr lang="en-US" dirty="0" smtClean="0"/>
              <a:t> </a:t>
            </a:r>
            <a:r>
              <a:rPr lang="en-US" dirty="0" err="1" smtClean="0"/>
              <a:t>à</a:t>
            </a:r>
            <a:r>
              <a:rPr lang="en-US" dirty="0" smtClean="0"/>
              <a:t> </a:t>
            </a:r>
            <a:r>
              <a:rPr lang="en-US" dirty="0" err="1" smtClean="0"/>
              <a:t>une</a:t>
            </a:r>
            <a:r>
              <a:rPr lang="en-US" dirty="0" smtClean="0"/>
              <a:t> </a:t>
            </a:r>
            <a:r>
              <a:rPr lang="en-US" b="1" dirty="0" err="1" smtClean="0"/>
              <a:t>origine</a:t>
            </a:r>
            <a:r>
              <a:rPr lang="en-US" dirty="0" smtClean="0"/>
              <a:t> et </a:t>
            </a:r>
            <a:r>
              <a:rPr lang="en-US" dirty="0" err="1" smtClean="0"/>
              <a:t>une</a:t>
            </a:r>
            <a:r>
              <a:rPr lang="en-US" dirty="0" smtClean="0"/>
              <a:t> </a:t>
            </a:r>
            <a:r>
              <a:rPr lang="en-US" b="1" dirty="0" smtClean="0"/>
              <a:t>destination</a:t>
            </a:r>
            <a:r>
              <a:rPr lang="en-US" dirty="0" smtClean="0"/>
              <a:t>, </a:t>
            </a:r>
            <a:r>
              <a:rPr lang="en-US" dirty="0" err="1" smtClean="0"/>
              <a:t>elle</a:t>
            </a:r>
            <a:r>
              <a:rPr lang="en-US" dirty="0" smtClean="0"/>
              <a:t> met en rapport </a:t>
            </a:r>
            <a:r>
              <a:rPr lang="en-US" dirty="0" err="1" smtClean="0"/>
              <a:t>une</a:t>
            </a:r>
            <a:r>
              <a:rPr lang="en-US" dirty="0" smtClean="0"/>
              <a:t> </a:t>
            </a:r>
            <a:r>
              <a:rPr lang="en-US" b="1" dirty="0" err="1" smtClean="0">
                <a:solidFill>
                  <a:srgbClr val="0000FF"/>
                </a:solidFill>
              </a:rPr>
              <a:t>ressource</a:t>
            </a:r>
            <a:r>
              <a:rPr lang="en-US" dirty="0" smtClean="0"/>
              <a:t> et un </a:t>
            </a:r>
            <a:r>
              <a:rPr lang="en-US" b="1" dirty="0" err="1" smtClean="0">
                <a:solidFill>
                  <a:srgbClr val="0000FF"/>
                </a:solidFill>
              </a:rPr>
              <a:t>emploi</a:t>
            </a:r>
            <a:endParaRPr lang="en-US" b="1" dirty="0" smtClean="0">
              <a:solidFill>
                <a:srgbClr val="0000FF"/>
              </a:solidFill>
            </a:endParaRPr>
          </a:p>
          <a:p>
            <a:pPr lvl="2">
              <a:lnSpc>
                <a:spcPct val="130000"/>
              </a:lnSpc>
              <a:spcBef>
                <a:spcPts val="0"/>
              </a:spcBef>
              <a:spcAft>
                <a:spcPts val="1200"/>
              </a:spcAft>
            </a:pPr>
            <a:r>
              <a:rPr lang="en-US" dirty="0" smtClean="0"/>
              <a:t>Les </a:t>
            </a:r>
            <a:r>
              <a:rPr lang="en-US" dirty="0" err="1"/>
              <a:t>comptes</a:t>
            </a:r>
            <a:r>
              <a:rPr lang="en-US" dirty="0"/>
              <a:t> </a:t>
            </a:r>
            <a:r>
              <a:rPr lang="en-US" dirty="0" err="1"/>
              <a:t>sont</a:t>
            </a:r>
            <a:r>
              <a:rPr lang="en-US" dirty="0"/>
              <a:t> </a:t>
            </a:r>
            <a:r>
              <a:rPr lang="en-US" dirty="0" err="1"/>
              <a:t>imputés</a:t>
            </a:r>
            <a:r>
              <a:rPr lang="en-US" dirty="0"/>
              <a:t> </a:t>
            </a:r>
            <a:r>
              <a:rPr lang="en-US" dirty="0" err="1"/>
              <a:t>à</a:t>
            </a:r>
            <a:r>
              <a:rPr lang="en-US" dirty="0"/>
              <a:t> </a:t>
            </a:r>
            <a:r>
              <a:rPr lang="en-US" b="1" dirty="0"/>
              <a:t>gauche </a:t>
            </a:r>
            <a:r>
              <a:rPr lang="en-US" dirty="0" err="1"/>
              <a:t>quand</a:t>
            </a:r>
            <a:r>
              <a:rPr lang="en-US" dirty="0"/>
              <a:t> </a:t>
            </a:r>
            <a:r>
              <a:rPr lang="en-US" dirty="0" err="1"/>
              <a:t>ils</a:t>
            </a:r>
            <a:r>
              <a:rPr lang="en-US" dirty="0"/>
              <a:t> </a:t>
            </a:r>
            <a:r>
              <a:rPr lang="en-US" dirty="0" err="1"/>
              <a:t>servent</a:t>
            </a:r>
            <a:r>
              <a:rPr lang="en-US" dirty="0"/>
              <a:t> </a:t>
            </a:r>
            <a:r>
              <a:rPr lang="en-US" dirty="0" err="1"/>
              <a:t>d’</a:t>
            </a:r>
            <a:r>
              <a:rPr lang="en-US" b="1" dirty="0" err="1"/>
              <a:t>emploi</a:t>
            </a:r>
            <a:r>
              <a:rPr lang="en-US" dirty="0"/>
              <a:t> et </a:t>
            </a:r>
            <a:r>
              <a:rPr lang="en-US" dirty="0" err="1"/>
              <a:t>à</a:t>
            </a:r>
            <a:r>
              <a:rPr lang="en-US" dirty="0"/>
              <a:t> </a:t>
            </a:r>
            <a:r>
              <a:rPr lang="en-US" dirty="0" err="1"/>
              <a:t>droite</a:t>
            </a:r>
            <a:r>
              <a:rPr lang="en-US" dirty="0"/>
              <a:t> </a:t>
            </a:r>
            <a:r>
              <a:rPr lang="en-US" dirty="0" err="1"/>
              <a:t>quand</a:t>
            </a:r>
            <a:r>
              <a:rPr lang="en-US" dirty="0"/>
              <a:t> </a:t>
            </a:r>
            <a:r>
              <a:rPr lang="en-US" dirty="0" err="1"/>
              <a:t>ils</a:t>
            </a:r>
            <a:r>
              <a:rPr lang="en-US" dirty="0"/>
              <a:t> </a:t>
            </a:r>
            <a:r>
              <a:rPr lang="en-US" dirty="0" err="1"/>
              <a:t>sont</a:t>
            </a:r>
            <a:r>
              <a:rPr lang="en-US" dirty="0"/>
              <a:t> </a:t>
            </a:r>
            <a:r>
              <a:rPr lang="en-US" dirty="0" err="1"/>
              <a:t>à</a:t>
            </a:r>
            <a:r>
              <a:rPr lang="en-US" dirty="0"/>
              <a:t> </a:t>
            </a:r>
            <a:r>
              <a:rPr lang="en-US" dirty="0" err="1"/>
              <a:t>l’origine</a:t>
            </a:r>
            <a:r>
              <a:rPr lang="en-US" dirty="0"/>
              <a:t> de </a:t>
            </a:r>
            <a:r>
              <a:rPr lang="en-US" dirty="0" err="1"/>
              <a:t>l’opération</a:t>
            </a:r>
            <a:endParaRPr lang="en-US" b="1" dirty="0"/>
          </a:p>
          <a:p>
            <a:pPr lvl="2">
              <a:lnSpc>
                <a:spcPct val="130000"/>
              </a:lnSpc>
              <a:spcBef>
                <a:spcPts val="0"/>
              </a:spcBef>
              <a:spcAft>
                <a:spcPts val="1200"/>
              </a:spcAft>
            </a:pPr>
            <a:r>
              <a:rPr lang="en-US" dirty="0" err="1" smtClean="0"/>
              <a:t>Cette</a:t>
            </a:r>
            <a:r>
              <a:rPr lang="en-US" dirty="0" smtClean="0"/>
              <a:t> formulation a un </a:t>
            </a:r>
            <a:r>
              <a:rPr lang="en-US" dirty="0" err="1" smtClean="0"/>
              <a:t>intérêt</a:t>
            </a:r>
            <a:r>
              <a:rPr lang="en-US" dirty="0" smtClean="0"/>
              <a:t> </a:t>
            </a:r>
            <a:r>
              <a:rPr lang="en-US" dirty="0" err="1" smtClean="0"/>
              <a:t>pratique</a:t>
            </a:r>
            <a:r>
              <a:rPr lang="en-US" dirty="0" smtClean="0"/>
              <a:t> : pour </a:t>
            </a:r>
            <a:r>
              <a:rPr lang="en-US" dirty="0" err="1" smtClean="0"/>
              <a:t>chaque</a:t>
            </a:r>
            <a:r>
              <a:rPr lang="en-US" dirty="0" smtClean="0"/>
              <a:t> </a:t>
            </a:r>
            <a:r>
              <a:rPr lang="en-US" dirty="0" err="1" smtClean="0"/>
              <a:t>opération</a:t>
            </a:r>
            <a:r>
              <a:rPr lang="en-US" dirty="0" smtClean="0"/>
              <a:t>, </a:t>
            </a:r>
            <a:r>
              <a:rPr lang="en-US" dirty="0" err="1" smtClean="0"/>
              <a:t>il</a:t>
            </a:r>
            <a:r>
              <a:rPr lang="en-US" dirty="0" smtClean="0"/>
              <a:t> </a:t>
            </a:r>
            <a:r>
              <a:rPr lang="en-US" dirty="0" err="1" smtClean="0"/>
              <a:t>faut</a:t>
            </a:r>
            <a:r>
              <a:rPr lang="en-US" dirty="0" smtClean="0"/>
              <a:t> </a:t>
            </a:r>
            <a:r>
              <a:rPr lang="en-US" dirty="0" err="1" smtClean="0"/>
              <a:t>chercher</a:t>
            </a:r>
            <a:r>
              <a:rPr lang="en-US" dirty="0" smtClean="0"/>
              <a:t> le </a:t>
            </a:r>
            <a:r>
              <a:rPr lang="en-US" b="1" dirty="0" err="1" smtClean="0">
                <a:solidFill>
                  <a:srgbClr val="0000FF"/>
                </a:solidFill>
              </a:rPr>
              <a:t>compte-ressource</a:t>
            </a:r>
            <a:r>
              <a:rPr lang="en-US" b="1" dirty="0" smtClean="0">
                <a:solidFill>
                  <a:srgbClr val="0000FF"/>
                </a:solidFill>
              </a:rPr>
              <a:t> </a:t>
            </a:r>
            <a:r>
              <a:rPr lang="en-US" dirty="0" smtClean="0"/>
              <a:t>et le </a:t>
            </a:r>
            <a:r>
              <a:rPr lang="en-US" b="1" dirty="0" err="1" smtClean="0">
                <a:solidFill>
                  <a:srgbClr val="0000FF"/>
                </a:solidFill>
              </a:rPr>
              <a:t>compte-emploi</a:t>
            </a:r>
            <a:endParaRPr lang="en-US" b="1" dirty="0" smtClean="0">
              <a:solidFill>
                <a:srgbClr val="0000FF"/>
              </a:solidFill>
            </a:endParaRPr>
          </a:p>
        </p:txBody>
      </p:sp>
    </p:spTree>
    <p:extLst>
      <p:ext uri="{BB962C8B-B14F-4D97-AF65-F5344CB8AC3E}">
        <p14:creationId xmlns:p14="http://schemas.microsoft.com/office/powerpoint/2010/main" val="10202759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3" name="Content Placeholder 2"/>
          <p:cNvSpPr>
            <a:spLocks noGrp="1"/>
          </p:cNvSpPr>
          <p:nvPr>
            <p:ph idx="1"/>
          </p:nvPr>
        </p:nvSpPr>
        <p:spPr/>
        <p:txBody>
          <a:bodyPr>
            <a:normAutofit/>
          </a:bodyPr>
          <a:lstStyle/>
          <a:p>
            <a:pPr>
              <a:lnSpc>
                <a:spcPct val="130000"/>
              </a:lnSpc>
            </a:pPr>
            <a:r>
              <a:rPr lang="en-US" dirty="0" smtClean="0"/>
              <a:t>Principe de la </a:t>
            </a:r>
            <a:r>
              <a:rPr lang="en-US" dirty="0" err="1" smtClean="0"/>
              <a:t>partie</a:t>
            </a:r>
            <a:r>
              <a:rPr lang="en-US" dirty="0" smtClean="0"/>
              <a:t> double</a:t>
            </a:r>
            <a:r>
              <a:rPr lang="en-US" dirty="0"/>
              <a:t> </a:t>
            </a:r>
            <a:r>
              <a:rPr lang="en-US" dirty="0" smtClean="0"/>
              <a:t>- </a:t>
            </a:r>
            <a:r>
              <a:rPr lang="en-US" dirty="0" err="1" smtClean="0"/>
              <a:t>Exemple</a:t>
            </a:r>
            <a:r>
              <a:rPr lang="en-US" dirty="0" smtClean="0"/>
              <a:t> </a:t>
            </a:r>
            <a:endParaRPr lang="en-US" b="1" dirty="0" smtClean="0"/>
          </a:p>
          <a:p>
            <a:pPr lvl="1">
              <a:lnSpc>
                <a:spcPct val="130000"/>
              </a:lnSpc>
            </a:pPr>
            <a:endParaRPr lang="en-US" b="1" dirty="0"/>
          </a:p>
          <a:p>
            <a:pPr marL="457200" lvl="1" indent="0">
              <a:lnSpc>
                <a:spcPct val="130000"/>
              </a:lnSpc>
              <a:buNone/>
            </a:pPr>
            <a:endParaRPr lang="en-US" b="1" dirty="0" smtClean="0"/>
          </a:p>
        </p:txBody>
      </p:sp>
      <p:sp>
        <p:nvSpPr>
          <p:cNvPr id="4" name="Slide Number Placeholder 3"/>
          <p:cNvSpPr>
            <a:spLocks noGrp="1"/>
          </p:cNvSpPr>
          <p:nvPr>
            <p:ph type="sldNum" sz="quarter" idx="4"/>
          </p:nvPr>
        </p:nvSpPr>
        <p:spPr/>
        <p:txBody>
          <a:bodyPr/>
          <a:lstStyle/>
          <a:p>
            <a:fld id="{EDA20C8E-F73C-0044-A491-5312402DBA6C}" type="slidenum">
              <a:rPr lang="fr-FR" noProof="0" smtClean="0"/>
              <a:t>101</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cxnSp>
        <p:nvCxnSpPr>
          <p:cNvPr id="22" name="Straight Connector 21"/>
          <p:cNvCxnSpPr/>
          <p:nvPr/>
        </p:nvCxnSpPr>
        <p:spPr>
          <a:xfrm>
            <a:off x="7126940" y="2235259"/>
            <a:ext cx="0" cy="872507"/>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068048" y="2220280"/>
            <a:ext cx="4075952" cy="10761"/>
          </a:xfrm>
          <a:prstGeom prst="line">
            <a:avLst/>
          </a:prstGeom>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6534552" y="1852725"/>
            <a:ext cx="1184775" cy="369332"/>
          </a:xfrm>
          <a:prstGeom prst="rect">
            <a:avLst/>
          </a:prstGeom>
          <a:noFill/>
        </p:spPr>
        <p:txBody>
          <a:bodyPr wrap="square" rtlCol="0">
            <a:spAutoFit/>
          </a:bodyPr>
          <a:lstStyle/>
          <a:p>
            <a:pPr algn="ctr"/>
            <a:r>
              <a:rPr lang="fr-FR" dirty="0" smtClean="0"/>
              <a:t>CAPITAL</a:t>
            </a:r>
            <a:endParaRPr lang="fr-FR" dirty="0"/>
          </a:p>
        </p:txBody>
      </p:sp>
      <p:sp>
        <p:nvSpPr>
          <p:cNvPr id="26" name="TextBox 25"/>
          <p:cNvSpPr txBox="1"/>
          <p:nvPr/>
        </p:nvSpPr>
        <p:spPr>
          <a:xfrm>
            <a:off x="7141889" y="2520311"/>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cxnSp>
        <p:nvCxnSpPr>
          <p:cNvPr id="31" name="Straight Connector 30"/>
          <p:cNvCxnSpPr/>
          <p:nvPr/>
        </p:nvCxnSpPr>
        <p:spPr>
          <a:xfrm>
            <a:off x="2296526" y="2220280"/>
            <a:ext cx="0" cy="887486"/>
          </a:xfrm>
          <a:prstGeom prst="line">
            <a:avLst/>
          </a:prstGeom>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H="1">
            <a:off x="179308" y="2220280"/>
            <a:ext cx="4300070" cy="0"/>
          </a:xfrm>
          <a:prstGeom prst="line">
            <a:avLst/>
          </a:prstGeom>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1404478" y="1703315"/>
            <a:ext cx="1809376" cy="369332"/>
          </a:xfrm>
          <a:prstGeom prst="rect">
            <a:avLst/>
          </a:prstGeom>
          <a:noFill/>
        </p:spPr>
        <p:txBody>
          <a:bodyPr wrap="square" rtlCol="0">
            <a:spAutoFit/>
          </a:bodyPr>
          <a:lstStyle/>
          <a:p>
            <a:pPr algn="ctr"/>
            <a:r>
              <a:rPr lang="fr-FR" dirty="0" smtClean="0"/>
              <a:t>INSTALLATION</a:t>
            </a:r>
            <a:endParaRPr lang="fr-FR" dirty="0"/>
          </a:p>
        </p:txBody>
      </p:sp>
      <p:sp>
        <p:nvSpPr>
          <p:cNvPr id="34" name="TextBox 33"/>
          <p:cNvSpPr txBox="1"/>
          <p:nvPr/>
        </p:nvSpPr>
        <p:spPr>
          <a:xfrm>
            <a:off x="89654" y="2466740"/>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cxnSp>
        <p:nvCxnSpPr>
          <p:cNvPr id="35" name="Straight Connector 34"/>
          <p:cNvCxnSpPr/>
          <p:nvPr/>
        </p:nvCxnSpPr>
        <p:spPr>
          <a:xfrm>
            <a:off x="2430927" y="5865887"/>
            <a:ext cx="0" cy="770288"/>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H="1">
            <a:off x="230105" y="5883478"/>
            <a:ext cx="4338104" cy="0"/>
          </a:xfrm>
          <a:prstGeom prst="line">
            <a:avLst/>
          </a:prstGeom>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1483662" y="5496555"/>
            <a:ext cx="1809376" cy="369332"/>
          </a:xfrm>
          <a:prstGeom prst="rect">
            <a:avLst/>
          </a:prstGeom>
          <a:noFill/>
        </p:spPr>
        <p:txBody>
          <a:bodyPr wrap="square" rtlCol="0">
            <a:spAutoFit/>
          </a:bodyPr>
          <a:lstStyle/>
          <a:p>
            <a:pPr algn="ctr"/>
            <a:r>
              <a:rPr lang="fr-FR" dirty="0" smtClean="0"/>
              <a:t>CAISSE</a:t>
            </a:r>
            <a:endParaRPr lang="fr-FR" dirty="0"/>
          </a:p>
        </p:txBody>
      </p:sp>
      <p:sp>
        <p:nvSpPr>
          <p:cNvPr id="39" name="TextBox 38"/>
          <p:cNvSpPr txBox="1"/>
          <p:nvPr/>
        </p:nvSpPr>
        <p:spPr>
          <a:xfrm>
            <a:off x="185214" y="6101819"/>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30" name="TextBox 6"/>
          <p:cNvSpPr txBox="1"/>
          <p:nvPr/>
        </p:nvSpPr>
        <p:spPr>
          <a:xfrm>
            <a:off x="230105" y="3391648"/>
            <a:ext cx="262152" cy="369332"/>
          </a:xfrm>
          <a:prstGeom prst="rect">
            <a:avLst/>
          </a:prstGeom>
          <a:noFill/>
        </p:spPr>
        <p:txBody>
          <a:bodyPr wrap="square" rtlCol="0">
            <a:spAutoFit/>
          </a:bodyPr>
          <a:lstStyle/>
          <a:p>
            <a:r>
              <a:rPr lang="fr-FR" b="1" dirty="0" smtClean="0"/>
              <a:t>+</a:t>
            </a:r>
            <a:endParaRPr lang="fr-FR" b="1" dirty="0"/>
          </a:p>
        </p:txBody>
      </p:sp>
      <p:cxnSp>
        <p:nvCxnSpPr>
          <p:cNvPr id="40" name="Straight Connector 9"/>
          <p:cNvCxnSpPr/>
          <p:nvPr/>
        </p:nvCxnSpPr>
        <p:spPr>
          <a:xfrm>
            <a:off x="2330828" y="3932519"/>
            <a:ext cx="0" cy="1356639"/>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Straight Connector 11"/>
          <p:cNvCxnSpPr/>
          <p:nvPr/>
        </p:nvCxnSpPr>
        <p:spPr>
          <a:xfrm flipH="1">
            <a:off x="179308" y="3932519"/>
            <a:ext cx="4392697" cy="0"/>
          </a:xfrm>
          <a:prstGeom prst="line">
            <a:avLst/>
          </a:prstGeom>
        </p:spPr>
        <p:style>
          <a:lnRef idx="2">
            <a:schemeClr val="accent1"/>
          </a:lnRef>
          <a:fillRef idx="0">
            <a:schemeClr val="accent1"/>
          </a:fillRef>
          <a:effectRef idx="1">
            <a:schemeClr val="accent1"/>
          </a:effectRef>
          <a:fontRef idx="minor">
            <a:schemeClr val="tx1"/>
          </a:fontRef>
        </p:style>
      </p:cxnSp>
      <p:sp>
        <p:nvSpPr>
          <p:cNvPr id="42" name="TextBox 15"/>
          <p:cNvSpPr txBox="1"/>
          <p:nvPr/>
        </p:nvSpPr>
        <p:spPr>
          <a:xfrm>
            <a:off x="1738440" y="3391648"/>
            <a:ext cx="1184775" cy="369332"/>
          </a:xfrm>
          <a:prstGeom prst="rect">
            <a:avLst/>
          </a:prstGeom>
          <a:noFill/>
        </p:spPr>
        <p:txBody>
          <a:bodyPr wrap="square" rtlCol="0">
            <a:spAutoFit/>
          </a:bodyPr>
          <a:lstStyle/>
          <a:p>
            <a:pPr algn="ctr"/>
            <a:r>
              <a:rPr lang="fr-FR" dirty="0" smtClean="0"/>
              <a:t>BANQUE</a:t>
            </a:r>
            <a:endParaRPr lang="fr-FR" dirty="0"/>
          </a:p>
        </p:txBody>
      </p:sp>
      <p:sp>
        <p:nvSpPr>
          <p:cNvPr id="43" name="TextBox 18"/>
          <p:cNvSpPr txBox="1"/>
          <p:nvPr/>
        </p:nvSpPr>
        <p:spPr>
          <a:xfrm>
            <a:off x="271935" y="4213413"/>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sp>
        <p:nvSpPr>
          <p:cNvPr id="44" name="TextBox 19"/>
          <p:cNvSpPr txBox="1"/>
          <p:nvPr/>
        </p:nvSpPr>
        <p:spPr>
          <a:xfrm>
            <a:off x="2330828" y="4213413"/>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45" name="TextBox 20"/>
          <p:cNvSpPr txBox="1"/>
          <p:nvPr/>
        </p:nvSpPr>
        <p:spPr>
          <a:xfrm>
            <a:off x="2330828" y="4809816"/>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sp>
        <p:nvSpPr>
          <p:cNvPr id="46" name="TextBox 6"/>
          <p:cNvSpPr txBox="1"/>
          <p:nvPr/>
        </p:nvSpPr>
        <p:spPr>
          <a:xfrm>
            <a:off x="185214" y="1850948"/>
            <a:ext cx="262152" cy="369332"/>
          </a:xfrm>
          <a:prstGeom prst="rect">
            <a:avLst/>
          </a:prstGeom>
          <a:noFill/>
        </p:spPr>
        <p:txBody>
          <a:bodyPr wrap="square" rtlCol="0">
            <a:spAutoFit/>
          </a:bodyPr>
          <a:lstStyle/>
          <a:p>
            <a:r>
              <a:rPr lang="fr-FR" b="1" dirty="0" smtClean="0"/>
              <a:t>+</a:t>
            </a:r>
            <a:endParaRPr lang="fr-FR" b="1" dirty="0"/>
          </a:p>
        </p:txBody>
      </p:sp>
      <p:sp>
        <p:nvSpPr>
          <p:cNvPr id="47" name="TextBox 6"/>
          <p:cNvSpPr txBox="1"/>
          <p:nvPr/>
        </p:nvSpPr>
        <p:spPr>
          <a:xfrm>
            <a:off x="337614" y="5514146"/>
            <a:ext cx="262152" cy="369332"/>
          </a:xfrm>
          <a:prstGeom prst="rect">
            <a:avLst/>
          </a:prstGeom>
          <a:noFill/>
        </p:spPr>
        <p:txBody>
          <a:bodyPr wrap="square" rtlCol="0">
            <a:spAutoFit/>
          </a:bodyPr>
          <a:lstStyle/>
          <a:p>
            <a:r>
              <a:rPr lang="fr-FR" b="1" dirty="0" smtClean="0"/>
              <a:t>+</a:t>
            </a:r>
            <a:endParaRPr lang="fr-FR" b="1" dirty="0"/>
          </a:p>
        </p:txBody>
      </p:sp>
      <p:sp>
        <p:nvSpPr>
          <p:cNvPr id="48" name="TextBox 6"/>
          <p:cNvSpPr txBox="1"/>
          <p:nvPr/>
        </p:nvSpPr>
        <p:spPr>
          <a:xfrm>
            <a:off x="4217226" y="1852725"/>
            <a:ext cx="262152" cy="369332"/>
          </a:xfrm>
          <a:prstGeom prst="rect">
            <a:avLst/>
          </a:prstGeom>
          <a:noFill/>
        </p:spPr>
        <p:txBody>
          <a:bodyPr wrap="square" rtlCol="0">
            <a:spAutoFit/>
          </a:bodyPr>
          <a:lstStyle/>
          <a:p>
            <a:r>
              <a:rPr lang="fr-FR" b="1" dirty="0" smtClean="0"/>
              <a:t>-</a:t>
            </a:r>
            <a:endParaRPr lang="fr-FR" b="1" dirty="0"/>
          </a:p>
        </p:txBody>
      </p:sp>
      <p:sp>
        <p:nvSpPr>
          <p:cNvPr id="49" name="TextBox 6"/>
          <p:cNvSpPr txBox="1"/>
          <p:nvPr/>
        </p:nvSpPr>
        <p:spPr>
          <a:xfrm>
            <a:off x="4217226" y="3515374"/>
            <a:ext cx="262152" cy="369332"/>
          </a:xfrm>
          <a:prstGeom prst="rect">
            <a:avLst/>
          </a:prstGeom>
          <a:noFill/>
        </p:spPr>
        <p:txBody>
          <a:bodyPr wrap="square" rtlCol="0">
            <a:spAutoFit/>
          </a:bodyPr>
          <a:lstStyle/>
          <a:p>
            <a:r>
              <a:rPr lang="fr-FR" b="1" dirty="0" smtClean="0"/>
              <a:t>-</a:t>
            </a:r>
            <a:endParaRPr lang="fr-FR" b="1" dirty="0"/>
          </a:p>
        </p:txBody>
      </p:sp>
      <p:sp>
        <p:nvSpPr>
          <p:cNvPr id="50" name="TextBox 6"/>
          <p:cNvSpPr txBox="1"/>
          <p:nvPr/>
        </p:nvSpPr>
        <p:spPr>
          <a:xfrm>
            <a:off x="4309853" y="5514146"/>
            <a:ext cx="262152" cy="369332"/>
          </a:xfrm>
          <a:prstGeom prst="rect">
            <a:avLst/>
          </a:prstGeom>
          <a:noFill/>
        </p:spPr>
        <p:txBody>
          <a:bodyPr wrap="square" rtlCol="0">
            <a:spAutoFit/>
          </a:bodyPr>
          <a:lstStyle/>
          <a:p>
            <a:r>
              <a:rPr lang="fr-FR" b="1" dirty="0" smtClean="0"/>
              <a:t>-</a:t>
            </a:r>
            <a:endParaRPr lang="fr-FR" b="1" dirty="0"/>
          </a:p>
        </p:txBody>
      </p:sp>
      <p:sp>
        <p:nvSpPr>
          <p:cNvPr id="51" name="TextBox 6"/>
          <p:cNvSpPr txBox="1"/>
          <p:nvPr/>
        </p:nvSpPr>
        <p:spPr>
          <a:xfrm>
            <a:off x="4462253" y="5666546"/>
            <a:ext cx="262152" cy="369332"/>
          </a:xfrm>
          <a:prstGeom prst="rect">
            <a:avLst/>
          </a:prstGeom>
          <a:noFill/>
        </p:spPr>
        <p:txBody>
          <a:bodyPr wrap="square" rtlCol="0">
            <a:spAutoFit/>
          </a:bodyPr>
          <a:lstStyle/>
          <a:p>
            <a:r>
              <a:rPr lang="fr-FR" b="1" dirty="0" smtClean="0"/>
              <a:t>-</a:t>
            </a:r>
            <a:endParaRPr lang="fr-FR" b="1" dirty="0"/>
          </a:p>
        </p:txBody>
      </p:sp>
      <p:sp>
        <p:nvSpPr>
          <p:cNvPr id="52" name="TextBox 6"/>
          <p:cNvSpPr txBox="1"/>
          <p:nvPr/>
        </p:nvSpPr>
        <p:spPr>
          <a:xfrm>
            <a:off x="5068047" y="1852725"/>
            <a:ext cx="262152" cy="369332"/>
          </a:xfrm>
          <a:prstGeom prst="rect">
            <a:avLst/>
          </a:prstGeom>
          <a:noFill/>
        </p:spPr>
        <p:txBody>
          <a:bodyPr wrap="square" rtlCol="0">
            <a:spAutoFit/>
          </a:bodyPr>
          <a:lstStyle/>
          <a:p>
            <a:r>
              <a:rPr lang="fr-FR" b="1" dirty="0" smtClean="0"/>
              <a:t>-</a:t>
            </a:r>
            <a:endParaRPr lang="fr-FR" b="1" dirty="0"/>
          </a:p>
        </p:txBody>
      </p:sp>
      <p:sp>
        <p:nvSpPr>
          <p:cNvPr id="53" name="TextBox 6"/>
          <p:cNvSpPr txBox="1"/>
          <p:nvPr/>
        </p:nvSpPr>
        <p:spPr>
          <a:xfrm>
            <a:off x="8799606" y="1900556"/>
            <a:ext cx="262152" cy="369332"/>
          </a:xfrm>
          <a:prstGeom prst="rect">
            <a:avLst/>
          </a:prstGeom>
          <a:noFill/>
        </p:spPr>
        <p:txBody>
          <a:bodyPr wrap="square" rtlCol="0">
            <a:spAutoFit/>
          </a:bodyPr>
          <a:lstStyle/>
          <a:p>
            <a:r>
              <a:rPr lang="fr-FR" b="1" dirty="0"/>
              <a:t>+</a:t>
            </a:r>
          </a:p>
        </p:txBody>
      </p:sp>
      <p:sp>
        <p:nvSpPr>
          <p:cNvPr id="38" name="Oval 27"/>
          <p:cNvSpPr/>
          <p:nvPr/>
        </p:nvSpPr>
        <p:spPr>
          <a:xfrm>
            <a:off x="2330828" y="3893673"/>
            <a:ext cx="2517590" cy="871321"/>
          </a:xfrm>
          <a:prstGeom prst="ellipse">
            <a:avLst/>
          </a:prstGeom>
          <a:noFill/>
          <a:ln w="38100" cmpd="sng">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4" name="Oval 8"/>
          <p:cNvSpPr/>
          <p:nvPr/>
        </p:nvSpPr>
        <p:spPr>
          <a:xfrm>
            <a:off x="196354" y="5865887"/>
            <a:ext cx="2259906" cy="857285"/>
          </a:xfrm>
          <a:prstGeom prst="ellipse">
            <a:avLst/>
          </a:prstGeom>
          <a:noFill/>
          <a:ln w="38100" cmpd="sng">
            <a:solidFill>
              <a:schemeClr val="accent4">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5" name="TextBox 10"/>
          <p:cNvSpPr txBox="1"/>
          <p:nvPr/>
        </p:nvSpPr>
        <p:spPr>
          <a:xfrm>
            <a:off x="2738101" y="3932519"/>
            <a:ext cx="1571752" cy="369332"/>
          </a:xfrm>
          <a:prstGeom prst="rect">
            <a:avLst/>
          </a:prstGeom>
          <a:noFill/>
        </p:spPr>
        <p:txBody>
          <a:bodyPr wrap="square" rtlCol="0">
            <a:spAutoFit/>
          </a:bodyPr>
          <a:lstStyle/>
          <a:p>
            <a:r>
              <a:rPr lang="fr-FR" b="1" dirty="0" smtClean="0">
                <a:solidFill>
                  <a:schemeClr val="accent1"/>
                </a:solidFill>
              </a:rPr>
              <a:t>RESSOURCE</a:t>
            </a:r>
            <a:endParaRPr lang="fr-FR" b="1" dirty="0">
              <a:solidFill>
                <a:schemeClr val="accent1"/>
              </a:solidFill>
            </a:endParaRPr>
          </a:p>
        </p:txBody>
      </p:sp>
      <p:sp>
        <p:nvSpPr>
          <p:cNvPr id="56" name="TextBox 29"/>
          <p:cNvSpPr txBox="1"/>
          <p:nvPr/>
        </p:nvSpPr>
        <p:spPr>
          <a:xfrm>
            <a:off x="659747" y="5874356"/>
            <a:ext cx="1571752" cy="369332"/>
          </a:xfrm>
          <a:prstGeom prst="rect">
            <a:avLst/>
          </a:prstGeom>
          <a:noFill/>
        </p:spPr>
        <p:txBody>
          <a:bodyPr wrap="square" rtlCol="0">
            <a:spAutoFit/>
          </a:bodyPr>
          <a:lstStyle/>
          <a:p>
            <a:r>
              <a:rPr lang="fr-FR" b="1" dirty="0" smtClean="0">
                <a:solidFill>
                  <a:srgbClr val="FF0000"/>
                </a:solidFill>
              </a:rPr>
              <a:t>EMPLOI</a:t>
            </a:r>
            <a:endParaRPr lang="fr-FR" b="1" dirty="0">
              <a:solidFill>
                <a:srgbClr val="FF0000"/>
              </a:solidFill>
            </a:endParaRPr>
          </a:p>
        </p:txBody>
      </p:sp>
    </p:spTree>
    <p:extLst>
      <p:ext uri="{BB962C8B-B14F-4D97-AF65-F5344CB8AC3E}">
        <p14:creationId xmlns:p14="http://schemas.microsoft.com/office/powerpoint/2010/main" val="31253761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3" name="Content Placeholder 2"/>
          <p:cNvSpPr>
            <a:spLocks noGrp="1"/>
          </p:cNvSpPr>
          <p:nvPr>
            <p:ph idx="1"/>
          </p:nvPr>
        </p:nvSpPr>
        <p:spPr/>
        <p:txBody>
          <a:bodyPr>
            <a:normAutofit/>
          </a:bodyPr>
          <a:lstStyle/>
          <a:p>
            <a:pPr>
              <a:lnSpc>
                <a:spcPct val="130000"/>
              </a:lnSpc>
            </a:pPr>
            <a:r>
              <a:rPr lang="en-US" dirty="0" smtClean="0"/>
              <a:t>Principe de la </a:t>
            </a:r>
            <a:r>
              <a:rPr lang="en-US" dirty="0" err="1" smtClean="0"/>
              <a:t>partie</a:t>
            </a:r>
            <a:r>
              <a:rPr lang="en-US" dirty="0" smtClean="0"/>
              <a:t> double</a:t>
            </a:r>
            <a:r>
              <a:rPr lang="en-US" dirty="0"/>
              <a:t> </a:t>
            </a:r>
            <a:r>
              <a:rPr lang="en-US" dirty="0" smtClean="0"/>
              <a:t>- </a:t>
            </a:r>
            <a:r>
              <a:rPr lang="en-US" dirty="0" err="1" smtClean="0"/>
              <a:t>Exemple</a:t>
            </a:r>
            <a:r>
              <a:rPr lang="en-US" dirty="0" smtClean="0"/>
              <a:t> </a:t>
            </a:r>
            <a:endParaRPr lang="en-US" b="1" dirty="0" smtClean="0"/>
          </a:p>
          <a:p>
            <a:pPr lvl="1">
              <a:lnSpc>
                <a:spcPct val="130000"/>
              </a:lnSpc>
            </a:pPr>
            <a:endParaRPr lang="en-US" b="1" dirty="0"/>
          </a:p>
          <a:p>
            <a:pPr marL="457200" lvl="1" indent="0">
              <a:lnSpc>
                <a:spcPct val="130000"/>
              </a:lnSpc>
              <a:buNone/>
            </a:pPr>
            <a:endParaRPr lang="en-US" b="1" dirty="0" smtClean="0"/>
          </a:p>
        </p:txBody>
      </p:sp>
      <p:sp>
        <p:nvSpPr>
          <p:cNvPr id="4" name="Slide Number Placeholder 3"/>
          <p:cNvSpPr>
            <a:spLocks noGrp="1"/>
          </p:cNvSpPr>
          <p:nvPr>
            <p:ph type="sldNum" sz="quarter" idx="4"/>
          </p:nvPr>
        </p:nvSpPr>
        <p:spPr/>
        <p:txBody>
          <a:bodyPr/>
          <a:lstStyle/>
          <a:p>
            <a:fld id="{EDA20C8E-F73C-0044-A491-5312402DBA6C}" type="slidenum">
              <a:rPr lang="fr-FR" noProof="0" smtClean="0"/>
              <a:t>102</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cxnSp>
        <p:nvCxnSpPr>
          <p:cNvPr id="22" name="Straight Connector 21"/>
          <p:cNvCxnSpPr/>
          <p:nvPr/>
        </p:nvCxnSpPr>
        <p:spPr>
          <a:xfrm>
            <a:off x="7126940" y="2235259"/>
            <a:ext cx="0" cy="872507"/>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068048" y="2220280"/>
            <a:ext cx="4075952" cy="10761"/>
          </a:xfrm>
          <a:prstGeom prst="line">
            <a:avLst/>
          </a:prstGeom>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6534552" y="1852725"/>
            <a:ext cx="1184775" cy="369332"/>
          </a:xfrm>
          <a:prstGeom prst="rect">
            <a:avLst/>
          </a:prstGeom>
          <a:noFill/>
        </p:spPr>
        <p:txBody>
          <a:bodyPr wrap="square" rtlCol="0">
            <a:spAutoFit/>
          </a:bodyPr>
          <a:lstStyle/>
          <a:p>
            <a:pPr algn="ctr"/>
            <a:r>
              <a:rPr lang="fr-FR" dirty="0" smtClean="0"/>
              <a:t>CAPITAL</a:t>
            </a:r>
            <a:endParaRPr lang="fr-FR" dirty="0"/>
          </a:p>
        </p:txBody>
      </p:sp>
      <p:sp>
        <p:nvSpPr>
          <p:cNvPr id="26" name="TextBox 25"/>
          <p:cNvSpPr txBox="1"/>
          <p:nvPr/>
        </p:nvSpPr>
        <p:spPr>
          <a:xfrm>
            <a:off x="7141889" y="2520311"/>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cxnSp>
        <p:nvCxnSpPr>
          <p:cNvPr id="31" name="Straight Connector 30"/>
          <p:cNvCxnSpPr/>
          <p:nvPr/>
        </p:nvCxnSpPr>
        <p:spPr>
          <a:xfrm>
            <a:off x="2296526" y="2220280"/>
            <a:ext cx="0" cy="887486"/>
          </a:xfrm>
          <a:prstGeom prst="line">
            <a:avLst/>
          </a:prstGeom>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H="1">
            <a:off x="179308" y="2220280"/>
            <a:ext cx="4300070" cy="0"/>
          </a:xfrm>
          <a:prstGeom prst="line">
            <a:avLst/>
          </a:prstGeom>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1404478" y="1703315"/>
            <a:ext cx="1809376" cy="369332"/>
          </a:xfrm>
          <a:prstGeom prst="rect">
            <a:avLst/>
          </a:prstGeom>
          <a:noFill/>
        </p:spPr>
        <p:txBody>
          <a:bodyPr wrap="square" rtlCol="0">
            <a:spAutoFit/>
          </a:bodyPr>
          <a:lstStyle/>
          <a:p>
            <a:pPr algn="ctr"/>
            <a:r>
              <a:rPr lang="fr-FR" dirty="0" smtClean="0"/>
              <a:t>INSTALLATION</a:t>
            </a:r>
            <a:endParaRPr lang="fr-FR" dirty="0"/>
          </a:p>
        </p:txBody>
      </p:sp>
      <p:sp>
        <p:nvSpPr>
          <p:cNvPr id="34" name="TextBox 33"/>
          <p:cNvSpPr txBox="1"/>
          <p:nvPr/>
        </p:nvSpPr>
        <p:spPr>
          <a:xfrm>
            <a:off x="89654" y="2466740"/>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cxnSp>
        <p:nvCxnSpPr>
          <p:cNvPr id="35" name="Straight Connector 34"/>
          <p:cNvCxnSpPr/>
          <p:nvPr/>
        </p:nvCxnSpPr>
        <p:spPr>
          <a:xfrm>
            <a:off x="2430927" y="5865887"/>
            <a:ext cx="0" cy="770288"/>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H="1">
            <a:off x="230105" y="5883478"/>
            <a:ext cx="4338104" cy="0"/>
          </a:xfrm>
          <a:prstGeom prst="line">
            <a:avLst/>
          </a:prstGeom>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1483662" y="5496555"/>
            <a:ext cx="1809376" cy="369332"/>
          </a:xfrm>
          <a:prstGeom prst="rect">
            <a:avLst/>
          </a:prstGeom>
          <a:noFill/>
        </p:spPr>
        <p:txBody>
          <a:bodyPr wrap="square" rtlCol="0">
            <a:spAutoFit/>
          </a:bodyPr>
          <a:lstStyle/>
          <a:p>
            <a:pPr algn="ctr"/>
            <a:r>
              <a:rPr lang="fr-FR" dirty="0" smtClean="0"/>
              <a:t>CAISSE</a:t>
            </a:r>
            <a:endParaRPr lang="fr-FR" dirty="0"/>
          </a:p>
        </p:txBody>
      </p:sp>
      <p:sp>
        <p:nvSpPr>
          <p:cNvPr id="39" name="TextBox 38"/>
          <p:cNvSpPr txBox="1"/>
          <p:nvPr/>
        </p:nvSpPr>
        <p:spPr>
          <a:xfrm>
            <a:off x="185214" y="6101819"/>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30" name="TextBox 6"/>
          <p:cNvSpPr txBox="1"/>
          <p:nvPr/>
        </p:nvSpPr>
        <p:spPr>
          <a:xfrm>
            <a:off x="230105" y="3391648"/>
            <a:ext cx="262152" cy="369332"/>
          </a:xfrm>
          <a:prstGeom prst="rect">
            <a:avLst/>
          </a:prstGeom>
          <a:noFill/>
        </p:spPr>
        <p:txBody>
          <a:bodyPr wrap="square" rtlCol="0">
            <a:spAutoFit/>
          </a:bodyPr>
          <a:lstStyle/>
          <a:p>
            <a:r>
              <a:rPr lang="fr-FR" b="1" dirty="0" smtClean="0"/>
              <a:t>+</a:t>
            </a:r>
            <a:endParaRPr lang="fr-FR" b="1" dirty="0"/>
          </a:p>
        </p:txBody>
      </p:sp>
      <p:cxnSp>
        <p:nvCxnSpPr>
          <p:cNvPr id="40" name="Straight Connector 9"/>
          <p:cNvCxnSpPr/>
          <p:nvPr/>
        </p:nvCxnSpPr>
        <p:spPr>
          <a:xfrm>
            <a:off x="2330828" y="3932519"/>
            <a:ext cx="0" cy="1356639"/>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Straight Connector 11"/>
          <p:cNvCxnSpPr/>
          <p:nvPr/>
        </p:nvCxnSpPr>
        <p:spPr>
          <a:xfrm flipH="1">
            <a:off x="179308" y="3932519"/>
            <a:ext cx="4392697" cy="0"/>
          </a:xfrm>
          <a:prstGeom prst="line">
            <a:avLst/>
          </a:prstGeom>
        </p:spPr>
        <p:style>
          <a:lnRef idx="2">
            <a:schemeClr val="accent1"/>
          </a:lnRef>
          <a:fillRef idx="0">
            <a:schemeClr val="accent1"/>
          </a:fillRef>
          <a:effectRef idx="1">
            <a:schemeClr val="accent1"/>
          </a:effectRef>
          <a:fontRef idx="minor">
            <a:schemeClr val="tx1"/>
          </a:fontRef>
        </p:style>
      </p:cxnSp>
      <p:sp>
        <p:nvSpPr>
          <p:cNvPr id="42" name="TextBox 15"/>
          <p:cNvSpPr txBox="1"/>
          <p:nvPr/>
        </p:nvSpPr>
        <p:spPr>
          <a:xfrm>
            <a:off x="1738440" y="3391648"/>
            <a:ext cx="1184775" cy="369332"/>
          </a:xfrm>
          <a:prstGeom prst="rect">
            <a:avLst/>
          </a:prstGeom>
          <a:noFill/>
        </p:spPr>
        <p:txBody>
          <a:bodyPr wrap="square" rtlCol="0">
            <a:spAutoFit/>
          </a:bodyPr>
          <a:lstStyle/>
          <a:p>
            <a:pPr algn="ctr"/>
            <a:r>
              <a:rPr lang="fr-FR" dirty="0" smtClean="0"/>
              <a:t>BANQUE</a:t>
            </a:r>
            <a:endParaRPr lang="fr-FR" dirty="0"/>
          </a:p>
        </p:txBody>
      </p:sp>
      <p:sp>
        <p:nvSpPr>
          <p:cNvPr id="43" name="TextBox 18"/>
          <p:cNvSpPr txBox="1"/>
          <p:nvPr/>
        </p:nvSpPr>
        <p:spPr>
          <a:xfrm>
            <a:off x="271935" y="4213413"/>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sp>
        <p:nvSpPr>
          <p:cNvPr id="44" name="TextBox 19"/>
          <p:cNvSpPr txBox="1"/>
          <p:nvPr/>
        </p:nvSpPr>
        <p:spPr>
          <a:xfrm>
            <a:off x="2330828" y="4213413"/>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45" name="TextBox 20"/>
          <p:cNvSpPr txBox="1"/>
          <p:nvPr/>
        </p:nvSpPr>
        <p:spPr>
          <a:xfrm>
            <a:off x="2330828" y="4809816"/>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sp>
        <p:nvSpPr>
          <p:cNvPr id="46" name="TextBox 6"/>
          <p:cNvSpPr txBox="1"/>
          <p:nvPr/>
        </p:nvSpPr>
        <p:spPr>
          <a:xfrm>
            <a:off x="185214" y="1850948"/>
            <a:ext cx="262152" cy="369332"/>
          </a:xfrm>
          <a:prstGeom prst="rect">
            <a:avLst/>
          </a:prstGeom>
          <a:noFill/>
        </p:spPr>
        <p:txBody>
          <a:bodyPr wrap="square" rtlCol="0">
            <a:spAutoFit/>
          </a:bodyPr>
          <a:lstStyle/>
          <a:p>
            <a:r>
              <a:rPr lang="fr-FR" b="1" dirty="0" smtClean="0"/>
              <a:t>+</a:t>
            </a:r>
            <a:endParaRPr lang="fr-FR" b="1" dirty="0"/>
          </a:p>
        </p:txBody>
      </p:sp>
      <p:sp>
        <p:nvSpPr>
          <p:cNvPr id="47" name="TextBox 6"/>
          <p:cNvSpPr txBox="1"/>
          <p:nvPr/>
        </p:nvSpPr>
        <p:spPr>
          <a:xfrm>
            <a:off x="337614" y="5514146"/>
            <a:ext cx="262152" cy="369332"/>
          </a:xfrm>
          <a:prstGeom prst="rect">
            <a:avLst/>
          </a:prstGeom>
          <a:noFill/>
        </p:spPr>
        <p:txBody>
          <a:bodyPr wrap="square" rtlCol="0">
            <a:spAutoFit/>
          </a:bodyPr>
          <a:lstStyle/>
          <a:p>
            <a:r>
              <a:rPr lang="fr-FR" b="1" dirty="0" smtClean="0"/>
              <a:t>+</a:t>
            </a:r>
            <a:endParaRPr lang="fr-FR" b="1" dirty="0"/>
          </a:p>
        </p:txBody>
      </p:sp>
      <p:sp>
        <p:nvSpPr>
          <p:cNvPr id="48" name="TextBox 6"/>
          <p:cNvSpPr txBox="1"/>
          <p:nvPr/>
        </p:nvSpPr>
        <p:spPr>
          <a:xfrm>
            <a:off x="4217226" y="1852725"/>
            <a:ext cx="262152" cy="369332"/>
          </a:xfrm>
          <a:prstGeom prst="rect">
            <a:avLst/>
          </a:prstGeom>
          <a:noFill/>
        </p:spPr>
        <p:txBody>
          <a:bodyPr wrap="square" rtlCol="0">
            <a:spAutoFit/>
          </a:bodyPr>
          <a:lstStyle/>
          <a:p>
            <a:r>
              <a:rPr lang="fr-FR" b="1" dirty="0" smtClean="0"/>
              <a:t>-</a:t>
            </a:r>
            <a:endParaRPr lang="fr-FR" b="1" dirty="0"/>
          </a:p>
        </p:txBody>
      </p:sp>
      <p:sp>
        <p:nvSpPr>
          <p:cNvPr id="49" name="TextBox 6"/>
          <p:cNvSpPr txBox="1"/>
          <p:nvPr/>
        </p:nvSpPr>
        <p:spPr>
          <a:xfrm>
            <a:off x="4217226" y="3515374"/>
            <a:ext cx="262152" cy="369332"/>
          </a:xfrm>
          <a:prstGeom prst="rect">
            <a:avLst/>
          </a:prstGeom>
          <a:noFill/>
        </p:spPr>
        <p:txBody>
          <a:bodyPr wrap="square" rtlCol="0">
            <a:spAutoFit/>
          </a:bodyPr>
          <a:lstStyle/>
          <a:p>
            <a:r>
              <a:rPr lang="fr-FR" b="1" dirty="0" smtClean="0"/>
              <a:t>-</a:t>
            </a:r>
            <a:endParaRPr lang="fr-FR" b="1" dirty="0"/>
          </a:p>
        </p:txBody>
      </p:sp>
      <p:sp>
        <p:nvSpPr>
          <p:cNvPr id="50" name="TextBox 6"/>
          <p:cNvSpPr txBox="1"/>
          <p:nvPr/>
        </p:nvSpPr>
        <p:spPr>
          <a:xfrm>
            <a:off x="4309853" y="5514146"/>
            <a:ext cx="262152" cy="369332"/>
          </a:xfrm>
          <a:prstGeom prst="rect">
            <a:avLst/>
          </a:prstGeom>
          <a:noFill/>
        </p:spPr>
        <p:txBody>
          <a:bodyPr wrap="square" rtlCol="0">
            <a:spAutoFit/>
          </a:bodyPr>
          <a:lstStyle/>
          <a:p>
            <a:r>
              <a:rPr lang="fr-FR" b="1" dirty="0" smtClean="0"/>
              <a:t>-</a:t>
            </a:r>
            <a:endParaRPr lang="fr-FR" b="1" dirty="0"/>
          </a:p>
        </p:txBody>
      </p:sp>
      <p:sp>
        <p:nvSpPr>
          <p:cNvPr id="51" name="TextBox 6"/>
          <p:cNvSpPr txBox="1"/>
          <p:nvPr/>
        </p:nvSpPr>
        <p:spPr>
          <a:xfrm>
            <a:off x="4462253" y="5666546"/>
            <a:ext cx="262152" cy="369332"/>
          </a:xfrm>
          <a:prstGeom prst="rect">
            <a:avLst/>
          </a:prstGeom>
          <a:noFill/>
        </p:spPr>
        <p:txBody>
          <a:bodyPr wrap="square" rtlCol="0">
            <a:spAutoFit/>
          </a:bodyPr>
          <a:lstStyle/>
          <a:p>
            <a:r>
              <a:rPr lang="fr-FR" b="1" dirty="0" smtClean="0"/>
              <a:t>-</a:t>
            </a:r>
            <a:endParaRPr lang="fr-FR" b="1" dirty="0"/>
          </a:p>
        </p:txBody>
      </p:sp>
      <p:sp>
        <p:nvSpPr>
          <p:cNvPr id="52" name="TextBox 6"/>
          <p:cNvSpPr txBox="1"/>
          <p:nvPr/>
        </p:nvSpPr>
        <p:spPr>
          <a:xfrm>
            <a:off x="5068047" y="1852725"/>
            <a:ext cx="262152" cy="369332"/>
          </a:xfrm>
          <a:prstGeom prst="rect">
            <a:avLst/>
          </a:prstGeom>
          <a:noFill/>
        </p:spPr>
        <p:txBody>
          <a:bodyPr wrap="square" rtlCol="0">
            <a:spAutoFit/>
          </a:bodyPr>
          <a:lstStyle/>
          <a:p>
            <a:r>
              <a:rPr lang="fr-FR" b="1" dirty="0" smtClean="0"/>
              <a:t>-</a:t>
            </a:r>
            <a:endParaRPr lang="fr-FR" b="1" dirty="0"/>
          </a:p>
        </p:txBody>
      </p:sp>
      <p:sp>
        <p:nvSpPr>
          <p:cNvPr id="53" name="TextBox 6"/>
          <p:cNvSpPr txBox="1"/>
          <p:nvPr/>
        </p:nvSpPr>
        <p:spPr>
          <a:xfrm>
            <a:off x="8799606" y="1900556"/>
            <a:ext cx="262152" cy="369332"/>
          </a:xfrm>
          <a:prstGeom prst="rect">
            <a:avLst/>
          </a:prstGeom>
          <a:noFill/>
        </p:spPr>
        <p:txBody>
          <a:bodyPr wrap="square" rtlCol="0">
            <a:spAutoFit/>
          </a:bodyPr>
          <a:lstStyle/>
          <a:p>
            <a:r>
              <a:rPr lang="fr-FR" b="1" dirty="0"/>
              <a:t>+</a:t>
            </a:r>
          </a:p>
        </p:txBody>
      </p:sp>
      <p:sp>
        <p:nvSpPr>
          <p:cNvPr id="38" name="Oval 27"/>
          <p:cNvSpPr/>
          <p:nvPr/>
        </p:nvSpPr>
        <p:spPr>
          <a:xfrm>
            <a:off x="2305431" y="4582745"/>
            <a:ext cx="2517590" cy="871321"/>
          </a:xfrm>
          <a:prstGeom prst="ellipse">
            <a:avLst/>
          </a:prstGeom>
          <a:noFill/>
          <a:ln w="38100" cmpd="sng">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4" name="TextBox 10"/>
          <p:cNvSpPr txBox="1"/>
          <p:nvPr/>
        </p:nvSpPr>
        <p:spPr>
          <a:xfrm>
            <a:off x="2753042" y="4581537"/>
            <a:ext cx="1571752" cy="369332"/>
          </a:xfrm>
          <a:prstGeom prst="rect">
            <a:avLst/>
          </a:prstGeom>
          <a:noFill/>
        </p:spPr>
        <p:txBody>
          <a:bodyPr wrap="square" rtlCol="0">
            <a:spAutoFit/>
          </a:bodyPr>
          <a:lstStyle/>
          <a:p>
            <a:r>
              <a:rPr lang="fr-FR" b="1" dirty="0" smtClean="0">
                <a:solidFill>
                  <a:schemeClr val="accent1"/>
                </a:solidFill>
              </a:rPr>
              <a:t>RESSOURCE</a:t>
            </a:r>
            <a:endParaRPr lang="fr-FR" b="1" dirty="0">
              <a:solidFill>
                <a:schemeClr val="accent1"/>
              </a:solidFill>
            </a:endParaRPr>
          </a:p>
        </p:txBody>
      </p:sp>
      <p:sp>
        <p:nvSpPr>
          <p:cNvPr id="55" name="Oval 8"/>
          <p:cNvSpPr/>
          <p:nvPr/>
        </p:nvSpPr>
        <p:spPr>
          <a:xfrm>
            <a:off x="104603" y="2220280"/>
            <a:ext cx="2259906" cy="857285"/>
          </a:xfrm>
          <a:prstGeom prst="ellipse">
            <a:avLst/>
          </a:prstGeom>
          <a:noFill/>
          <a:ln w="38100" cmpd="sng">
            <a:solidFill>
              <a:schemeClr val="accent4">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6" name="TextBox 29"/>
          <p:cNvSpPr txBox="1"/>
          <p:nvPr/>
        </p:nvSpPr>
        <p:spPr>
          <a:xfrm>
            <a:off x="492257" y="2225065"/>
            <a:ext cx="1571752" cy="369332"/>
          </a:xfrm>
          <a:prstGeom prst="rect">
            <a:avLst/>
          </a:prstGeom>
          <a:noFill/>
        </p:spPr>
        <p:txBody>
          <a:bodyPr wrap="square" rtlCol="0">
            <a:spAutoFit/>
          </a:bodyPr>
          <a:lstStyle/>
          <a:p>
            <a:r>
              <a:rPr lang="fr-FR" b="1" dirty="0" smtClean="0">
                <a:solidFill>
                  <a:srgbClr val="FF0000"/>
                </a:solidFill>
              </a:rPr>
              <a:t>EMPLOI</a:t>
            </a:r>
            <a:endParaRPr lang="fr-FR" b="1" dirty="0">
              <a:solidFill>
                <a:srgbClr val="FF0000"/>
              </a:solidFill>
            </a:endParaRPr>
          </a:p>
        </p:txBody>
      </p:sp>
    </p:spTree>
    <p:extLst>
      <p:ext uri="{BB962C8B-B14F-4D97-AF65-F5344CB8AC3E}">
        <p14:creationId xmlns:p14="http://schemas.microsoft.com/office/powerpoint/2010/main" val="343866760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3" name="Content Placeholder 2"/>
          <p:cNvSpPr>
            <a:spLocks noGrp="1"/>
          </p:cNvSpPr>
          <p:nvPr>
            <p:ph idx="1"/>
          </p:nvPr>
        </p:nvSpPr>
        <p:spPr/>
        <p:txBody>
          <a:bodyPr>
            <a:normAutofit/>
          </a:bodyPr>
          <a:lstStyle/>
          <a:p>
            <a:pPr>
              <a:lnSpc>
                <a:spcPct val="130000"/>
              </a:lnSpc>
            </a:pPr>
            <a:r>
              <a:rPr lang="en-US" dirty="0" smtClean="0"/>
              <a:t>Principe de la </a:t>
            </a:r>
            <a:r>
              <a:rPr lang="en-US" dirty="0" err="1" smtClean="0"/>
              <a:t>partie</a:t>
            </a:r>
            <a:r>
              <a:rPr lang="en-US" dirty="0" smtClean="0"/>
              <a:t> double</a:t>
            </a:r>
            <a:r>
              <a:rPr lang="en-US" dirty="0"/>
              <a:t> </a:t>
            </a:r>
            <a:r>
              <a:rPr lang="en-US" dirty="0" smtClean="0"/>
              <a:t>- </a:t>
            </a:r>
            <a:r>
              <a:rPr lang="en-US" dirty="0" err="1" smtClean="0"/>
              <a:t>Exemple</a:t>
            </a:r>
            <a:r>
              <a:rPr lang="en-US" dirty="0" smtClean="0"/>
              <a:t> </a:t>
            </a:r>
            <a:endParaRPr lang="en-US" b="1" dirty="0" smtClean="0"/>
          </a:p>
          <a:p>
            <a:pPr lvl="1">
              <a:lnSpc>
                <a:spcPct val="130000"/>
              </a:lnSpc>
            </a:pPr>
            <a:endParaRPr lang="en-US" b="1" dirty="0"/>
          </a:p>
          <a:p>
            <a:pPr marL="457200" lvl="1" indent="0">
              <a:lnSpc>
                <a:spcPct val="130000"/>
              </a:lnSpc>
              <a:buNone/>
            </a:pPr>
            <a:endParaRPr lang="en-US" b="1" dirty="0" smtClean="0"/>
          </a:p>
        </p:txBody>
      </p:sp>
      <p:sp>
        <p:nvSpPr>
          <p:cNvPr id="4" name="Slide Number Placeholder 3"/>
          <p:cNvSpPr>
            <a:spLocks noGrp="1"/>
          </p:cNvSpPr>
          <p:nvPr>
            <p:ph type="sldNum" sz="quarter" idx="4"/>
          </p:nvPr>
        </p:nvSpPr>
        <p:spPr/>
        <p:txBody>
          <a:bodyPr/>
          <a:lstStyle/>
          <a:p>
            <a:fld id="{EDA20C8E-F73C-0044-A491-5312402DBA6C}" type="slidenum">
              <a:rPr lang="fr-FR" noProof="0" smtClean="0"/>
              <a:t>103</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cxnSp>
        <p:nvCxnSpPr>
          <p:cNvPr id="22" name="Straight Connector 21"/>
          <p:cNvCxnSpPr/>
          <p:nvPr/>
        </p:nvCxnSpPr>
        <p:spPr>
          <a:xfrm>
            <a:off x="7126940" y="2235259"/>
            <a:ext cx="0" cy="872507"/>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068048" y="2220280"/>
            <a:ext cx="4075952" cy="10761"/>
          </a:xfrm>
          <a:prstGeom prst="line">
            <a:avLst/>
          </a:prstGeom>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6534552" y="1852725"/>
            <a:ext cx="1184775" cy="369332"/>
          </a:xfrm>
          <a:prstGeom prst="rect">
            <a:avLst/>
          </a:prstGeom>
          <a:noFill/>
        </p:spPr>
        <p:txBody>
          <a:bodyPr wrap="square" rtlCol="0">
            <a:spAutoFit/>
          </a:bodyPr>
          <a:lstStyle/>
          <a:p>
            <a:pPr algn="ctr"/>
            <a:r>
              <a:rPr lang="fr-FR" dirty="0" smtClean="0"/>
              <a:t>CAPITAL</a:t>
            </a:r>
            <a:endParaRPr lang="fr-FR" dirty="0"/>
          </a:p>
        </p:txBody>
      </p:sp>
      <p:sp>
        <p:nvSpPr>
          <p:cNvPr id="26" name="TextBox 25"/>
          <p:cNvSpPr txBox="1"/>
          <p:nvPr/>
        </p:nvSpPr>
        <p:spPr>
          <a:xfrm>
            <a:off x="7141889" y="2520311"/>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cxnSp>
        <p:nvCxnSpPr>
          <p:cNvPr id="31" name="Straight Connector 30"/>
          <p:cNvCxnSpPr/>
          <p:nvPr/>
        </p:nvCxnSpPr>
        <p:spPr>
          <a:xfrm>
            <a:off x="2296526" y="2220280"/>
            <a:ext cx="0" cy="887486"/>
          </a:xfrm>
          <a:prstGeom prst="line">
            <a:avLst/>
          </a:prstGeom>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H="1">
            <a:off x="179308" y="2220280"/>
            <a:ext cx="4300070" cy="0"/>
          </a:xfrm>
          <a:prstGeom prst="line">
            <a:avLst/>
          </a:prstGeom>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1404478" y="1703315"/>
            <a:ext cx="1809376" cy="369332"/>
          </a:xfrm>
          <a:prstGeom prst="rect">
            <a:avLst/>
          </a:prstGeom>
          <a:noFill/>
        </p:spPr>
        <p:txBody>
          <a:bodyPr wrap="square" rtlCol="0">
            <a:spAutoFit/>
          </a:bodyPr>
          <a:lstStyle/>
          <a:p>
            <a:pPr algn="ctr"/>
            <a:r>
              <a:rPr lang="fr-FR" dirty="0" smtClean="0"/>
              <a:t>INSTALLATION</a:t>
            </a:r>
            <a:endParaRPr lang="fr-FR" dirty="0"/>
          </a:p>
        </p:txBody>
      </p:sp>
      <p:sp>
        <p:nvSpPr>
          <p:cNvPr id="34" name="TextBox 33"/>
          <p:cNvSpPr txBox="1"/>
          <p:nvPr/>
        </p:nvSpPr>
        <p:spPr>
          <a:xfrm>
            <a:off x="89654" y="2466740"/>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cxnSp>
        <p:nvCxnSpPr>
          <p:cNvPr id="35" name="Straight Connector 34"/>
          <p:cNvCxnSpPr/>
          <p:nvPr/>
        </p:nvCxnSpPr>
        <p:spPr>
          <a:xfrm>
            <a:off x="2430927" y="5865887"/>
            <a:ext cx="0" cy="770288"/>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H="1">
            <a:off x="230105" y="5883478"/>
            <a:ext cx="4338104" cy="0"/>
          </a:xfrm>
          <a:prstGeom prst="line">
            <a:avLst/>
          </a:prstGeom>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1483662" y="5496555"/>
            <a:ext cx="1809376" cy="369332"/>
          </a:xfrm>
          <a:prstGeom prst="rect">
            <a:avLst/>
          </a:prstGeom>
          <a:noFill/>
        </p:spPr>
        <p:txBody>
          <a:bodyPr wrap="square" rtlCol="0">
            <a:spAutoFit/>
          </a:bodyPr>
          <a:lstStyle/>
          <a:p>
            <a:pPr algn="ctr"/>
            <a:r>
              <a:rPr lang="fr-FR" dirty="0" smtClean="0"/>
              <a:t>CAISSE</a:t>
            </a:r>
            <a:endParaRPr lang="fr-FR" dirty="0"/>
          </a:p>
        </p:txBody>
      </p:sp>
      <p:sp>
        <p:nvSpPr>
          <p:cNvPr id="39" name="TextBox 38"/>
          <p:cNvSpPr txBox="1"/>
          <p:nvPr/>
        </p:nvSpPr>
        <p:spPr>
          <a:xfrm>
            <a:off x="185214" y="6101819"/>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30" name="TextBox 6"/>
          <p:cNvSpPr txBox="1"/>
          <p:nvPr/>
        </p:nvSpPr>
        <p:spPr>
          <a:xfrm>
            <a:off x="230105" y="3391648"/>
            <a:ext cx="262152" cy="369332"/>
          </a:xfrm>
          <a:prstGeom prst="rect">
            <a:avLst/>
          </a:prstGeom>
          <a:noFill/>
        </p:spPr>
        <p:txBody>
          <a:bodyPr wrap="square" rtlCol="0">
            <a:spAutoFit/>
          </a:bodyPr>
          <a:lstStyle/>
          <a:p>
            <a:r>
              <a:rPr lang="fr-FR" b="1" dirty="0" smtClean="0"/>
              <a:t>+</a:t>
            </a:r>
            <a:endParaRPr lang="fr-FR" b="1" dirty="0"/>
          </a:p>
        </p:txBody>
      </p:sp>
      <p:cxnSp>
        <p:nvCxnSpPr>
          <p:cNvPr id="40" name="Straight Connector 9"/>
          <p:cNvCxnSpPr/>
          <p:nvPr/>
        </p:nvCxnSpPr>
        <p:spPr>
          <a:xfrm>
            <a:off x="2330828" y="3932519"/>
            <a:ext cx="0" cy="1356639"/>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Straight Connector 11"/>
          <p:cNvCxnSpPr/>
          <p:nvPr/>
        </p:nvCxnSpPr>
        <p:spPr>
          <a:xfrm flipH="1">
            <a:off x="179308" y="3932519"/>
            <a:ext cx="4392697" cy="0"/>
          </a:xfrm>
          <a:prstGeom prst="line">
            <a:avLst/>
          </a:prstGeom>
        </p:spPr>
        <p:style>
          <a:lnRef idx="2">
            <a:schemeClr val="accent1"/>
          </a:lnRef>
          <a:fillRef idx="0">
            <a:schemeClr val="accent1"/>
          </a:fillRef>
          <a:effectRef idx="1">
            <a:schemeClr val="accent1"/>
          </a:effectRef>
          <a:fontRef idx="minor">
            <a:schemeClr val="tx1"/>
          </a:fontRef>
        </p:style>
      </p:cxnSp>
      <p:sp>
        <p:nvSpPr>
          <p:cNvPr id="42" name="TextBox 15"/>
          <p:cNvSpPr txBox="1"/>
          <p:nvPr/>
        </p:nvSpPr>
        <p:spPr>
          <a:xfrm>
            <a:off x="1738440" y="3391648"/>
            <a:ext cx="1184775" cy="369332"/>
          </a:xfrm>
          <a:prstGeom prst="rect">
            <a:avLst/>
          </a:prstGeom>
          <a:noFill/>
        </p:spPr>
        <p:txBody>
          <a:bodyPr wrap="square" rtlCol="0">
            <a:spAutoFit/>
          </a:bodyPr>
          <a:lstStyle/>
          <a:p>
            <a:pPr algn="ctr"/>
            <a:r>
              <a:rPr lang="fr-FR" dirty="0" smtClean="0"/>
              <a:t>BANQUE</a:t>
            </a:r>
            <a:endParaRPr lang="fr-FR" dirty="0"/>
          </a:p>
        </p:txBody>
      </p:sp>
      <p:sp>
        <p:nvSpPr>
          <p:cNvPr id="43" name="TextBox 18"/>
          <p:cNvSpPr txBox="1"/>
          <p:nvPr/>
        </p:nvSpPr>
        <p:spPr>
          <a:xfrm>
            <a:off x="271935" y="4213413"/>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sp>
        <p:nvSpPr>
          <p:cNvPr id="44" name="TextBox 19"/>
          <p:cNvSpPr txBox="1"/>
          <p:nvPr/>
        </p:nvSpPr>
        <p:spPr>
          <a:xfrm>
            <a:off x="2330828" y="4213413"/>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45" name="TextBox 20"/>
          <p:cNvSpPr txBox="1"/>
          <p:nvPr/>
        </p:nvSpPr>
        <p:spPr>
          <a:xfrm>
            <a:off x="2330828" y="4809816"/>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sp>
        <p:nvSpPr>
          <p:cNvPr id="46" name="TextBox 6"/>
          <p:cNvSpPr txBox="1"/>
          <p:nvPr/>
        </p:nvSpPr>
        <p:spPr>
          <a:xfrm>
            <a:off x="185214" y="1850948"/>
            <a:ext cx="262152" cy="369332"/>
          </a:xfrm>
          <a:prstGeom prst="rect">
            <a:avLst/>
          </a:prstGeom>
          <a:noFill/>
        </p:spPr>
        <p:txBody>
          <a:bodyPr wrap="square" rtlCol="0">
            <a:spAutoFit/>
          </a:bodyPr>
          <a:lstStyle/>
          <a:p>
            <a:r>
              <a:rPr lang="fr-FR" b="1" dirty="0" smtClean="0"/>
              <a:t>+</a:t>
            </a:r>
            <a:endParaRPr lang="fr-FR" b="1" dirty="0"/>
          </a:p>
        </p:txBody>
      </p:sp>
      <p:sp>
        <p:nvSpPr>
          <p:cNvPr id="47" name="TextBox 6"/>
          <p:cNvSpPr txBox="1"/>
          <p:nvPr/>
        </p:nvSpPr>
        <p:spPr>
          <a:xfrm>
            <a:off x="337614" y="5514146"/>
            <a:ext cx="262152" cy="369332"/>
          </a:xfrm>
          <a:prstGeom prst="rect">
            <a:avLst/>
          </a:prstGeom>
          <a:noFill/>
        </p:spPr>
        <p:txBody>
          <a:bodyPr wrap="square" rtlCol="0">
            <a:spAutoFit/>
          </a:bodyPr>
          <a:lstStyle/>
          <a:p>
            <a:r>
              <a:rPr lang="fr-FR" b="1" dirty="0" smtClean="0"/>
              <a:t>+</a:t>
            </a:r>
            <a:endParaRPr lang="fr-FR" b="1" dirty="0"/>
          </a:p>
        </p:txBody>
      </p:sp>
      <p:sp>
        <p:nvSpPr>
          <p:cNvPr id="48" name="TextBox 6"/>
          <p:cNvSpPr txBox="1"/>
          <p:nvPr/>
        </p:nvSpPr>
        <p:spPr>
          <a:xfrm>
            <a:off x="4217226" y="1852725"/>
            <a:ext cx="262152" cy="369332"/>
          </a:xfrm>
          <a:prstGeom prst="rect">
            <a:avLst/>
          </a:prstGeom>
          <a:noFill/>
        </p:spPr>
        <p:txBody>
          <a:bodyPr wrap="square" rtlCol="0">
            <a:spAutoFit/>
          </a:bodyPr>
          <a:lstStyle/>
          <a:p>
            <a:r>
              <a:rPr lang="fr-FR" b="1" dirty="0" smtClean="0"/>
              <a:t>-</a:t>
            </a:r>
            <a:endParaRPr lang="fr-FR" b="1" dirty="0"/>
          </a:p>
        </p:txBody>
      </p:sp>
      <p:sp>
        <p:nvSpPr>
          <p:cNvPr id="49" name="TextBox 6"/>
          <p:cNvSpPr txBox="1"/>
          <p:nvPr/>
        </p:nvSpPr>
        <p:spPr>
          <a:xfrm>
            <a:off x="4217226" y="3515374"/>
            <a:ext cx="262152" cy="369332"/>
          </a:xfrm>
          <a:prstGeom prst="rect">
            <a:avLst/>
          </a:prstGeom>
          <a:noFill/>
        </p:spPr>
        <p:txBody>
          <a:bodyPr wrap="square" rtlCol="0">
            <a:spAutoFit/>
          </a:bodyPr>
          <a:lstStyle/>
          <a:p>
            <a:r>
              <a:rPr lang="fr-FR" b="1" dirty="0" smtClean="0"/>
              <a:t>-</a:t>
            </a:r>
            <a:endParaRPr lang="fr-FR" b="1" dirty="0"/>
          </a:p>
        </p:txBody>
      </p:sp>
      <p:sp>
        <p:nvSpPr>
          <p:cNvPr id="50" name="TextBox 6"/>
          <p:cNvSpPr txBox="1"/>
          <p:nvPr/>
        </p:nvSpPr>
        <p:spPr>
          <a:xfrm>
            <a:off x="4309853" y="5514146"/>
            <a:ext cx="262152" cy="369332"/>
          </a:xfrm>
          <a:prstGeom prst="rect">
            <a:avLst/>
          </a:prstGeom>
          <a:noFill/>
        </p:spPr>
        <p:txBody>
          <a:bodyPr wrap="square" rtlCol="0">
            <a:spAutoFit/>
          </a:bodyPr>
          <a:lstStyle/>
          <a:p>
            <a:r>
              <a:rPr lang="fr-FR" b="1" dirty="0" smtClean="0"/>
              <a:t>-</a:t>
            </a:r>
            <a:endParaRPr lang="fr-FR" b="1" dirty="0"/>
          </a:p>
        </p:txBody>
      </p:sp>
      <p:sp>
        <p:nvSpPr>
          <p:cNvPr id="51" name="TextBox 6"/>
          <p:cNvSpPr txBox="1"/>
          <p:nvPr/>
        </p:nvSpPr>
        <p:spPr>
          <a:xfrm>
            <a:off x="4462253" y="5666546"/>
            <a:ext cx="262152" cy="369332"/>
          </a:xfrm>
          <a:prstGeom prst="rect">
            <a:avLst/>
          </a:prstGeom>
          <a:noFill/>
        </p:spPr>
        <p:txBody>
          <a:bodyPr wrap="square" rtlCol="0">
            <a:spAutoFit/>
          </a:bodyPr>
          <a:lstStyle/>
          <a:p>
            <a:r>
              <a:rPr lang="fr-FR" b="1" dirty="0" smtClean="0"/>
              <a:t>-</a:t>
            </a:r>
            <a:endParaRPr lang="fr-FR" b="1" dirty="0"/>
          </a:p>
        </p:txBody>
      </p:sp>
      <p:sp>
        <p:nvSpPr>
          <p:cNvPr id="52" name="TextBox 6"/>
          <p:cNvSpPr txBox="1"/>
          <p:nvPr/>
        </p:nvSpPr>
        <p:spPr>
          <a:xfrm>
            <a:off x="5068047" y="1852725"/>
            <a:ext cx="262152" cy="369332"/>
          </a:xfrm>
          <a:prstGeom prst="rect">
            <a:avLst/>
          </a:prstGeom>
          <a:noFill/>
        </p:spPr>
        <p:txBody>
          <a:bodyPr wrap="square" rtlCol="0">
            <a:spAutoFit/>
          </a:bodyPr>
          <a:lstStyle/>
          <a:p>
            <a:r>
              <a:rPr lang="fr-FR" b="1" dirty="0" smtClean="0"/>
              <a:t>-</a:t>
            </a:r>
            <a:endParaRPr lang="fr-FR" b="1" dirty="0"/>
          </a:p>
        </p:txBody>
      </p:sp>
      <p:sp>
        <p:nvSpPr>
          <p:cNvPr id="53" name="TextBox 6"/>
          <p:cNvSpPr txBox="1"/>
          <p:nvPr/>
        </p:nvSpPr>
        <p:spPr>
          <a:xfrm>
            <a:off x="8799606" y="1900556"/>
            <a:ext cx="262152" cy="369332"/>
          </a:xfrm>
          <a:prstGeom prst="rect">
            <a:avLst/>
          </a:prstGeom>
          <a:noFill/>
        </p:spPr>
        <p:txBody>
          <a:bodyPr wrap="square" rtlCol="0">
            <a:spAutoFit/>
          </a:bodyPr>
          <a:lstStyle/>
          <a:p>
            <a:r>
              <a:rPr lang="fr-FR" b="1" dirty="0"/>
              <a:t>+</a:t>
            </a:r>
          </a:p>
        </p:txBody>
      </p:sp>
      <p:sp>
        <p:nvSpPr>
          <p:cNvPr id="38" name="Oval 8"/>
          <p:cNvSpPr/>
          <p:nvPr/>
        </p:nvSpPr>
        <p:spPr>
          <a:xfrm>
            <a:off x="171021" y="3884706"/>
            <a:ext cx="2259906" cy="857285"/>
          </a:xfrm>
          <a:prstGeom prst="ellipse">
            <a:avLst/>
          </a:prstGeom>
          <a:noFill/>
          <a:ln w="38100" cmpd="sng">
            <a:solidFill>
              <a:schemeClr val="accent4">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4" name="TextBox 29"/>
          <p:cNvSpPr txBox="1"/>
          <p:nvPr/>
        </p:nvSpPr>
        <p:spPr>
          <a:xfrm>
            <a:off x="589309" y="3932519"/>
            <a:ext cx="1571752" cy="369332"/>
          </a:xfrm>
          <a:prstGeom prst="rect">
            <a:avLst/>
          </a:prstGeom>
          <a:noFill/>
        </p:spPr>
        <p:txBody>
          <a:bodyPr wrap="square" rtlCol="0">
            <a:spAutoFit/>
          </a:bodyPr>
          <a:lstStyle/>
          <a:p>
            <a:r>
              <a:rPr lang="fr-FR" b="1" dirty="0" smtClean="0">
                <a:solidFill>
                  <a:srgbClr val="FF0000"/>
                </a:solidFill>
              </a:rPr>
              <a:t>EMPLOI</a:t>
            </a:r>
            <a:endParaRPr lang="fr-FR" b="1" dirty="0">
              <a:solidFill>
                <a:srgbClr val="FF0000"/>
              </a:solidFill>
            </a:endParaRPr>
          </a:p>
        </p:txBody>
      </p:sp>
      <p:sp>
        <p:nvSpPr>
          <p:cNvPr id="55" name="Oval 27"/>
          <p:cNvSpPr/>
          <p:nvPr/>
        </p:nvSpPr>
        <p:spPr>
          <a:xfrm>
            <a:off x="7126940" y="2236445"/>
            <a:ext cx="2073842" cy="871321"/>
          </a:xfrm>
          <a:prstGeom prst="ellipse">
            <a:avLst/>
          </a:prstGeom>
          <a:noFill/>
          <a:ln w="38100" cmpd="sng">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6" name="TextBox 10"/>
          <p:cNvSpPr txBox="1"/>
          <p:nvPr/>
        </p:nvSpPr>
        <p:spPr>
          <a:xfrm>
            <a:off x="7504947" y="2275881"/>
            <a:ext cx="1571752" cy="369332"/>
          </a:xfrm>
          <a:prstGeom prst="rect">
            <a:avLst/>
          </a:prstGeom>
          <a:noFill/>
        </p:spPr>
        <p:txBody>
          <a:bodyPr wrap="square" rtlCol="0">
            <a:spAutoFit/>
          </a:bodyPr>
          <a:lstStyle/>
          <a:p>
            <a:r>
              <a:rPr lang="fr-FR" b="1" dirty="0" smtClean="0">
                <a:solidFill>
                  <a:schemeClr val="accent1"/>
                </a:solidFill>
              </a:rPr>
              <a:t>RESSOURCE</a:t>
            </a:r>
            <a:endParaRPr lang="fr-FR" b="1" dirty="0">
              <a:solidFill>
                <a:schemeClr val="accent1"/>
              </a:solidFill>
            </a:endParaRPr>
          </a:p>
        </p:txBody>
      </p:sp>
    </p:spTree>
    <p:extLst>
      <p:ext uri="{BB962C8B-B14F-4D97-AF65-F5344CB8AC3E}">
        <p14:creationId xmlns:p14="http://schemas.microsoft.com/office/powerpoint/2010/main" val="10171766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104</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3" name="Content Placeholder 2"/>
          <p:cNvSpPr>
            <a:spLocks noGrp="1"/>
          </p:cNvSpPr>
          <p:nvPr>
            <p:ph idx="1"/>
          </p:nvPr>
        </p:nvSpPr>
        <p:spPr>
          <a:xfrm>
            <a:off x="0" y="928035"/>
            <a:ext cx="9144000" cy="5920439"/>
          </a:xfrm>
          <a:solidFill>
            <a:srgbClr val="FFFFFF"/>
          </a:solidFill>
        </p:spPr>
        <p:txBody>
          <a:bodyPr>
            <a:normAutofit/>
          </a:bodyPr>
          <a:lstStyle/>
          <a:p>
            <a:pPr>
              <a:lnSpc>
                <a:spcPct val="130000"/>
              </a:lnSpc>
            </a:pPr>
            <a:r>
              <a:rPr lang="en-US" b="1" dirty="0" smtClean="0"/>
              <a:t>Principe de la </a:t>
            </a:r>
            <a:r>
              <a:rPr lang="en-US" b="1" dirty="0" err="1" smtClean="0"/>
              <a:t>partie</a:t>
            </a:r>
            <a:r>
              <a:rPr lang="en-US" b="1" dirty="0" smtClean="0"/>
              <a:t> double </a:t>
            </a:r>
          </a:p>
          <a:p>
            <a:pPr lvl="1">
              <a:lnSpc>
                <a:spcPct val="130000"/>
              </a:lnSpc>
            </a:pPr>
            <a:r>
              <a:rPr lang="en-US" dirty="0" smtClean="0"/>
              <a:t>DEBIT, CREDIT : ATTENTION PIEGE </a:t>
            </a:r>
          </a:p>
          <a:p>
            <a:pPr lvl="2">
              <a:lnSpc>
                <a:spcPct val="130000"/>
              </a:lnSpc>
            </a:pPr>
            <a:r>
              <a:rPr lang="en-US" dirty="0" smtClean="0"/>
              <a:t>Les </a:t>
            </a:r>
            <a:r>
              <a:rPr lang="en-US" dirty="0" err="1" smtClean="0"/>
              <a:t>comptables</a:t>
            </a:r>
            <a:r>
              <a:rPr lang="en-US" dirty="0" smtClean="0"/>
              <a:t> ne </a:t>
            </a:r>
            <a:r>
              <a:rPr lang="en-US" dirty="0" err="1" smtClean="0"/>
              <a:t>parlent</a:t>
            </a:r>
            <a:r>
              <a:rPr lang="en-US" dirty="0" smtClean="0"/>
              <a:t> pas de gauche et de </a:t>
            </a:r>
            <a:r>
              <a:rPr lang="en-US" dirty="0" err="1" smtClean="0"/>
              <a:t>droite</a:t>
            </a:r>
            <a:r>
              <a:rPr lang="en-US" dirty="0" smtClean="0"/>
              <a:t> d’un </a:t>
            </a:r>
            <a:r>
              <a:rPr lang="en-US" dirty="0" err="1" smtClean="0"/>
              <a:t>compte</a:t>
            </a:r>
            <a:r>
              <a:rPr lang="en-US" dirty="0" smtClean="0"/>
              <a:t> </a:t>
            </a:r>
            <a:r>
              <a:rPr lang="en-US" dirty="0" err="1" smtClean="0"/>
              <a:t>mais</a:t>
            </a:r>
            <a:r>
              <a:rPr lang="en-US" dirty="0" smtClean="0"/>
              <a:t> de son </a:t>
            </a:r>
            <a:r>
              <a:rPr lang="en-US" b="1" dirty="0" err="1" smtClean="0"/>
              <a:t>débit</a:t>
            </a:r>
            <a:r>
              <a:rPr lang="en-US" dirty="0" smtClean="0"/>
              <a:t> et </a:t>
            </a:r>
            <a:r>
              <a:rPr lang="en-US" b="1" dirty="0" err="1" smtClean="0"/>
              <a:t>crédit</a:t>
            </a:r>
            <a:endParaRPr lang="en-US" b="1" dirty="0" smtClean="0"/>
          </a:p>
          <a:p>
            <a:pPr lvl="3">
              <a:lnSpc>
                <a:spcPct val="130000"/>
              </a:lnSpc>
            </a:pPr>
            <a:r>
              <a:rPr lang="en-US" dirty="0" smtClean="0"/>
              <a:t>Le mot </a:t>
            </a:r>
            <a:r>
              <a:rPr lang="en-US" dirty="0" err="1"/>
              <a:t>D</a:t>
            </a:r>
            <a:r>
              <a:rPr lang="en-US" dirty="0" err="1" smtClean="0"/>
              <a:t>ébit</a:t>
            </a:r>
            <a:r>
              <a:rPr lang="en-US" dirty="0" smtClean="0"/>
              <a:t> </a:t>
            </a:r>
            <a:r>
              <a:rPr lang="en-US" dirty="0" err="1" smtClean="0"/>
              <a:t>est</a:t>
            </a:r>
            <a:r>
              <a:rPr lang="en-US" dirty="0" smtClean="0"/>
              <a:t> de la </a:t>
            </a:r>
            <a:r>
              <a:rPr lang="en-US" dirty="0" err="1" smtClean="0"/>
              <a:t>même</a:t>
            </a:r>
            <a:r>
              <a:rPr lang="en-US" dirty="0" smtClean="0"/>
              <a:t> </a:t>
            </a:r>
            <a:r>
              <a:rPr lang="en-US" dirty="0" err="1" smtClean="0"/>
              <a:t>racine</a:t>
            </a:r>
            <a:r>
              <a:rPr lang="en-US" dirty="0" smtClean="0"/>
              <a:t> </a:t>
            </a:r>
            <a:r>
              <a:rPr lang="en-US" dirty="0" err="1" smtClean="0"/>
              <a:t>que</a:t>
            </a:r>
            <a:r>
              <a:rPr lang="en-US" dirty="0" smtClean="0"/>
              <a:t> le mot </a:t>
            </a:r>
            <a:r>
              <a:rPr lang="en-US" dirty="0" err="1" smtClean="0"/>
              <a:t>Dette</a:t>
            </a:r>
            <a:r>
              <a:rPr lang="en-US" dirty="0" smtClean="0"/>
              <a:t>, </a:t>
            </a:r>
            <a:r>
              <a:rPr lang="en-US" dirty="0" err="1" smtClean="0"/>
              <a:t>il</a:t>
            </a:r>
            <a:r>
              <a:rPr lang="en-US" dirty="0" smtClean="0"/>
              <a:t> </a:t>
            </a:r>
            <a:r>
              <a:rPr lang="en-US" dirty="0" err="1" smtClean="0"/>
              <a:t>est</a:t>
            </a:r>
            <a:r>
              <a:rPr lang="en-US" dirty="0" smtClean="0"/>
              <a:t> </a:t>
            </a:r>
            <a:r>
              <a:rPr lang="en-US" dirty="0" err="1" smtClean="0"/>
              <a:t>associé</a:t>
            </a:r>
            <a:r>
              <a:rPr lang="en-US" dirty="0" smtClean="0"/>
              <a:t> </a:t>
            </a:r>
            <a:r>
              <a:rPr lang="en-US" dirty="0" err="1" smtClean="0"/>
              <a:t>à</a:t>
            </a:r>
            <a:r>
              <a:rPr lang="en-US" dirty="0" smtClean="0"/>
              <a:t> </a:t>
            </a:r>
            <a:r>
              <a:rPr lang="en-US" dirty="0" err="1" smtClean="0"/>
              <a:t>l’idée</a:t>
            </a:r>
            <a:r>
              <a:rPr lang="en-US" dirty="0" smtClean="0"/>
              <a:t> de diminution </a:t>
            </a:r>
          </a:p>
          <a:p>
            <a:pPr lvl="3">
              <a:lnSpc>
                <a:spcPct val="130000"/>
              </a:lnSpc>
            </a:pPr>
            <a:r>
              <a:rPr lang="en-US" dirty="0" smtClean="0"/>
              <a:t>A </a:t>
            </a:r>
            <a:r>
              <a:rPr lang="en-US" dirty="0" err="1" smtClean="0"/>
              <a:t>l’inverse</a:t>
            </a:r>
            <a:r>
              <a:rPr lang="en-US" dirty="0" smtClean="0"/>
              <a:t>, le mot </a:t>
            </a:r>
            <a:r>
              <a:rPr lang="en-US" dirty="0" err="1" smtClean="0"/>
              <a:t>Crédit</a:t>
            </a:r>
            <a:r>
              <a:rPr lang="en-US" dirty="0" smtClean="0"/>
              <a:t> </a:t>
            </a:r>
            <a:r>
              <a:rPr lang="en-US" dirty="0" err="1" smtClean="0"/>
              <a:t>évoque</a:t>
            </a:r>
            <a:r>
              <a:rPr lang="en-US" dirty="0" smtClean="0"/>
              <a:t> la </a:t>
            </a:r>
            <a:r>
              <a:rPr lang="en-US" dirty="0" err="1" smtClean="0"/>
              <a:t>créance</a:t>
            </a:r>
            <a:r>
              <a:rPr lang="en-US" dirty="0" smtClean="0"/>
              <a:t>, </a:t>
            </a:r>
            <a:r>
              <a:rPr lang="en-US" dirty="0" err="1" smtClean="0"/>
              <a:t>l’avoir</a:t>
            </a:r>
            <a:r>
              <a:rPr lang="en-US" dirty="0" smtClean="0"/>
              <a:t> </a:t>
            </a:r>
          </a:p>
          <a:p>
            <a:pPr lvl="3">
              <a:lnSpc>
                <a:spcPct val="130000"/>
              </a:lnSpc>
            </a:pPr>
            <a:r>
              <a:rPr lang="en-US" dirty="0" smtClean="0"/>
              <a:t>Pour </a:t>
            </a:r>
            <a:r>
              <a:rPr lang="en-US" dirty="0" err="1" smtClean="0"/>
              <a:t>déjouer</a:t>
            </a:r>
            <a:r>
              <a:rPr lang="en-US" dirty="0" smtClean="0"/>
              <a:t> le </a:t>
            </a:r>
            <a:r>
              <a:rPr lang="en-US" dirty="0" err="1" smtClean="0"/>
              <a:t>sens</a:t>
            </a:r>
            <a:r>
              <a:rPr lang="en-US" dirty="0" smtClean="0"/>
              <a:t> des mots, </a:t>
            </a:r>
            <a:r>
              <a:rPr lang="en-US" dirty="0" err="1" smtClean="0"/>
              <a:t>il</a:t>
            </a:r>
            <a:r>
              <a:rPr lang="en-US" dirty="0" smtClean="0"/>
              <a:t> </a:t>
            </a:r>
            <a:r>
              <a:rPr lang="en-US" dirty="0" err="1" smtClean="0"/>
              <a:t>faut</a:t>
            </a:r>
            <a:r>
              <a:rPr lang="en-US" dirty="0" smtClean="0"/>
              <a:t> </a:t>
            </a:r>
            <a:r>
              <a:rPr lang="en-US" dirty="0" err="1" smtClean="0"/>
              <a:t>oublier</a:t>
            </a:r>
            <a:r>
              <a:rPr lang="en-US" dirty="0" smtClean="0"/>
              <a:t> </a:t>
            </a:r>
            <a:r>
              <a:rPr lang="en-US" dirty="0" err="1" smtClean="0"/>
              <a:t>leur</a:t>
            </a:r>
            <a:r>
              <a:rPr lang="en-US" dirty="0" smtClean="0"/>
              <a:t> </a:t>
            </a:r>
            <a:r>
              <a:rPr lang="en-US" dirty="0" err="1" smtClean="0"/>
              <a:t>sens</a:t>
            </a:r>
            <a:r>
              <a:rPr lang="en-US" dirty="0" smtClean="0"/>
              <a:t> </a:t>
            </a:r>
            <a:r>
              <a:rPr lang="en-US" dirty="0" err="1" smtClean="0"/>
              <a:t>propre</a:t>
            </a:r>
            <a:r>
              <a:rPr lang="en-US" dirty="0" smtClean="0"/>
              <a:t>, et </a:t>
            </a:r>
            <a:r>
              <a:rPr lang="en-US" dirty="0" err="1" smtClean="0"/>
              <a:t>s’en</a:t>
            </a:r>
            <a:r>
              <a:rPr lang="en-US" dirty="0" smtClean="0"/>
              <a:t> </a:t>
            </a:r>
            <a:r>
              <a:rPr lang="en-US" dirty="0" err="1" smtClean="0"/>
              <a:t>tenir</a:t>
            </a:r>
            <a:r>
              <a:rPr lang="en-US" dirty="0" smtClean="0"/>
              <a:t> </a:t>
            </a:r>
            <a:r>
              <a:rPr lang="en-US" dirty="0" err="1" smtClean="0"/>
              <a:t>à</a:t>
            </a:r>
            <a:r>
              <a:rPr lang="en-US" dirty="0" smtClean="0"/>
              <a:t> </a:t>
            </a:r>
            <a:r>
              <a:rPr lang="en-US" dirty="0" err="1" smtClean="0"/>
              <a:t>cette</a:t>
            </a:r>
            <a:r>
              <a:rPr lang="en-US" dirty="0" smtClean="0"/>
              <a:t> </a:t>
            </a:r>
            <a:r>
              <a:rPr lang="en-US" dirty="0" err="1" smtClean="0"/>
              <a:t>définition</a:t>
            </a:r>
            <a:r>
              <a:rPr lang="en-US" dirty="0" smtClean="0"/>
              <a:t> </a:t>
            </a:r>
            <a:r>
              <a:rPr lang="en-US" dirty="0" err="1" smtClean="0"/>
              <a:t>triviale</a:t>
            </a:r>
            <a:r>
              <a:rPr lang="en-US" dirty="0" smtClean="0"/>
              <a:t> : </a:t>
            </a:r>
          </a:p>
          <a:p>
            <a:pPr lvl="4">
              <a:lnSpc>
                <a:spcPct val="130000"/>
              </a:lnSpc>
            </a:pPr>
            <a:r>
              <a:rPr lang="en-US" b="1" dirty="0" err="1" smtClean="0">
                <a:solidFill>
                  <a:srgbClr val="FF0000"/>
                </a:solidFill>
              </a:rPr>
              <a:t>Débit</a:t>
            </a:r>
            <a:r>
              <a:rPr lang="en-US" b="1" dirty="0" smtClean="0">
                <a:solidFill>
                  <a:srgbClr val="FF0000"/>
                </a:solidFill>
              </a:rPr>
              <a:t> = </a:t>
            </a:r>
            <a:r>
              <a:rPr lang="en-US" b="1" dirty="0" err="1" smtClean="0">
                <a:solidFill>
                  <a:srgbClr val="FF0000"/>
                </a:solidFill>
              </a:rPr>
              <a:t>partie</a:t>
            </a:r>
            <a:r>
              <a:rPr lang="en-US" b="1" dirty="0" smtClean="0">
                <a:solidFill>
                  <a:srgbClr val="FF0000"/>
                </a:solidFill>
              </a:rPr>
              <a:t> gauche </a:t>
            </a:r>
            <a:r>
              <a:rPr lang="en-US" b="1" dirty="0" err="1" smtClean="0">
                <a:solidFill>
                  <a:srgbClr val="FF0000"/>
                </a:solidFill>
              </a:rPr>
              <a:t>ou</a:t>
            </a:r>
            <a:r>
              <a:rPr lang="en-US" b="1" dirty="0" smtClean="0">
                <a:solidFill>
                  <a:srgbClr val="FF0000"/>
                </a:solidFill>
              </a:rPr>
              <a:t> </a:t>
            </a:r>
            <a:r>
              <a:rPr lang="en-US" b="1" dirty="0" err="1" smtClean="0">
                <a:solidFill>
                  <a:srgbClr val="FF0000"/>
                </a:solidFill>
              </a:rPr>
              <a:t>emploi</a:t>
            </a:r>
            <a:r>
              <a:rPr lang="en-US" b="1" dirty="0" smtClean="0">
                <a:solidFill>
                  <a:srgbClr val="FF0000"/>
                </a:solidFill>
              </a:rPr>
              <a:t> </a:t>
            </a:r>
          </a:p>
          <a:p>
            <a:pPr lvl="4">
              <a:lnSpc>
                <a:spcPct val="130000"/>
              </a:lnSpc>
            </a:pPr>
            <a:r>
              <a:rPr lang="en-US" b="1" dirty="0" err="1" smtClean="0">
                <a:solidFill>
                  <a:srgbClr val="FF0000"/>
                </a:solidFill>
              </a:rPr>
              <a:t>Crédit</a:t>
            </a:r>
            <a:r>
              <a:rPr lang="en-US" b="1" dirty="0" smtClean="0">
                <a:solidFill>
                  <a:srgbClr val="FF0000"/>
                </a:solidFill>
              </a:rPr>
              <a:t> = </a:t>
            </a:r>
            <a:r>
              <a:rPr lang="en-US" b="1" dirty="0" err="1" smtClean="0">
                <a:solidFill>
                  <a:srgbClr val="FF0000"/>
                </a:solidFill>
              </a:rPr>
              <a:t>partie</a:t>
            </a:r>
            <a:r>
              <a:rPr lang="en-US" b="1" dirty="0" smtClean="0">
                <a:solidFill>
                  <a:srgbClr val="FF0000"/>
                </a:solidFill>
              </a:rPr>
              <a:t> </a:t>
            </a:r>
            <a:r>
              <a:rPr lang="en-US" b="1" dirty="0" err="1" smtClean="0">
                <a:solidFill>
                  <a:srgbClr val="FF0000"/>
                </a:solidFill>
              </a:rPr>
              <a:t>droite</a:t>
            </a:r>
            <a:r>
              <a:rPr lang="en-US" b="1" dirty="0" smtClean="0">
                <a:solidFill>
                  <a:srgbClr val="FF0000"/>
                </a:solidFill>
              </a:rPr>
              <a:t> </a:t>
            </a:r>
            <a:r>
              <a:rPr lang="en-US" b="1" dirty="0" err="1" smtClean="0">
                <a:solidFill>
                  <a:srgbClr val="FF0000"/>
                </a:solidFill>
              </a:rPr>
              <a:t>ou</a:t>
            </a:r>
            <a:r>
              <a:rPr lang="en-US" b="1" dirty="0" smtClean="0">
                <a:solidFill>
                  <a:srgbClr val="FF0000"/>
                </a:solidFill>
              </a:rPr>
              <a:t> </a:t>
            </a:r>
            <a:r>
              <a:rPr lang="en-US" b="1" dirty="0" err="1" smtClean="0">
                <a:solidFill>
                  <a:srgbClr val="FF0000"/>
                </a:solidFill>
              </a:rPr>
              <a:t>ressource</a:t>
            </a:r>
            <a:endParaRPr lang="en-US" b="1" dirty="0">
              <a:solidFill>
                <a:srgbClr val="FF0000"/>
              </a:solidFill>
            </a:endParaRPr>
          </a:p>
        </p:txBody>
      </p:sp>
    </p:spTree>
    <p:extLst>
      <p:ext uri="{BB962C8B-B14F-4D97-AF65-F5344CB8AC3E}">
        <p14:creationId xmlns:p14="http://schemas.microsoft.com/office/powerpoint/2010/main" val="251344724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3" name="Content Placeholder 2"/>
          <p:cNvSpPr>
            <a:spLocks noGrp="1"/>
          </p:cNvSpPr>
          <p:nvPr>
            <p:ph idx="1"/>
          </p:nvPr>
        </p:nvSpPr>
        <p:spPr/>
        <p:txBody>
          <a:bodyPr>
            <a:normAutofit/>
          </a:bodyPr>
          <a:lstStyle/>
          <a:p>
            <a:pPr>
              <a:lnSpc>
                <a:spcPct val="130000"/>
              </a:lnSpc>
            </a:pPr>
            <a:r>
              <a:rPr lang="en-US" dirty="0" smtClean="0"/>
              <a:t>Principe de la </a:t>
            </a:r>
            <a:r>
              <a:rPr lang="en-US" dirty="0" err="1" smtClean="0"/>
              <a:t>partie</a:t>
            </a:r>
            <a:r>
              <a:rPr lang="en-US" dirty="0" smtClean="0"/>
              <a:t> double</a:t>
            </a:r>
            <a:r>
              <a:rPr lang="en-US" dirty="0"/>
              <a:t> </a:t>
            </a:r>
            <a:r>
              <a:rPr lang="en-US" dirty="0" smtClean="0"/>
              <a:t>- </a:t>
            </a:r>
            <a:r>
              <a:rPr lang="en-US" dirty="0" err="1" smtClean="0"/>
              <a:t>Exemple</a:t>
            </a:r>
            <a:r>
              <a:rPr lang="en-US" dirty="0" smtClean="0"/>
              <a:t> </a:t>
            </a:r>
            <a:endParaRPr lang="en-US" b="1" dirty="0" smtClean="0"/>
          </a:p>
          <a:p>
            <a:pPr lvl="1">
              <a:lnSpc>
                <a:spcPct val="130000"/>
              </a:lnSpc>
            </a:pPr>
            <a:endParaRPr lang="en-US" b="1" dirty="0"/>
          </a:p>
          <a:p>
            <a:pPr marL="457200" lvl="1" indent="0">
              <a:lnSpc>
                <a:spcPct val="130000"/>
              </a:lnSpc>
              <a:buNone/>
            </a:pPr>
            <a:endParaRPr lang="en-US" b="1" dirty="0" smtClean="0"/>
          </a:p>
        </p:txBody>
      </p:sp>
      <p:sp>
        <p:nvSpPr>
          <p:cNvPr id="4" name="Slide Number Placeholder 3"/>
          <p:cNvSpPr>
            <a:spLocks noGrp="1"/>
          </p:cNvSpPr>
          <p:nvPr>
            <p:ph type="sldNum" sz="quarter" idx="4"/>
          </p:nvPr>
        </p:nvSpPr>
        <p:spPr/>
        <p:txBody>
          <a:bodyPr/>
          <a:lstStyle/>
          <a:p>
            <a:fld id="{EDA20C8E-F73C-0044-A491-5312402DBA6C}" type="slidenum">
              <a:rPr lang="fr-FR" noProof="0" smtClean="0"/>
              <a:t>105</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cxnSp>
        <p:nvCxnSpPr>
          <p:cNvPr id="22" name="Straight Connector 21"/>
          <p:cNvCxnSpPr/>
          <p:nvPr/>
        </p:nvCxnSpPr>
        <p:spPr>
          <a:xfrm>
            <a:off x="7126940" y="2235259"/>
            <a:ext cx="0" cy="872507"/>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068048" y="2220280"/>
            <a:ext cx="4075952" cy="10761"/>
          </a:xfrm>
          <a:prstGeom prst="line">
            <a:avLst/>
          </a:prstGeom>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6534552" y="1852725"/>
            <a:ext cx="1184775" cy="369332"/>
          </a:xfrm>
          <a:prstGeom prst="rect">
            <a:avLst/>
          </a:prstGeom>
          <a:noFill/>
        </p:spPr>
        <p:txBody>
          <a:bodyPr wrap="square" rtlCol="0">
            <a:spAutoFit/>
          </a:bodyPr>
          <a:lstStyle/>
          <a:p>
            <a:pPr algn="ctr"/>
            <a:r>
              <a:rPr lang="fr-FR" dirty="0" smtClean="0"/>
              <a:t>CAPITAL</a:t>
            </a:r>
            <a:endParaRPr lang="fr-FR" dirty="0"/>
          </a:p>
        </p:txBody>
      </p:sp>
      <p:sp>
        <p:nvSpPr>
          <p:cNvPr id="26" name="TextBox 25"/>
          <p:cNvSpPr txBox="1"/>
          <p:nvPr/>
        </p:nvSpPr>
        <p:spPr>
          <a:xfrm>
            <a:off x="7141889" y="2520311"/>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cxnSp>
        <p:nvCxnSpPr>
          <p:cNvPr id="31" name="Straight Connector 30"/>
          <p:cNvCxnSpPr/>
          <p:nvPr/>
        </p:nvCxnSpPr>
        <p:spPr>
          <a:xfrm>
            <a:off x="2296526" y="2220280"/>
            <a:ext cx="0" cy="887486"/>
          </a:xfrm>
          <a:prstGeom prst="line">
            <a:avLst/>
          </a:prstGeom>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H="1">
            <a:off x="179308" y="2220280"/>
            <a:ext cx="4300070" cy="0"/>
          </a:xfrm>
          <a:prstGeom prst="line">
            <a:avLst/>
          </a:prstGeom>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1404478" y="1703315"/>
            <a:ext cx="1809376" cy="369332"/>
          </a:xfrm>
          <a:prstGeom prst="rect">
            <a:avLst/>
          </a:prstGeom>
          <a:noFill/>
        </p:spPr>
        <p:txBody>
          <a:bodyPr wrap="square" rtlCol="0">
            <a:spAutoFit/>
          </a:bodyPr>
          <a:lstStyle/>
          <a:p>
            <a:pPr algn="ctr"/>
            <a:r>
              <a:rPr lang="fr-FR" dirty="0" smtClean="0"/>
              <a:t>INSTALLATION</a:t>
            </a:r>
            <a:endParaRPr lang="fr-FR" dirty="0"/>
          </a:p>
        </p:txBody>
      </p:sp>
      <p:sp>
        <p:nvSpPr>
          <p:cNvPr id="34" name="TextBox 33"/>
          <p:cNvSpPr txBox="1"/>
          <p:nvPr/>
        </p:nvSpPr>
        <p:spPr>
          <a:xfrm>
            <a:off x="89654" y="2466740"/>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cxnSp>
        <p:nvCxnSpPr>
          <p:cNvPr id="35" name="Straight Connector 34"/>
          <p:cNvCxnSpPr/>
          <p:nvPr/>
        </p:nvCxnSpPr>
        <p:spPr>
          <a:xfrm>
            <a:off x="2430927" y="5865887"/>
            <a:ext cx="0" cy="770288"/>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H="1">
            <a:off x="230105" y="5883478"/>
            <a:ext cx="4338104" cy="0"/>
          </a:xfrm>
          <a:prstGeom prst="line">
            <a:avLst/>
          </a:prstGeom>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1483662" y="5496555"/>
            <a:ext cx="1809376" cy="369332"/>
          </a:xfrm>
          <a:prstGeom prst="rect">
            <a:avLst/>
          </a:prstGeom>
          <a:noFill/>
        </p:spPr>
        <p:txBody>
          <a:bodyPr wrap="square" rtlCol="0">
            <a:spAutoFit/>
          </a:bodyPr>
          <a:lstStyle/>
          <a:p>
            <a:pPr algn="ctr"/>
            <a:r>
              <a:rPr lang="fr-FR" dirty="0" smtClean="0"/>
              <a:t>CAISSE</a:t>
            </a:r>
            <a:endParaRPr lang="fr-FR" dirty="0"/>
          </a:p>
        </p:txBody>
      </p:sp>
      <p:sp>
        <p:nvSpPr>
          <p:cNvPr id="39" name="TextBox 38"/>
          <p:cNvSpPr txBox="1"/>
          <p:nvPr/>
        </p:nvSpPr>
        <p:spPr>
          <a:xfrm>
            <a:off x="185214" y="6101819"/>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30" name="TextBox 6"/>
          <p:cNvSpPr txBox="1"/>
          <p:nvPr/>
        </p:nvSpPr>
        <p:spPr>
          <a:xfrm>
            <a:off x="209131" y="3501609"/>
            <a:ext cx="262152" cy="369332"/>
          </a:xfrm>
          <a:prstGeom prst="rect">
            <a:avLst/>
          </a:prstGeom>
          <a:noFill/>
        </p:spPr>
        <p:txBody>
          <a:bodyPr wrap="square" rtlCol="0">
            <a:spAutoFit/>
          </a:bodyPr>
          <a:lstStyle/>
          <a:p>
            <a:r>
              <a:rPr lang="fr-FR" b="1" dirty="0" smtClean="0"/>
              <a:t>+</a:t>
            </a:r>
            <a:endParaRPr lang="fr-FR" b="1" dirty="0"/>
          </a:p>
        </p:txBody>
      </p:sp>
      <p:cxnSp>
        <p:nvCxnSpPr>
          <p:cNvPr id="40" name="Straight Connector 9"/>
          <p:cNvCxnSpPr/>
          <p:nvPr/>
        </p:nvCxnSpPr>
        <p:spPr>
          <a:xfrm>
            <a:off x="2330828" y="3932519"/>
            <a:ext cx="0" cy="1356639"/>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Straight Connector 11"/>
          <p:cNvCxnSpPr/>
          <p:nvPr/>
        </p:nvCxnSpPr>
        <p:spPr>
          <a:xfrm flipH="1">
            <a:off x="179308" y="3932519"/>
            <a:ext cx="4392697" cy="0"/>
          </a:xfrm>
          <a:prstGeom prst="line">
            <a:avLst/>
          </a:prstGeom>
        </p:spPr>
        <p:style>
          <a:lnRef idx="2">
            <a:schemeClr val="accent1"/>
          </a:lnRef>
          <a:fillRef idx="0">
            <a:schemeClr val="accent1"/>
          </a:fillRef>
          <a:effectRef idx="1">
            <a:schemeClr val="accent1"/>
          </a:effectRef>
          <a:fontRef idx="minor">
            <a:schemeClr val="tx1"/>
          </a:fontRef>
        </p:style>
      </p:cxnSp>
      <p:sp>
        <p:nvSpPr>
          <p:cNvPr id="42" name="TextBox 15"/>
          <p:cNvSpPr txBox="1"/>
          <p:nvPr/>
        </p:nvSpPr>
        <p:spPr>
          <a:xfrm>
            <a:off x="1738440" y="3391648"/>
            <a:ext cx="1184775" cy="369332"/>
          </a:xfrm>
          <a:prstGeom prst="rect">
            <a:avLst/>
          </a:prstGeom>
          <a:noFill/>
        </p:spPr>
        <p:txBody>
          <a:bodyPr wrap="square" rtlCol="0">
            <a:spAutoFit/>
          </a:bodyPr>
          <a:lstStyle/>
          <a:p>
            <a:pPr algn="ctr"/>
            <a:r>
              <a:rPr lang="fr-FR" dirty="0" smtClean="0"/>
              <a:t>BANQUE</a:t>
            </a:r>
            <a:endParaRPr lang="fr-FR" dirty="0"/>
          </a:p>
        </p:txBody>
      </p:sp>
      <p:sp>
        <p:nvSpPr>
          <p:cNvPr id="43" name="TextBox 18"/>
          <p:cNvSpPr txBox="1"/>
          <p:nvPr/>
        </p:nvSpPr>
        <p:spPr>
          <a:xfrm>
            <a:off x="271935" y="4213413"/>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sp>
        <p:nvSpPr>
          <p:cNvPr id="44" name="TextBox 19"/>
          <p:cNvSpPr txBox="1"/>
          <p:nvPr/>
        </p:nvSpPr>
        <p:spPr>
          <a:xfrm>
            <a:off x="2330828" y="4213413"/>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45" name="TextBox 20"/>
          <p:cNvSpPr txBox="1"/>
          <p:nvPr/>
        </p:nvSpPr>
        <p:spPr>
          <a:xfrm>
            <a:off x="2330828" y="4809816"/>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sp>
        <p:nvSpPr>
          <p:cNvPr id="46" name="TextBox 6"/>
          <p:cNvSpPr txBox="1"/>
          <p:nvPr/>
        </p:nvSpPr>
        <p:spPr>
          <a:xfrm>
            <a:off x="185214" y="1850948"/>
            <a:ext cx="262152" cy="369332"/>
          </a:xfrm>
          <a:prstGeom prst="rect">
            <a:avLst/>
          </a:prstGeom>
          <a:noFill/>
        </p:spPr>
        <p:txBody>
          <a:bodyPr wrap="square" rtlCol="0">
            <a:spAutoFit/>
          </a:bodyPr>
          <a:lstStyle/>
          <a:p>
            <a:r>
              <a:rPr lang="fr-FR" b="1" dirty="0" smtClean="0"/>
              <a:t>+</a:t>
            </a:r>
            <a:endParaRPr lang="fr-FR" b="1" dirty="0"/>
          </a:p>
        </p:txBody>
      </p:sp>
      <p:sp>
        <p:nvSpPr>
          <p:cNvPr id="47" name="TextBox 6"/>
          <p:cNvSpPr txBox="1"/>
          <p:nvPr/>
        </p:nvSpPr>
        <p:spPr>
          <a:xfrm>
            <a:off x="223270" y="5514146"/>
            <a:ext cx="262152" cy="369332"/>
          </a:xfrm>
          <a:prstGeom prst="rect">
            <a:avLst/>
          </a:prstGeom>
          <a:noFill/>
        </p:spPr>
        <p:txBody>
          <a:bodyPr wrap="square" rtlCol="0">
            <a:spAutoFit/>
          </a:bodyPr>
          <a:lstStyle/>
          <a:p>
            <a:r>
              <a:rPr lang="fr-FR" b="1" dirty="0" smtClean="0"/>
              <a:t>+</a:t>
            </a:r>
            <a:endParaRPr lang="fr-FR" b="1" dirty="0"/>
          </a:p>
        </p:txBody>
      </p:sp>
      <p:sp>
        <p:nvSpPr>
          <p:cNvPr id="48" name="TextBox 6"/>
          <p:cNvSpPr txBox="1"/>
          <p:nvPr/>
        </p:nvSpPr>
        <p:spPr>
          <a:xfrm>
            <a:off x="4217226" y="1852725"/>
            <a:ext cx="262152" cy="369332"/>
          </a:xfrm>
          <a:prstGeom prst="rect">
            <a:avLst/>
          </a:prstGeom>
          <a:noFill/>
        </p:spPr>
        <p:txBody>
          <a:bodyPr wrap="square" rtlCol="0">
            <a:spAutoFit/>
          </a:bodyPr>
          <a:lstStyle/>
          <a:p>
            <a:r>
              <a:rPr lang="fr-FR" b="1" dirty="0" smtClean="0"/>
              <a:t>-</a:t>
            </a:r>
            <a:endParaRPr lang="fr-FR" b="1" dirty="0"/>
          </a:p>
        </p:txBody>
      </p:sp>
      <p:sp>
        <p:nvSpPr>
          <p:cNvPr id="49" name="TextBox 6"/>
          <p:cNvSpPr txBox="1"/>
          <p:nvPr/>
        </p:nvSpPr>
        <p:spPr>
          <a:xfrm>
            <a:off x="4217226" y="3515374"/>
            <a:ext cx="262152" cy="369332"/>
          </a:xfrm>
          <a:prstGeom prst="rect">
            <a:avLst/>
          </a:prstGeom>
          <a:noFill/>
        </p:spPr>
        <p:txBody>
          <a:bodyPr wrap="square" rtlCol="0">
            <a:spAutoFit/>
          </a:bodyPr>
          <a:lstStyle/>
          <a:p>
            <a:r>
              <a:rPr lang="fr-FR" b="1" dirty="0" smtClean="0"/>
              <a:t>-</a:t>
            </a:r>
            <a:endParaRPr lang="fr-FR" b="1" dirty="0"/>
          </a:p>
        </p:txBody>
      </p:sp>
      <p:sp>
        <p:nvSpPr>
          <p:cNvPr id="50" name="TextBox 6"/>
          <p:cNvSpPr txBox="1"/>
          <p:nvPr/>
        </p:nvSpPr>
        <p:spPr>
          <a:xfrm>
            <a:off x="4309853" y="5514146"/>
            <a:ext cx="262152" cy="369332"/>
          </a:xfrm>
          <a:prstGeom prst="rect">
            <a:avLst/>
          </a:prstGeom>
          <a:noFill/>
        </p:spPr>
        <p:txBody>
          <a:bodyPr wrap="square" rtlCol="0">
            <a:spAutoFit/>
          </a:bodyPr>
          <a:lstStyle/>
          <a:p>
            <a:r>
              <a:rPr lang="fr-FR" b="1" dirty="0" smtClean="0"/>
              <a:t>-</a:t>
            </a:r>
            <a:endParaRPr lang="fr-FR" b="1" dirty="0"/>
          </a:p>
        </p:txBody>
      </p:sp>
      <p:sp>
        <p:nvSpPr>
          <p:cNvPr id="51" name="TextBox 6"/>
          <p:cNvSpPr txBox="1"/>
          <p:nvPr/>
        </p:nvSpPr>
        <p:spPr>
          <a:xfrm>
            <a:off x="4462253" y="5666546"/>
            <a:ext cx="262152" cy="369332"/>
          </a:xfrm>
          <a:prstGeom prst="rect">
            <a:avLst/>
          </a:prstGeom>
          <a:noFill/>
        </p:spPr>
        <p:txBody>
          <a:bodyPr wrap="square" rtlCol="0">
            <a:spAutoFit/>
          </a:bodyPr>
          <a:lstStyle/>
          <a:p>
            <a:r>
              <a:rPr lang="fr-FR" b="1" dirty="0" smtClean="0"/>
              <a:t>-</a:t>
            </a:r>
            <a:endParaRPr lang="fr-FR" b="1" dirty="0"/>
          </a:p>
        </p:txBody>
      </p:sp>
      <p:sp>
        <p:nvSpPr>
          <p:cNvPr id="52" name="TextBox 6"/>
          <p:cNvSpPr txBox="1"/>
          <p:nvPr/>
        </p:nvSpPr>
        <p:spPr>
          <a:xfrm>
            <a:off x="5068047" y="1852725"/>
            <a:ext cx="262152" cy="369332"/>
          </a:xfrm>
          <a:prstGeom prst="rect">
            <a:avLst/>
          </a:prstGeom>
          <a:noFill/>
        </p:spPr>
        <p:txBody>
          <a:bodyPr wrap="square" rtlCol="0">
            <a:spAutoFit/>
          </a:bodyPr>
          <a:lstStyle/>
          <a:p>
            <a:r>
              <a:rPr lang="fr-FR" b="1" dirty="0" smtClean="0"/>
              <a:t>-</a:t>
            </a:r>
            <a:endParaRPr lang="fr-FR" b="1" dirty="0"/>
          </a:p>
        </p:txBody>
      </p:sp>
      <p:sp>
        <p:nvSpPr>
          <p:cNvPr id="53" name="TextBox 6"/>
          <p:cNvSpPr txBox="1"/>
          <p:nvPr/>
        </p:nvSpPr>
        <p:spPr>
          <a:xfrm>
            <a:off x="8799606" y="1900556"/>
            <a:ext cx="262152" cy="369332"/>
          </a:xfrm>
          <a:prstGeom prst="rect">
            <a:avLst/>
          </a:prstGeom>
          <a:noFill/>
        </p:spPr>
        <p:txBody>
          <a:bodyPr wrap="square" rtlCol="0">
            <a:spAutoFit/>
          </a:bodyPr>
          <a:lstStyle/>
          <a:p>
            <a:r>
              <a:rPr lang="fr-FR" b="1" dirty="0"/>
              <a:t>+</a:t>
            </a:r>
          </a:p>
        </p:txBody>
      </p:sp>
      <p:sp>
        <p:nvSpPr>
          <p:cNvPr id="38" name="TextBox 6"/>
          <p:cNvSpPr txBox="1"/>
          <p:nvPr/>
        </p:nvSpPr>
        <p:spPr>
          <a:xfrm>
            <a:off x="430311" y="1850948"/>
            <a:ext cx="1748118" cy="369332"/>
          </a:xfrm>
          <a:prstGeom prst="rect">
            <a:avLst/>
          </a:prstGeom>
          <a:noFill/>
        </p:spPr>
        <p:txBody>
          <a:bodyPr wrap="square" rtlCol="0">
            <a:spAutoFit/>
          </a:bodyPr>
          <a:lstStyle/>
          <a:p>
            <a:r>
              <a:rPr lang="fr-FR" b="1" dirty="0" smtClean="0">
                <a:solidFill>
                  <a:schemeClr val="accent4">
                    <a:lumMod val="60000"/>
                    <a:lumOff val="40000"/>
                  </a:schemeClr>
                </a:solidFill>
              </a:rPr>
              <a:t>Débit</a:t>
            </a:r>
            <a:endParaRPr lang="fr-FR" b="1" dirty="0">
              <a:solidFill>
                <a:schemeClr val="accent4">
                  <a:lumMod val="60000"/>
                  <a:lumOff val="40000"/>
                </a:schemeClr>
              </a:solidFill>
            </a:endParaRPr>
          </a:p>
        </p:txBody>
      </p:sp>
      <p:sp>
        <p:nvSpPr>
          <p:cNvPr id="54" name="TextBox 6"/>
          <p:cNvSpPr txBox="1"/>
          <p:nvPr/>
        </p:nvSpPr>
        <p:spPr>
          <a:xfrm>
            <a:off x="458754" y="3515374"/>
            <a:ext cx="1748118" cy="369332"/>
          </a:xfrm>
          <a:prstGeom prst="rect">
            <a:avLst/>
          </a:prstGeom>
          <a:noFill/>
        </p:spPr>
        <p:txBody>
          <a:bodyPr wrap="square" rtlCol="0">
            <a:spAutoFit/>
          </a:bodyPr>
          <a:lstStyle/>
          <a:p>
            <a:r>
              <a:rPr lang="fr-FR" b="1" dirty="0" smtClean="0">
                <a:solidFill>
                  <a:schemeClr val="accent4">
                    <a:lumMod val="60000"/>
                    <a:lumOff val="40000"/>
                  </a:schemeClr>
                </a:solidFill>
              </a:rPr>
              <a:t>Débit</a:t>
            </a:r>
            <a:endParaRPr lang="fr-FR" b="1" dirty="0">
              <a:solidFill>
                <a:schemeClr val="accent4">
                  <a:lumMod val="60000"/>
                  <a:lumOff val="40000"/>
                </a:schemeClr>
              </a:solidFill>
            </a:endParaRPr>
          </a:p>
        </p:txBody>
      </p:sp>
      <p:sp>
        <p:nvSpPr>
          <p:cNvPr id="55" name="TextBox 6"/>
          <p:cNvSpPr txBox="1"/>
          <p:nvPr/>
        </p:nvSpPr>
        <p:spPr>
          <a:xfrm>
            <a:off x="430311" y="5535916"/>
            <a:ext cx="1748118" cy="369332"/>
          </a:xfrm>
          <a:prstGeom prst="rect">
            <a:avLst/>
          </a:prstGeom>
          <a:noFill/>
        </p:spPr>
        <p:txBody>
          <a:bodyPr wrap="square" rtlCol="0">
            <a:spAutoFit/>
          </a:bodyPr>
          <a:lstStyle/>
          <a:p>
            <a:r>
              <a:rPr lang="fr-FR" b="1" dirty="0" smtClean="0">
                <a:solidFill>
                  <a:schemeClr val="accent4">
                    <a:lumMod val="60000"/>
                    <a:lumOff val="40000"/>
                  </a:schemeClr>
                </a:solidFill>
              </a:rPr>
              <a:t>Débit</a:t>
            </a:r>
            <a:endParaRPr lang="fr-FR" b="1" dirty="0">
              <a:solidFill>
                <a:schemeClr val="accent4">
                  <a:lumMod val="60000"/>
                  <a:lumOff val="40000"/>
                </a:schemeClr>
              </a:solidFill>
            </a:endParaRPr>
          </a:p>
        </p:txBody>
      </p:sp>
      <p:sp>
        <p:nvSpPr>
          <p:cNvPr id="56" name="TextBox 6"/>
          <p:cNvSpPr txBox="1"/>
          <p:nvPr/>
        </p:nvSpPr>
        <p:spPr>
          <a:xfrm>
            <a:off x="5305580" y="1855733"/>
            <a:ext cx="1748118" cy="369332"/>
          </a:xfrm>
          <a:prstGeom prst="rect">
            <a:avLst/>
          </a:prstGeom>
          <a:noFill/>
        </p:spPr>
        <p:txBody>
          <a:bodyPr wrap="square" rtlCol="0">
            <a:spAutoFit/>
          </a:bodyPr>
          <a:lstStyle/>
          <a:p>
            <a:r>
              <a:rPr lang="fr-FR" b="1" dirty="0" smtClean="0">
                <a:solidFill>
                  <a:schemeClr val="accent4">
                    <a:lumMod val="60000"/>
                    <a:lumOff val="40000"/>
                  </a:schemeClr>
                </a:solidFill>
              </a:rPr>
              <a:t>Débit</a:t>
            </a:r>
            <a:endParaRPr lang="fr-FR" b="1" dirty="0">
              <a:solidFill>
                <a:schemeClr val="accent4">
                  <a:lumMod val="60000"/>
                  <a:lumOff val="40000"/>
                </a:schemeClr>
              </a:solidFill>
            </a:endParaRPr>
          </a:p>
        </p:txBody>
      </p:sp>
      <p:sp>
        <p:nvSpPr>
          <p:cNvPr id="57" name="TextBox 7"/>
          <p:cNvSpPr txBox="1"/>
          <p:nvPr/>
        </p:nvSpPr>
        <p:spPr>
          <a:xfrm>
            <a:off x="3466352" y="1822843"/>
            <a:ext cx="1280467" cy="369332"/>
          </a:xfrm>
          <a:prstGeom prst="rect">
            <a:avLst/>
          </a:prstGeom>
          <a:noFill/>
        </p:spPr>
        <p:txBody>
          <a:bodyPr wrap="square" rtlCol="0">
            <a:spAutoFit/>
          </a:bodyPr>
          <a:lstStyle/>
          <a:p>
            <a:r>
              <a:rPr lang="fr-FR" b="1" dirty="0" smtClean="0">
                <a:solidFill>
                  <a:srgbClr val="FD4244"/>
                </a:solidFill>
              </a:rPr>
              <a:t>Crédit</a:t>
            </a:r>
            <a:endParaRPr lang="fr-FR" b="1" dirty="0">
              <a:solidFill>
                <a:srgbClr val="FD4244"/>
              </a:solidFill>
            </a:endParaRPr>
          </a:p>
        </p:txBody>
      </p:sp>
      <p:sp>
        <p:nvSpPr>
          <p:cNvPr id="58" name="TextBox 7"/>
          <p:cNvSpPr txBox="1"/>
          <p:nvPr/>
        </p:nvSpPr>
        <p:spPr>
          <a:xfrm>
            <a:off x="3535094" y="3470537"/>
            <a:ext cx="1280467" cy="369332"/>
          </a:xfrm>
          <a:prstGeom prst="rect">
            <a:avLst/>
          </a:prstGeom>
          <a:noFill/>
        </p:spPr>
        <p:txBody>
          <a:bodyPr wrap="square" rtlCol="0">
            <a:spAutoFit/>
          </a:bodyPr>
          <a:lstStyle/>
          <a:p>
            <a:r>
              <a:rPr lang="fr-FR" b="1" dirty="0" smtClean="0">
                <a:solidFill>
                  <a:srgbClr val="FD4244"/>
                </a:solidFill>
              </a:rPr>
              <a:t>Crédit</a:t>
            </a:r>
            <a:endParaRPr lang="fr-FR" b="1" dirty="0">
              <a:solidFill>
                <a:srgbClr val="FD4244"/>
              </a:solidFill>
            </a:endParaRPr>
          </a:p>
        </p:txBody>
      </p:sp>
      <p:sp>
        <p:nvSpPr>
          <p:cNvPr id="59" name="TextBox 7"/>
          <p:cNvSpPr txBox="1"/>
          <p:nvPr/>
        </p:nvSpPr>
        <p:spPr>
          <a:xfrm>
            <a:off x="3623230" y="5514471"/>
            <a:ext cx="1280467" cy="369332"/>
          </a:xfrm>
          <a:prstGeom prst="rect">
            <a:avLst/>
          </a:prstGeom>
          <a:noFill/>
        </p:spPr>
        <p:txBody>
          <a:bodyPr wrap="square" rtlCol="0">
            <a:spAutoFit/>
          </a:bodyPr>
          <a:lstStyle/>
          <a:p>
            <a:r>
              <a:rPr lang="fr-FR" b="1" dirty="0" smtClean="0">
                <a:solidFill>
                  <a:srgbClr val="FD4244"/>
                </a:solidFill>
              </a:rPr>
              <a:t>Crédit</a:t>
            </a:r>
            <a:endParaRPr lang="fr-FR" b="1" dirty="0">
              <a:solidFill>
                <a:srgbClr val="FD4244"/>
              </a:solidFill>
            </a:endParaRPr>
          </a:p>
        </p:txBody>
      </p:sp>
      <p:sp>
        <p:nvSpPr>
          <p:cNvPr id="60" name="TextBox 7"/>
          <p:cNvSpPr txBox="1"/>
          <p:nvPr/>
        </p:nvSpPr>
        <p:spPr>
          <a:xfrm>
            <a:off x="8154896" y="1865927"/>
            <a:ext cx="1280467" cy="369332"/>
          </a:xfrm>
          <a:prstGeom prst="rect">
            <a:avLst/>
          </a:prstGeom>
          <a:noFill/>
        </p:spPr>
        <p:txBody>
          <a:bodyPr wrap="square" rtlCol="0">
            <a:spAutoFit/>
          </a:bodyPr>
          <a:lstStyle/>
          <a:p>
            <a:r>
              <a:rPr lang="fr-FR" b="1" dirty="0" smtClean="0">
                <a:solidFill>
                  <a:srgbClr val="FD4244"/>
                </a:solidFill>
              </a:rPr>
              <a:t>Crédit</a:t>
            </a:r>
            <a:endParaRPr lang="fr-FR" b="1" dirty="0">
              <a:solidFill>
                <a:srgbClr val="FD4244"/>
              </a:solidFill>
            </a:endParaRPr>
          </a:p>
        </p:txBody>
      </p:sp>
    </p:spTree>
    <p:extLst>
      <p:ext uri="{BB962C8B-B14F-4D97-AF65-F5344CB8AC3E}">
        <p14:creationId xmlns:p14="http://schemas.microsoft.com/office/powerpoint/2010/main" val="9091847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106</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3" name="Content Placeholder 2"/>
          <p:cNvSpPr>
            <a:spLocks noGrp="1"/>
          </p:cNvSpPr>
          <p:nvPr>
            <p:ph idx="1"/>
          </p:nvPr>
        </p:nvSpPr>
        <p:spPr>
          <a:xfrm>
            <a:off x="0" y="928035"/>
            <a:ext cx="9144000" cy="5920439"/>
          </a:xfrm>
          <a:solidFill>
            <a:srgbClr val="FFFFFF"/>
          </a:solidFill>
        </p:spPr>
        <p:txBody>
          <a:bodyPr>
            <a:normAutofit/>
          </a:bodyPr>
          <a:lstStyle/>
          <a:p>
            <a:pPr>
              <a:lnSpc>
                <a:spcPct val="130000"/>
              </a:lnSpc>
              <a:spcAft>
                <a:spcPts val="1200"/>
              </a:spcAft>
            </a:pPr>
            <a:r>
              <a:rPr lang="en-US" b="1" dirty="0" smtClean="0"/>
              <a:t>Principe de la </a:t>
            </a:r>
            <a:r>
              <a:rPr lang="en-US" b="1" dirty="0" err="1" smtClean="0"/>
              <a:t>partie</a:t>
            </a:r>
            <a:r>
              <a:rPr lang="en-US" b="1" dirty="0" smtClean="0"/>
              <a:t> double :</a:t>
            </a:r>
          </a:p>
          <a:p>
            <a:pPr lvl="1">
              <a:lnSpc>
                <a:spcPct val="130000"/>
              </a:lnSpc>
              <a:spcAft>
                <a:spcPts val="1200"/>
              </a:spcAft>
            </a:pPr>
            <a:r>
              <a:rPr lang="en-US" dirty="0" smtClean="0"/>
              <a:t>Les </a:t>
            </a:r>
            <a:r>
              <a:rPr lang="en-US" b="1" dirty="0" err="1" smtClean="0"/>
              <a:t>comptes</a:t>
            </a:r>
            <a:r>
              <a:rPr lang="en-US" b="1" dirty="0" smtClean="0"/>
              <a:t> </a:t>
            </a:r>
            <a:r>
              <a:rPr lang="en-US" b="1" dirty="0" err="1" smtClean="0"/>
              <a:t>à</a:t>
            </a:r>
            <a:r>
              <a:rPr lang="en-US" b="1" dirty="0" smtClean="0"/>
              <a:t> </a:t>
            </a:r>
            <a:r>
              <a:rPr lang="en-US" b="1" dirty="0" err="1" smtClean="0"/>
              <a:t>l’actif</a:t>
            </a:r>
            <a:r>
              <a:rPr lang="en-US" b="1" dirty="0" smtClean="0"/>
              <a:t> </a:t>
            </a:r>
            <a:r>
              <a:rPr lang="en-US" b="1" dirty="0"/>
              <a:t>du </a:t>
            </a:r>
            <a:r>
              <a:rPr lang="en-US" b="1" dirty="0" err="1"/>
              <a:t>bilan</a:t>
            </a:r>
            <a:r>
              <a:rPr lang="en-US" b="1" dirty="0"/>
              <a:t> </a:t>
            </a:r>
            <a:r>
              <a:rPr lang="en-US" dirty="0" smtClean="0"/>
              <a:t>(qui </a:t>
            </a:r>
            <a:r>
              <a:rPr lang="en-US" dirty="0" err="1" smtClean="0"/>
              <a:t>regroupe</a:t>
            </a:r>
            <a:r>
              <a:rPr lang="en-US" dirty="0" smtClean="0"/>
              <a:t> </a:t>
            </a:r>
            <a:r>
              <a:rPr lang="en-US" dirty="0"/>
              <a:t>les </a:t>
            </a:r>
            <a:r>
              <a:rPr lang="en-US" dirty="0" err="1"/>
              <a:t>emplois</a:t>
            </a:r>
            <a:r>
              <a:rPr lang="en-US" dirty="0"/>
              <a:t> de </a:t>
            </a:r>
            <a:r>
              <a:rPr lang="en-US" dirty="0" err="1" smtClean="0"/>
              <a:t>l’entreprise</a:t>
            </a:r>
            <a:r>
              <a:rPr lang="en-US" dirty="0"/>
              <a:t>)</a:t>
            </a:r>
            <a:r>
              <a:rPr lang="en-US" dirty="0" smtClean="0"/>
              <a:t> </a:t>
            </a:r>
            <a:r>
              <a:rPr lang="en-US" b="1" dirty="0" err="1" smtClean="0">
                <a:solidFill>
                  <a:srgbClr val="0000FF"/>
                </a:solidFill>
              </a:rPr>
              <a:t>augmentent</a:t>
            </a:r>
            <a:r>
              <a:rPr lang="en-US" dirty="0" smtClean="0"/>
              <a:t> </a:t>
            </a:r>
            <a:r>
              <a:rPr lang="en-US" dirty="0"/>
              <a:t>du </a:t>
            </a:r>
            <a:r>
              <a:rPr lang="en-US" dirty="0" err="1"/>
              <a:t>côté</a:t>
            </a:r>
            <a:r>
              <a:rPr lang="en-US" dirty="0"/>
              <a:t> des </a:t>
            </a:r>
            <a:r>
              <a:rPr lang="en-US" dirty="0" err="1" smtClean="0"/>
              <a:t>emplois</a:t>
            </a:r>
            <a:r>
              <a:rPr lang="en-US" dirty="0" smtClean="0"/>
              <a:t>, </a:t>
            </a:r>
            <a:r>
              <a:rPr lang="en-US" dirty="0" err="1" smtClean="0"/>
              <a:t>c’est</a:t>
            </a:r>
            <a:r>
              <a:rPr lang="en-US" dirty="0" smtClean="0"/>
              <a:t>-</a:t>
            </a:r>
            <a:r>
              <a:rPr lang="en-US" dirty="0" err="1" smtClean="0"/>
              <a:t>à</a:t>
            </a:r>
            <a:r>
              <a:rPr lang="en-US" dirty="0" smtClean="0"/>
              <a:t>-dire </a:t>
            </a:r>
            <a:r>
              <a:rPr lang="en-US" b="1" dirty="0" smtClean="0">
                <a:solidFill>
                  <a:srgbClr val="0000FF"/>
                </a:solidFill>
              </a:rPr>
              <a:t>au </a:t>
            </a:r>
            <a:r>
              <a:rPr lang="en-US" b="1" dirty="0" err="1" smtClean="0">
                <a:solidFill>
                  <a:srgbClr val="0000FF"/>
                </a:solidFill>
              </a:rPr>
              <a:t>débit</a:t>
            </a:r>
            <a:r>
              <a:rPr lang="en-US" b="1" dirty="0" smtClean="0">
                <a:solidFill>
                  <a:srgbClr val="0000FF"/>
                </a:solidFill>
              </a:rPr>
              <a:t> </a:t>
            </a:r>
            <a:endParaRPr lang="en-US" b="1" dirty="0">
              <a:solidFill>
                <a:srgbClr val="0000FF"/>
              </a:solidFill>
            </a:endParaRPr>
          </a:p>
          <a:p>
            <a:pPr lvl="1">
              <a:lnSpc>
                <a:spcPct val="130000"/>
              </a:lnSpc>
            </a:pPr>
            <a:r>
              <a:rPr lang="en-US" dirty="0" smtClean="0"/>
              <a:t>Les </a:t>
            </a:r>
            <a:r>
              <a:rPr lang="en-US" b="1" dirty="0" err="1" smtClean="0"/>
              <a:t>comptes</a:t>
            </a:r>
            <a:r>
              <a:rPr lang="en-US" b="1" dirty="0" smtClean="0"/>
              <a:t> au </a:t>
            </a:r>
            <a:r>
              <a:rPr lang="en-US" b="1" dirty="0" err="1" smtClean="0"/>
              <a:t>passif</a:t>
            </a:r>
            <a:r>
              <a:rPr lang="en-US" b="1" dirty="0" smtClean="0"/>
              <a:t> </a:t>
            </a:r>
            <a:r>
              <a:rPr lang="en-US" b="1" dirty="0"/>
              <a:t>du </a:t>
            </a:r>
            <a:r>
              <a:rPr lang="en-US" b="1" dirty="0" err="1"/>
              <a:t>bilan</a:t>
            </a:r>
            <a:r>
              <a:rPr lang="en-US" b="1" dirty="0"/>
              <a:t> </a:t>
            </a:r>
            <a:r>
              <a:rPr lang="en-US" dirty="0" smtClean="0"/>
              <a:t>(qui </a:t>
            </a:r>
            <a:r>
              <a:rPr lang="en-US" dirty="0" err="1" smtClean="0"/>
              <a:t>regroupe</a:t>
            </a:r>
            <a:r>
              <a:rPr lang="en-US" dirty="0" smtClean="0"/>
              <a:t> </a:t>
            </a:r>
            <a:r>
              <a:rPr lang="en-US" dirty="0"/>
              <a:t>les </a:t>
            </a:r>
            <a:r>
              <a:rPr lang="en-US" dirty="0" err="1"/>
              <a:t>ressources</a:t>
            </a:r>
            <a:r>
              <a:rPr lang="en-US" dirty="0"/>
              <a:t> de </a:t>
            </a:r>
            <a:r>
              <a:rPr lang="en-US" dirty="0" err="1" smtClean="0"/>
              <a:t>l’entreprise</a:t>
            </a:r>
            <a:r>
              <a:rPr lang="en-US" dirty="0" smtClean="0"/>
              <a:t>) </a:t>
            </a:r>
            <a:r>
              <a:rPr lang="en-US" b="1" dirty="0" err="1" smtClean="0">
                <a:solidFill>
                  <a:srgbClr val="0000FF"/>
                </a:solidFill>
              </a:rPr>
              <a:t>augmentent</a:t>
            </a:r>
            <a:r>
              <a:rPr lang="en-US" b="1" dirty="0" smtClean="0">
                <a:solidFill>
                  <a:srgbClr val="0000FF"/>
                </a:solidFill>
              </a:rPr>
              <a:t> </a:t>
            </a:r>
            <a:r>
              <a:rPr lang="en-US" dirty="0"/>
              <a:t>du </a:t>
            </a:r>
            <a:r>
              <a:rPr lang="en-US" dirty="0" err="1"/>
              <a:t>côté</a:t>
            </a:r>
            <a:r>
              <a:rPr lang="en-US" dirty="0"/>
              <a:t> des </a:t>
            </a:r>
            <a:r>
              <a:rPr lang="en-US" dirty="0" err="1" smtClean="0"/>
              <a:t>ressources</a:t>
            </a:r>
            <a:r>
              <a:rPr lang="en-US" dirty="0" smtClean="0"/>
              <a:t>, </a:t>
            </a:r>
            <a:r>
              <a:rPr lang="en-US" b="1" dirty="0" smtClean="0">
                <a:solidFill>
                  <a:srgbClr val="0000FF"/>
                </a:solidFill>
              </a:rPr>
              <a:t>au </a:t>
            </a:r>
            <a:r>
              <a:rPr lang="en-US" b="1" dirty="0" err="1" smtClean="0">
                <a:solidFill>
                  <a:srgbClr val="0000FF"/>
                </a:solidFill>
              </a:rPr>
              <a:t>crédit</a:t>
            </a:r>
            <a:r>
              <a:rPr lang="en-US" b="1" dirty="0" smtClean="0">
                <a:solidFill>
                  <a:srgbClr val="0000FF"/>
                </a:solidFill>
              </a:rPr>
              <a:t> </a:t>
            </a:r>
            <a:endParaRPr lang="en-US" b="1" dirty="0">
              <a:solidFill>
                <a:srgbClr val="0000FF"/>
              </a:solidFill>
            </a:endParaRPr>
          </a:p>
        </p:txBody>
      </p:sp>
    </p:spTree>
    <p:extLst>
      <p:ext uri="{BB962C8B-B14F-4D97-AF65-F5344CB8AC3E}">
        <p14:creationId xmlns:p14="http://schemas.microsoft.com/office/powerpoint/2010/main" val="418461506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re 1"/>
          <p:cNvSpPr>
            <a:spLocks noGrp="1"/>
          </p:cNvSpPr>
          <p:nvPr>
            <p:ph type="title"/>
          </p:nvPr>
        </p:nvSpPr>
        <p:spPr>
          <a:xfrm>
            <a:off x="0" y="20638"/>
            <a:ext cx="9144000" cy="833437"/>
          </a:xfrm>
        </p:spPr>
        <p:txBody>
          <a:bodyPr/>
          <a:lstStyle/>
          <a:p>
            <a:r>
              <a:rPr lang="fr-FR" dirty="0">
                <a:latin typeface="Calibri" charset="0"/>
              </a:rPr>
              <a:t>Concepts Financiers </a:t>
            </a:r>
            <a:r>
              <a:rPr lang="fr-FR" dirty="0" smtClean="0">
                <a:latin typeface="Calibri" charset="0"/>
              </a:rPr>
              <a:t>Fondamentaux</a:t>
            </a:r>
            <a:endParaRPr lang="fr-FR" dirty="0">
              <a:latin typeface="Calibri" charset="0"/>
            </a:endParaRPr>
          </a:p>
        </p:txBody>
      </p:sp>
      <p:grpSp>
        <p:nvGrpSpPr>
          <p:cNvPr id="5" name="Group 8"/>
          <p:cNvGrpSpPr>
            <a:grpSpLocks/>
          </p:cNvGrpSpPr>
          <p:nvPr/>
        </p:nvGrpSpPr>
        <p:grpSpPr bwMode="auto">
          <a:xfrm>
            <a:off x="1412625" y="1881724"/>
            <a:ext cx="5860724" cy="3269893"/>
            <a:chOff x="2610671" y="3180518"/>
            <a:chExt cx="4554404" cy="2105365"/>
          </a:xfrm>
        </p:grpSpPr>
        <p:sp>
          <p:nvSpPr>
            <p:cNvPr id="6" name="Isosceles Triangle 1"/>
            <p:cNvSpPr/>
            <p:nvPr/>
          </p:nvSpPr>
          <p:spPr>
            <a:xfrm>
              <a:off x="3895369" y="3591437"/>
              <a:ext cx="1445086" cy="1205785"/>
            </a:xfrm>
            <a:prstGeom prst="triangle">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 name="TextBox 5"/>
            <p:cNvSpPr txBox="1">
              <a:spLocks noChangeArrowheads="1"/>
            </p:cNvSpPr>
            <p:nvPr/>
          </p:nvSpPr>
          <p:spPr bwMode="auto">
            <a:xfrm>
              <a:off x="4206555" y="3180518"/>
              <a:ext cx="823629" cy="23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dirty="0"/>
                <a:t>Bilan</a:t>
              </a:r>
              <a:endParaRPr lang="en-US" sz="1800" dirty="0"/>
            </a:p>
          </p:txBody>
        </p:sp>
        <p:sp>
          <p:nvSpPr>
            <p:cNvPr id="8" name="TextBox 6"/>
            <p:cNvSpPr txBox="1">
              <a:spLocks noChangeArrowheads="1"/>
            </p:cNvSpPr>
            <p:nvPr/>
          </p:nvSpPr>
          <p:spPr bwMode="auto">
            <a:xfrm>
              <a:off x="2610671" y="4890909"/>
              <a:ext cx="2126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a:t>Compte de résultat</a:t>
              </a:r>
              <a:endParaRPr lang="en-US" sz="1800"/>
            </a:p>
          </p:txBody>
        </p:sp>
        <p:sp>
          <p:nvSpPr>
            <p:cNvPr id="9" name="TextBox 7"/>
            <p:cNvSpPr txBox="1">
              <a:spLocks noChangeArrowheads="1"/>
            </p:cNvSpPr>
            <p:nvPr/>
          </p:nvSpPr>
          <p:spPr bwMode="auto">
            <a:xfrm>
              <a:off x="5062343" y="4916551"/>
              <a:ext cx="2102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dirty="0"/>
                <a:t>Flux de trésorerie</a:t>
              </a:r>
              <a:endParaRPr lang="en-US" sz="1800" dirty="0"/>
            </a:p>
          </p:txBody>
        </p:sp>
      </p:grpSp>
      <p:sp>
        <p:nvSpPr>
          <p:cNvPr id="3" name="Ellipse 2"/>
          <p:cNvSpPr/>
          <p:nvPr/>
        </p:nvSpPr>
        <p:spPr>
          <a:xfrm>
            <a:off x="1092400" y="4455591"/>
            <a:ext cx="2568763" cy="646331"/>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TextBox 5"/>
          <p:cNvSpPr txBox="1">
            <a:spLocks noChangeArrowheads="1"/>
          </p:cNvSpPr>
          <p:nvPr/>
        </p:nvSpPr>
        <p:spPr bwMode="auto">
          <a:xfrm>
            <a:off x="3348049" y="3413653"/>
            <a:ext cx="13276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smtClean="0"/>
              <a:t>Les </a:t>
            </a:r>
          </a:p>
          <a:p>
            <a:pPr algn="ctr" eaLnBrk="1" hangingPunct="1"/>
            <a:r>
              <a:rPr lang="en-US" sz="1800" dirty="0" err="1" smtClean="0"/>
              <a:t>comptes</a:t>
            </a:r>
            <a:endParaRPr lang="en-US" sz="1800" dirty="0"/>
          </a:p>
        </p:txBody>
      </p:sp>
      <p:sp>
        <p:nvSpPr>
          <p:cNvPr id="11" name="Ellipse 10"/>
          <p:cNvSpPr/>
          <p:nvPr/>
        </p:nvSpPr>
        <p:spPr>
          <a:xfrm>
            <a:off x="2679153" y="1709402"/>
            <a:ext cx="2568763" cy="646331"/>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cxnSp>
        <p:nvCxnSpPr>
          <p:cNvPr id="13" name="Connecteur en arc 12"/>
          <p:cNvCxnSpPr/>
          <p:nvPr/>
        </p:nvCxnSpPr>
        <p:spPr>
          <a:xfrm rot="5400000" flipH="1" flipV="1">
            <a:off x="759070" y="2686123"/>
            <a:ext cx="2517676" cy="1210566"/>
          </a:xfrm>
          <a:prstGeom prst="curvedConnector2">
            <a:avLst/>
          </a:prstGeom>
          <a:ln w="57150" cmpd="sng">
            <a:solidFill>
              <a:srgbClr val="FBC01E"/>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7580022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7"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83000" y="80963"/>
            <a:ext cx="177800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778" name="Title 1"/>
          <p:cNvSpPr>
            <a:spLocks noGrp="1"/>
          </p:cNvSpPr>
          <p:nvPr>
            <p:ph type="ctrTitle"/>
          </p:nvPr>
        </p:nvSpPr>
        <p:spPr/>
        <p:txBody>
          <a:bodyPr>
            <a:normAutofit fontScale="90000"/>
          </a:bodyPr>
          <a:lstStyle/>
          <a:p>
            <a:r>
              <a:rPr lang="fr-FR" i="1" dirty="0" smtClean="0">
                <a:latin typeface="Calibri" charset="0"/>
              </a:rPr>
              <a:t>Liens </a:t>
            </a:r>
            <a:r>
              <a:rPr lang="fr-FR" i="1" dirty="0">
                <a:latin typeface="Calibri" charset="0"/>
              </a:rPr>
              <a:t>entre le Bilan et le Compte de Résultat	</a:t>
            </a:r>
            <a:r>
              <a:rPr lang="fr-FR" dirty="0">
                <a:latin typeface="Calibri" charset="0"/>
              </a:rPr>
              <a:t>					</a:t>
            </a:r>
            <a:br>
              <a:rPr lang="fr-FR" dirty="0">
                <a:latin typeface="Calibri" charset="0"/>
              </a:rPr>
            </a:br>
            <a:r>
              <a:rPr lang="fr-FR" b="1" dirty="0" smtClean="0">
                <a:latin typeface="Calibri" charset="0"/>
              </a:rPr>
              <a:t>Actif vs charges</a:t>
            </a:r>
            <a:br>
              <a:rPr lang="fr-FR" b="1" dirty="0" smtClean="0">
                <a:latin typeface="Calibri" charset="0"/>
              </a:rPr>
            </a:br>
            <a:r>
              <a:rPr lang="fr-FR" b="1" dirty="0" smtClean="0">
                <a:latin typeface="Calibri" charset="0"/>
              </a:rPr>
              <a:t>Passif vs produits</a:t>
            </a:r>
            <a:endParaRPr lang="fr-FR" b="1" dirty="0">
              <a:latin typeface="Calibri" charset="0"/>
            </a:endParaRPr>
          </a:p>
        </p:txBody>
      </p:sp>
      <p:sp>
        <p:nvSpPr>
          <p:cNvPr id="5" name="Slide Number Placeholder 4"/>
          <p:cNvSpPr>
            <a:spLocks noGrp="1"/>
          </p:cNvSpPr>
          <p:nvPr>
            <p:ph type="sldNum" sz="quarter" idx="12"/>
          </p:nvPr>
        </p:nvSpPr>
        <p:spPr/>
        <p:txBody>
          <a:bodyPr/>
          <a:lstStyle/>
          <a:p>
            <a:fld id="{EDA20C8E-F73C-0044-A491-5312402DBA6C}" type="slidenum">
              <a:rPr lang="en-GB" smtClean="0"/>
              <a:pPr/>
              <a:t>108</a:t>
            </a:fld>
            <a:endParaRPr lang="en-GB"/>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Tree>
    <p:extLst>
      <p:ext uri="{BB962C8B-B14F-4D97-AF65-F5344CB8AC3E}">
        <p14:creationId xmlns:p14="http://schemas.microsoft.com/office/powerpoint/2010/main" val="2838703536"/>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EDA20C8E-F73C-0044-A491-5312402DBA6C}" type="slidenum">
              <a:rPr lang="fr-FR" noProof="0" smtClean="0"/>
              <a:pPr/>
              <a:t>109</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
        <p:nvSpPr>
          <p:cNvPr id="7" name="Title 1"/>
          <p:cNvSpPr>
            <a:spLocks noGrp="1"/>
          </p:cNvSpPr>
          <p:nvPr>
            <p:ph type="title"/>
          </p:nvPr>
        </p:nvSpPr>
        <p:spPr>
          <a:xfrm>
            <a:off x="0" y="20639"/>
            <a:ext cx="9144000" cy="834132"/>
          </a:xfrm>
        </p:spPr>
        <p:txBody>
          <a:bodyPr>
            <a:normAutofit/>
          </a:bodyPr>
          <a:lstStyle/>
          <a:p>
            <a:r>
              <a:rPr lang="fr-FR" dirty="0" smtClean="0"/>
              <a:t>Le Résultat</a:t>
            </a:r>
            <a:endParaRPr lang="fr-FR" dirty="0"/>
          </a:p>
        </p:txBody>
      </p:sp>
      <p:sp>
        <p:nvSpPr>
          <p:cNvPr id="2" name="Content Placeholder 1"/>
          <p:cNvSpPr>
            <a:spLocks noGrp="1"/>
          </p:cNvSpPr>
          <p:nvPr>
            <p:ph idx="1"/>
          </p:nvPr>
        </p:nvSpPr>
        <p:spPr>
          <a:xfrm>
            <a:off x="0" y="793566"/>
            <a:ext cx="9144000" cy="5920439"/>
          </a:xfrm>
        </p:spPr>
        <p:txBody>
          <a:bodyPr>
            <a:normAutofit fontScale="92500"/>
          </a:bodyPr>
          <a:lstStyle/>
          <a:p>
            <a:pPr>
              <a:lnSpc>
                <a:spcPct val="120000"/>
              </a:lnSpc>
            </a:pPr>
            <a:r>
              <a:rPr lang="fr-FR" sz="3000" b="1" i="1" dirty="0" smtClean="0"/>
              <a:t>Actif vs. Charges </a:t>
            </a:r>
          </a:p>
          <a:p>
            <a:pPr lvl="1">
              <a:lnSpc>
                <a:spcPct val="120000"/>
              </a:lnSpc>
            </a:pPr>
            <a:r>
              <a:rPr lang="fr-FR" dirty="0" smtClean="0"/>
              <a:t>L’acquisition d’éléments d’</a:t>
            </a:r>
            <a:r>
              <a:rPr lang="fr-FR" b="1" u="sng" dirty="0" smtClean="0"/>
              <a:t>Actif</a:t>
            </a:r>
            <a:r>
              <a:rPr lang="fr-FR" b="1" dirty="0" smtClean="0"/>
              <a:t> </a:t>
            </a:r>
            <a:r>
              <a:rPr lang="fr-FR" dirty="0" smtClean="0"/>
              <a:t>n’affecte pas le résultat </a:t>
            </a:r>
          </a:p>
          <a:p>
            <a:pPr lvl="2">
              <a:lnSpc>
                <a:spcPct val="120000"/>
              </a:lnSpc>
            </a:pPr>
            <a:r>
              <a:rPr lang="fr-FR" dirty="0"/>
              <a:t>O</a:t>
            </a:r>
            <a:r>
              <a:rPr lang="fr-FR" dirty="0" smtClean="0"/>
              <a:t>n peut toujours revendre un terrain, une machine, un stock, etc. </a:t>
            </a:r>
          </a:p>
          <a:p>
            <a:pPr lvl="2">
              <a:lnSpc>
                <a:spcPct val="120000"/>
              </a:lnSpc>
            </a:pPr>
            <a:r>
              <a:rPr lang="fr-FR" dirty="0" smtClean="0"/>
              <a:t>L’Actif est assimilé à un portefeuille constitué de différents placements</a:t>
            </a:r>
          </a:p>
          <a:p>
            <a:pPr lvl="2">
              <a:lnSpc>
                <a:spcPct val="120000"/>
              </a:lnSpc>
            </a:pPr>
            <a:r>
              <a:rPr lang="fr-FR" dirty="0" smtClean="0"/>
              <a:t>L’Actif du Bilan ne peut pas inclure des services ou des matières déjà consommés</a:t>
            </a:r>
          </a:p>
          <a:p>
            <a:pPr lvl="1">
              <a:lnSpc>
                <a:spcPct val="120000"/>
              </a:lnSpc>
            </a:pPr>
            <a:r>
              <a:rPr lang="fr-FR" dirty="0" smtClean="0"/>
              <a:t>A l’inverse, les </a:t>
            </a:r>
            <a:r>
              <a:rPr lang="fr-FR" b="1" u="sng" dirty="0" smtClean="0"/>
              <a:t>charges</a:t>
            </a:r>
            <a:r>
              <a:rPr lang="fr-FR" dirty="0" smtClean="0"/>
              <a:t> sont des consommations qui font baisser le résultat</a:t>
            </a:r>
          </a:p>
          <a:p>
            <a:pPr lvl="2">
              <a:lnSpc>
                <a:spcPct val="120000"/>
              </a:lnSpc>
            </a:pPr>
            <a:r>
              <a:rPr lang="fr-FR" dirty="0" smtClean="0"/>
              <a:t>Certes, elles sont indispensables à l’activité de l’entreprise, mais au moment où elles sont constatées, </a:t>
            </a:r>
            <a:r>
              <a:rPr lang="fr-FR" b="1" dirty="0" smtClean="0"/>
              <a:t>les consommations représentent un appauvrissement net de l’entreprise </a:t>
            </a:r>
          </a:p>
        </p:txBody>
      </p:sp>
      <p:sp>
        <p:nvSpPr>
          <p:cNvPr id="3" name="Rectangle 2"/>
          <p:cNvSpPr/>
          <p:nvPr/>
        </p:nvSpPr>
        <p:spPr>
          <a:xfrm>
            <a:off x="5722471" y="2958353"/>
            <a:ext cx="2166469" cy="239059"/>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154383476"/>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re 1"/>
          <p:cNvSpPr>
            <a:spLocks noGrp="1"/>
          </p:cNvSpPr>
          <p:nvPr>
            <p:ph type="ctrTitle"/>
          </p:nvPr>
        </p:nvSpPr>
        <p:spPr/>
        <p:txBody>
          <a:bodyPr/>
          <a:lstStyle/>
          <a:p>
            <a:pPr marL="0" indent="171450"/>
            <a:r>
              <a:rPr lang="fr-FR" dirty="0" smtClean="0"/>
              <a:t>Evaluation du cours</a:t>
            </a:r>
            <a:endParaRPr lang="fr-FR" dirty="0">
              <a:latin typeface="Calibri" charset="0"/>
            </a:endParaRPr>
          </a:p>
        </p:txBody>
      </p:sp>
      <p:sp>
        <p:nvSpPr>
          <p:cNvPr id="2" name="Subtitle 1"/>
          <p:cNvSpPr>
            <a:spLocks noGrp="1"/>
          </p:cNvSpPr>
          <p:nvPr>
            <p:ph type="subTitle" idx="1"/>
          </p:nvPr>
        </p:nvSpPr>
        <p:spPr/>
        <p:txBody>
          <a:bodyPr/>
          <a:lstStyle/>
          <a:p>
            <a:pPr eaLnBrk="1" hangingPunct="1">
              <a:defRPr/>
            </a:pPr>
            <a:endParaRPr lang="fr-FR"/>
          </a:p>
        </p:txBody>
      </p:sp>
    </p:spTree>
    <p:extLst>
      <p:ext uri="{BB962C8B-B14F-4D97-AF65-F5344CB8AC3E}">
        <p14:creationId xmlns:p14="http://schemas.microsoft.com/office/powerpoint/2010/main" val="108913245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EDA20C8E-F73C-0044-A491-5312402DBA6C}" type="slidenum">
              <a:rPr lang="fr-FR" noProof="0" smtClean="0"/>
              <a:pPr/>
              <a:t>110</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
        <p:nvSpPr>
          <p:cNvPr id="7" name="Title 1"/>
          <p:cNvSpPr>
            <a:spLocks noGrp="1"/>
          </p:cNvSpPr>
          <p:nvPr>
            <p:ph type="title"/>
          </p:nvPr>
        </p:nvSpPr>
        <p:spPr>
          <a:xfrm>
            <a:off x="0" y="20639"/>
            <a:ext cx="9144000" cy="834132"/>
          </a:xfrm>
        </p:spPr>
        <p:txBody>
          <a:bodyPr>
            <a:normAutofit/>
          </a:bodyPr>
          <a:lstStyle/>
          <a:p>
            <a:r>
              <a:rPr lang="fr-FR" dirty="0" smtClean="0"/>
              <a:t>Le Résultat</a:t>
            </a:r>
            <a:endParaRPr lang="fr-FR" dirty="0"/>
          </a:p>
        </p:txBody>
      </p:sp>
      <p:sp>
        <p:nvSpPr>
          <p:cNvPr id="2" name="Content Placeholder 1"/>
          <p:cNvSpPr>
            <a:spLocks noGrp="1"/>
          </p:cNvSpPr>
          <p:nvPr>
            <p:ph idx="1"/>
          </p:nvPr>
        </p:nvSpPr>
        <p:spPr>
          <a:xfrm>
            <a:off x="0" y="793566"/>
            <a:ext cx="9144000" cy="5920439"/>
          </a:xfrm>
        </p:spPr>
        <p:txBody>
          <a:bodyPr>
            <a:normAutofit lnSpcReduction="10000"/>
          </a:bodyPr>
          <a:lstStyle/>
          <a:p>
            <a:pPr>
              <a:lnSpc>
                <a:spcPct val="150000"/>
              </a:lnSpc>
              <a:spcAft>
                <a:spcPts val="1200"/>
              </a:spcAft>
            </a:pPr>
            <a:r>
              <a:rPr lang="fr-FR" sz="3000" b="1" i="1" dirty="0" smtClean="0"/>
              <a:t>Passif vs. Produits</a:t>
            </a:r>
          </a:p>
          <a:p>
            <a:pPr lvl="1">
              <a:lnSpc>
                <a:spcPct val="150000"/>
              </a:lnSpc>
              <a:spcAft>
                <a:spcPts val="1200"/>
              </a:spcAft>
            </a:pPr>
            <a:r>
              <a:rPr lang="fr-FR" dirty="0" smtClean="0"/>
              <a:t>Le Passif représente des ressources en provenance de tiers (apporteurs de capitaux ou prêteurs)</a:t>
            </a:r>
          </a:p>
          <a:p>
            <a:pPr lvl="2">
              <a:lnSpc>
                <a:spcPct val="150000"/>
              </a:lnSpc>
              <a:spcAft>
                <a:spcPts val="1200"/>
              </a:spcAft>
            </a:pPr>
            <a:r>
              <a:rPr lang="fr-FR" dirty="0" smtClean="0"/>
              <a:t>Ces ressources ne procèdent pas de l’activité de l’entreprise</a:t>
            </a:r>
          </a:p>
          <a:p>
            <a:pPr lvl="2">
              <a:lnSpc>
                <a:spcPct val="150000"/>
              </a:lnSpc>
              <a:spcAft>
                <a:spcPts val="1200"/>
              </a:spcAft>
            </a:pPr>
            <a:r>
              <a:rPr lang="fr-FR" dirty="0" smtClean="0"/>
              <a:t>Elles sont donc neutres quant à son résultat </a:t>
            </a:r>
          </a:p>
          <a:p>
            <a:pPr lvl="1">
              <a:lnSpc>
                <a:spcPct val="150000"/>
              </a:lnSpc>
              <a:spcAft>
                <a:spcPts val="1200"/>
              </a:spcAft>
            </a:pPr>
            <a:r>
              <a:rPr lang="fr-FR" dirty="0" smtClean="0"/>
              <a:t>Les produits représentent les ventes de l’entreprises</a:t>
            </a:r>
          </a:p>
          <a:p>
            <a:pPr lvl="2">
              <a:lnSpc>
                <a:spcPct val="150000"/>
              </a:lnSpc>
              <a:spcAft>
                <a:spcPts val="1200"/>
              </a:spcAft>
            </a:pPr>
            <a:r>
              <a:rPr lang="fr-FR" dirty="0" smtClean="0"/>
              <a:t>Seuls les produits de l’activité de l’entreprise viennent augmenter le « résultat » en son crédit </a:t>
            </a:r>
          </a:p>
        </p:txBody>
      </p:sp>
    </p:spTree>
    <p:extLst>
      <p:ext uri="{BB962C8B-B14F-4D97-AF65-F5344CB8AC3E}">
        <p14:creationId xmlns:p14="http://schemas.microsoft.com/office/powerpoint/2010/main" val="2298660755"/>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re 1"/>
          <p:cNvSpPr>
            <a:spLocks noGrp="1"/>
          </p:cNvSpPr>
          <p:nvPr>
            <p:ph type="title"/>
          </p:nvPr>
        </p:nvSpPr>
        <p:spPr>
          <a:xfrm>
            <a:off x="0" y="20638"/>
            <a:ext cx="9144000" cy="833437"/>
          </a:xfrm>
        </p:spPr>
        <p:txBody>
          <a:bodyPr/>
          <a:lstStyle/>
          <a:p>
            <a:r>
              <a:rPr lang="fr-FR" dirty="0">
                <a:latin typeface="Calibri" charset="0"/>
              </a:rPr>
              <a:t>Concepts Financiers </a:t>
            </a:r>
            <a:r>
              <a:rPr lang="fr-FR" dirty="0" smtClean="0">
                <a:latin typeface="Calibri" charset="0"/>
              </a:rPr>
              <a:t>Fondamentaux</a:t>
            </a:r>
            <a:endParaRPr lang="fr-FR" dirty="0">
              <a:latin typeface="Calibri" charset="0"/>
            </a:endParaRPr>
          </a:p>
        </p:txBody>
      </p:sp>
      <p:grpSp>
        <p:nvGrpSpPr>
          <p:cNvPr id="5" name="Group 8"/>
          <p:cNvGrpSpPr>
            <a:grpSpLocks/>
          </p:cNvGrpSpPr>
          <p:nvPr/>
        </p:nvGrpSpPr>
        <p:grpSpPr bwMode="auto">
          <a:xfrm>
            <a:off x="1412625" y="1881724"/>
            <a:ext cx="5860724" cy="3269893"/>
            <a:chOff x="2610671" y="3180518"/>
            <a:chExt cx="4554404" cy="2105365"/>
          </a:xfrm>
        </p:grpSpPr>
        <p:sp>
          <p:nvSpPr>
            <p:cNvPr id="6" name="Isosceles Triangle 1"/>
            <p:cNvSpPr/>
            <p:nvPr/>
          </p:nvSpPr>
          <p:spPr>
            <a:xfrm>
              <a:off x="3895369" y="3591437"/>
              <a:ext cx="1445086" cy="1205785"/>
            </a:xfrm>
            <a:prstGeom prst="triangle">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 name="TextBox 5"/>
            <p:cNvSpPr txBox="1">
              <a:spLocks noChangeArrowheads="1"/>
            </p:cNvSpPr>
            <p:nvPr/>
          </p:nvSpPr>
          <p:spPr bwMode="auto">
            <a:xfrm>
              <a:off x="4206555" y="3180518"/>
              <a:ext cx="823629" cy="23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dirty="0"/>
                <a:t>Bilan</a:t>
              </a:r>
              <a:endParaRPr lang="en-US" sz="1800" dirty="0"/>
            </a:p>
          </p:txBody>
        </p:sp>
        <p:sp>
          <p:nvSpPr>
            <p:cNvPr id="8" name="TextBox 6"/>
            <p:cNvSpPr txBox="1">
              <a:spLocks noChangeArrowheads="1"/>
            </p:cNvSpPr>
            <p:nvPr/>
          </p:nvSpPr>
          <p:spPr bwMode="auto">
            <a:xfrm>
              <a:off x="2610671" y="4890909"/>
              <a:ext cx="2126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a:t>Compte de résultat</a:t>
              </a:r>
              <a:endParaRPr lang="en-US" sz="1800"/>
            </a:p>
          </p:txBody>
        </p:sp>
        <p:sp>
          <p:nvSpPr>
            <p:cNvPr id="9" name="TextBox 7"/>
            <p:cNvSpPr txBox="1">
              <a:spLocks noChangeArrowheads="1"/>
            </p:cNvSpPr>
            <p:nvPr/>
          </p:nvSpPr>
          <p:spPr bwMode="auto">
            <a:xfrm>
              <a:off x="5062343" y="4916551"/>
              <a:ext cx="2102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dirty="0"/>
                <a:t>Flux de trésorerie</a:t>
              </a:r>
              <a:endParaRPr lang="en-US" sz="1800" dirty="0"/>
            </a:p>
          </p:txBody>
        </p:sp>
      </p:grpSp>
      <p:sp>
        <p:nvSpPr>
          <p:cNvPr id="3" name="Ellipse 2"/>
          <p:cNvSpPr/>
          <p:nvPr/>
        </p:nvSpPr>
        <p:spPr>
          <a:xfrm>
            <a:off x="1092400" y="4455591"/>
            <a:ext cx="2568763" cy="646331"/>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TextBox 5"/>
          <p:cNvSpPr txBox="1">
            <a:spLocks noChangeArrowheads="1"/>
          </p:cNvSpPr>
          <p:nvPr/>
        </p:nvSpPr>
        <p:spPr bwMode="auto">
          <a:xfrm>
            <a:off x="3348049" y="3413653"/>
            <a:ext cx="13276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smtClean="0"/>
              <a:t>Les </a:t>
            </a:r>
          </a:p>
          <a:p>
            <a:pPr algn="ctr" eaLnBrk="1" hangingPunct="1"/>
            <a:r>
              <a:rPr lang="en-US" sz="1800" dirty="0" err="1" smtClean="0"/>
              <a:t>comptes</a:t>
            </a:r>
            <a:endParaRPr lang="en-US" sz="1800" dirty="0"/>
          </a:p>
        </p:txBody>
      </p:sp>
      <p:sp>
        <p:nvSpPr>
          <p:cNvPr id="11" name="Ellipse 10"/>
          <p:cNvSpPr/>
          <p:nvPr/>
        </p:nvSpPr>
        <p:spPr>
          <a:xfrm>
            <a:off x="2679153" y="1709402"/>
            <a:ext cx="2568763" cy="646331"/>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cxnSp>
        <p:nvCxnSpPr>
          <p:cNvPr id="13" name="Connecteur en arc 12"/>
          <p:cNvCxnSpPr/>
          <p:nvPr/>
        </p:nvCxnSpPr>
        <p:spPr>
          <a:xfrm rot="5400000" flipH="1" flipV="1">
            <a:off x="759070" y="2686123"/>
            <a:ext cx="2517676" cy="1210566"/>
          </a:xfrm>
          <a:prstGeom prst="curvedConnector2">
            <a:avLst/>
          </a:prstGeom>
          <a:ln w="57150" cmpd="sng">
            <a:solidFill>
              <a:srgbClr val="FBC01E"/>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408341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7"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83000" y="80963"/>
            <a:ext cx="177800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778" name="Title 1"/>
          <p:cNvSpPr>
            <a:spLocks noGrp="1"/>
          </p:cNvSpPr>
          <p:nvPr>
            <p:ph type="ctrTitle"/>
          </p:nvPr>
        </p:nvSpPr>
        <p:spPr/>
        <p:txBody>
          <a:bodyPr>
            <a:normAutofit fontScale="90000"/>
          </a:bodyPr>
          <a:lstStyle/>
          <a:p>
            <a:r>
              <a:rPr lang="fr-FR" i="1" dirty="0">
                <a:latin typeface="Calibri" charset="0"/>
              </a:rPr>
              <a:t>Liens entre le Bilan et le Compte de Résultat</a:t>
            </a:r>
            <a:r>
              <a:rPr lang="fr-FR" dirty="0">
                <a:latin typeface="Calibri" charset="0"/>
              </a:rPr>
              <a:t>								</a:t>
            </a:r>
            <a:br>
              <a:rPr lang="fr-FR" dirty="0">
                <a:latin typeface="Calibri" charset="0"/>
              </a:rPr>
            </a:br>
            <a:r>
              <a:rPr lang="fr-FR" b="1" dirty="0" smtClean="0">
                <a:latin typeface="Calibri" charset="0"/>
              </a:rPr>
              <a:t>Le Résultat</a:t>
            </a:r>
            <a:endParaRPr lang="fr-FR" b="1" dirty="0">
              <a:latin typeface="Calibri" charset="0"/>
            </a:endParaRPr>
          </a:p>
        </p:txBody>
      </p:sp>
      <p:sp>
        <p:nvSpPr>
          <p:cNvPr id="5" name="Slide Number Placeholder 4"/>
          <p:cNvSpPr>
            <a:spLocks noGrp="1"/>
          </p:cNvSpPr>
          <p:nvPr>
            <p:ph type="sldNum" sz="quarter" idx="12"/>
          </p:nvPr>
        </p:nvSpPr>
        <p:spPr/>
        <p:txBody>
          <a:bodyPr/>
          <a:lstStyle/>
          <a:p>
            <a:fld id="{EDA20C8E-F73C-0044-A491-5312402DBA6C}" type="slidenum">
              <a:rPr lang="en-GB" smtClean="0"/>
              <a:pPr/>
              <a:t>112</a:t>
            </a:fld>
            <a:endParaRPr lang="en-GB"/>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Tree>
    <p:extLst>
      <p:ext uri="{BB962C8B-B14F-4D97-AF65-F5344CB8AC3E}">
        <p14:creationId xmlns:p14="http://schemas.microsoft.com/office/powerpoint/2010/main" val="2286358862"/>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Titre 1"/>
          <p:cNvSpPr>
            <a:spLocks noGrp="1"/>
          </p:cNvSpPr>
          <p:nvPr>
            <p:ph type="title"/>
          </p:nvPr>
        </p:nvSpPr>
        <p:spPr>
          <a:xfrm>
            <a:off x="0" y="20638"/>
            <a:ext cx="9144000" cy="833437"/>
          </a:xfrm>
        </p:spPr>
        <p:txBody>
          <a:bodyPr/>
          <a:lstStyle/>
          <a:p>
            <a:r>
              <a:rPr lang="fr-FR" dirty="0" smtClean="0">
                <a:latin typeface="Calibri" charset="0"/>
              </a:rPr>
              <a:t>Le résultat</a:t>
            </a:r>
            <a:endParaRPr lang="fr-FR" dirty="0">
              <a:latin typeface="Calibri" charset="0"/>
            </a:endParaRPr>
          </a:p>
        </p:txBody>
      </p:sp>
      <p:sp>
        <p:nvSpPr>
          <p:cNvPr id="56322" name="Espace réservé du contenu 2"/>
          <p:cNvSpPr>
            <a:spLocks noGrp="1"/>
          </p:cNvSpPr>
          <p:nvPr>
            <p:ph idx="1"/>
          </p:nvPr>
        </p:nvSpPr>
        <p:spPr>
          <a:xfrm>
            <a:off x="0" y="704573"/>
            <a:ext cx="9144000" cy="5919787"/>
          </a:xfrm>
        </p:spPr>
        <p:txBody>
          <a:bodyPr/>
          <a:lstStyle/>
          <a:p>
            <a:pPr marL="0" indent="0">
              <a:lnSpc>
                <a:spcPct val="130000"/>
              </a:lnSpc>
              <a:spcAft>
                <a:spcPts val="1200"/>
              </a:spcAft>
              <a:buNone/>
            </a:pPr>
            <a:r>
              <a:rPr lang="fr-FR" sz="2800" dirty="0" smtClean="0">
                <a:solidFill>
                  <a:srgbClr val="FF0000"/>
                </a:solidFill>
                <a:latin typeface="Calibri" charset="0"/>
              </a:rPr>
              <a:t>Le </a:t>
            </a:r>
            <a:r>
              <a:rPr lang="fr-FR" sz="2800" dirty="0">
                <a:solidFill>
                  <a:srgbClr val="FF0000"/>
                </a:solidFill>
                <a:latin typeface="Calibri" charset="0"/>
              </a:rPr>
              <a:t>résultat</a:t>
            </a:r>
            <a:r>
              <a:rPr lang="fr-FR" sz="2800" dirty="0">
                <a:latin typeface="Calibri" charset="0"/>
              </a:rPr>
              <a:t> peut être :</a:t>
            </a:r>
          </a:p>
          <a:p>
            <a:pPr lvl="1">
              <a:lnSpc>
                <a:spcPct val="130000"/>
              </a:lnSpc>
              <a:spcAft>
                <a:spcPts val="1200"/>
              </a:spcAft>
            </a:pPr>
            <a:r>
              <a:rPr lang="fr-FR" sz="2400" dirty="0">
                <a:latin typeface="Calibri" charset="0"/>
              </a:rPr>
              <a:t>distribué aux actionnaires sous forme d’un </a:t>
            </a:r>
            <a:r>
              <a:rPr lang="fr-FR" sz="2400" b="1" dirty="0">
                <a:latin typeface="Calibri" charset="0"/>
              </a:rPr>
              <a:t>dividende</a:t>
            </a:r>
            <a:r>
              <a:rPr lang="fr-FR" sz="2400" dirty="0">
                <a:latin typeface="Calibri" charset="0"/>
              </a:rPr>
              <a:t>, OU</a:t>
            </a:r>
          </a:p>
          <a:p>
            <a:pPr lvl="1">
              <a:lnSpc>
                <a:spcPct val="130000"/>
              </a:lnSpc>
              <a:spcAft>
                <a:spcPts val="1800"/>
              </a:spcAft>
            </a:pPr>
            <a:r>
              <a:rPr lang="fr-FR" sz="2400" b="1" dirty="0">
                <a:latin typeface="Calibri" charset="0"/>
              </a:rPr>
              <a:t>Conservé dans la société afin d’être utilisé pour des investissements futurs</a:t>
            </a:r>
            <a:r>
              <a:rPr lang="fr-FR" sz="2400" dirty="0">
                <a:latin typeface="Calibri" charset="0"/>
              </a:rPr>
              <a:t>, auquel cas il s’intègre aux </a:t>
            </a:r>
            <a:r>
              <a:rPr lang="fr-FR" sz="2400" b="1" dirty="0">
                <a:solidFill>
                  <a:srgbClr val="FF0000"/>
                </a:solidFill>
                <a:latin typeface="Calibri" charset="0"/>
              </a:rPr>
              <a:t>résultats non distribués </a:t>
            </a:r>
            <a:r>
              <a:rPr lang="fr-FR" sz="2400" b="1" dirty="0" smtClean="0">
                <a:solidFill>
                  <a:srgbClr val="FF0000"/>
                </a:solidFill>
                <a:latin typeface="Calibri" charset="0"/>
              </a:rPr>
              <a:t>(réserves et report à nouveau)</a:t>
            </a:r>
            <a:endParaRPr lang="fr-FR" sz="2400" b="1" dirty="0">
              <a:solidFill>
                <a:srgbClr val="FF0000"/>
              </a:solidFill>
              <a:latin typeface="Calibri" charset="0"/>
            </a:endParaRPr>
          </a:p>
          <a:p>
            <a:pPr>
              <a:lnSpc>
                <a:spcPct val="130000"/>
              </a:lnSpc>
            </a:pPr>
            <a:endParaRPr lang="fr-FR" sz="2800" dirty="0">
              <a:latin typeface="Calibri" charset="0"/>
            </a:endParaRPr>
          </a:p>
        </p:txBody>
      </p:sp>
      <p:sp>
        <p:nvSpPr>
          <p:cNvPr id="5" name="Rectangle 4"/>
          <p:cNvSpPr/>
          <p:nvPr/>
        </p:nvSpPr>
        <p:spPr>
          <a:xfrm>
            <a:off x="3315452" y="5109879"/>
            <a:ext cx="2226236" cy="153894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sz="2600" b="1" dirty="0" smtClean="0">
                <a:solidFill>
                  <a:srgbClr val="000000"/>
                </a:solidFill>
              </a:rPr>
              <a:t>Résultat Net</a:t>
            </a:r>
            <a:endParaRPr lang="fr-FR" sz="2600" b="1" dirty="0">
              <a:solidFill>
                <a:srgbClr val="000000"/>
              </a:solidFill>
            </a:endParaRPr>
          </a:p>
        </p:txBody>
      </p:sp>
      <p:sp>
        <p:nvSpPr>
          <p:cNvPr id="9" name="Rectangle 8"/>
          <p:cNvSpPr/>
          <p:nvPr/>
        </p:nvSpPr>
        <p:spPr>
          <a:xfrm>
            <a:off x="6061640" y="5109879"/>
            <a:ext cx="2226236" cy="64247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fr-FR" sz="2600" b="1" dirty="0" smtClean="0">
                <a:solidFill>
                  <a:srgbClr val="000000"/>
                </a:solidFill>
              </a:rPr>
              <a:t>Dividendes </a:t>
            </a:r>
            <a:r>
              <a:rPr lang="fr-FR" sz="1600" b="1" dirty="0" smtClean="0">
                <a:solidFill>
                  <a:srgbClr val="000000"/>
                </a:solidFill>
              </a:rPr>
              <a:t>(pour les actionnaires)</a:t>
            </a:r>
            <a:endParaRPr lang="fr-FR" sz="1600" b="1" dirty="0">
              <a:solidFill>
                <a:srgbClr val="000000"/>
              </a:solidFill>
            </a:endParaRPr>
          </a:p>
        </p:txBody>
      </p:sp>
      <p:sp>
        <p:nvSpPr>
          <p:cNvPr id="10" name="Rectangle 9"/>
          <p:cNvSpPr/>
          <p:nvPr/>
        </p:nvSpPr>
        <p:spPr>
          <a:xfrm>
            <a:off x="6061640" y="5968998"/>
            <a:ext cx="2226236" cy="67982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fr-FR" sz="2600" b="1" dirty="0" smtClean="0">
                <a:solidFill>
                  <a:srgbClr val="000000"/>
                </a:solidFill>
              </a:rPr>
              <a:t>Réserves/RAN </a:t>
            </a:r>
            <a:r>
              <a:rPr lang="fr-FR" sz="1600" b="1" dirty="0" smtClean="0">
                <a:solidFill>
                  <a:srgbClr val="000000"/>
                </a:solidFill>
              </a:rPr>
              <a:t>(pour l’entreprise)</a:t>
            </a:r>
            <a:endParaRPr lang="fr-FR" sz="1600" b="1" dirty="0">
              <a:solidFill>
                <a:srgbClr val="000000"/>
              </a:solidFill>
            </a:endParaRPr>
          </a:p>
        </p:txBody>
      </p:sp>
      <p:cxnSp>
        <p:nvCxnSpPr>
          <p:cNvPr id="11" name="Connecteur droit avec flèche 10"/>
          <p:cNvCxnSpPr>
            <a:stCxn id="5" idx="3"/>
            <a:endCxn id="9" idx="1"/>
          </p:cNvCxnSpPr>
          <p:nvPr/>
        </p:nvCxnSpPr>
        <p:spPr>
          <a:xfrm flipV="1">
            <a:off x="5541688" y="5431114"/>
            <a:ext cx="519952" cy="448236"/>
          </a:xfrm>
          <a:prstGeom prst="straightConnector1">
            <a:avLst/>
          </a:prstGeom>
          <a:ln w="57150" cmpd="sng">
            <a:tailEnd type="arrow"/>
          </a:ln>
        </p:spPr>
        <p:style>
          <a:lnRef idx="3">
            <a:schemeClr val="accent2"/>
          </a:lnRef>
          <a:fillRef idx="0">
            <a:schemeClr val="accent2"/>
          </a:fillRef>
          <a:effectRef idx="2">
            <a:schemeClr val="accent2"/>
          </a:effectRef>
          <a:fontRef idx="minor">
            <a:schemeClr val="tx1"/>
          </a:fontRef>
        </p:style>
      </p:cxnSp>
      <p:cxnSp>
        <p:nvCxnSpPr>
          <p:cNvPr id="12" name="Connecteur droit avec flèche 11"/>
          <p:cNvCxnSpPr>
            <a:stCxn id="5" idx="3"/>
            <a:endCxn id="10" idx="1"/>
          </p:cNvCxnSpPr>
          <p:nvPr/>
        </p:nvCxnSpPr>
        <p:spPr>
          <a:xfrm>
            <a:off x="5541688" y="5879350"/>
            <a:ext cx="519952" cy="429559"/>
          </a:xfrm>
          <a:prstGeom prst="straightConnector1">
            <a:avLst/>
          </a:prstGeom>
          <a:ln w="57150" cmpd="sng">
            <a:tailEnd type="arrow"/>
          </a:ln>
        </p:spPr>
        <p:style>
          <a:lnRef idx="3">
            <a:schemeClr val="accent2"/>
          </a:lnRef>
          <a:fillRef idx="0">
            <a:schemeClr val="accent2"/>
          </a:fillRef>
          <a:effectRef idx="2">
            <a:schemeClr val="accent2"/>
          </a:effectRef>
          <a:fontRef idx="minor">
            <a:schemeClr val="tx1"/>
          </a:fontRef>
        </p:style>
      </p:cxnSp>
      <p:sp>
        <p:nvSpPr>
          <p:cNvPr id="13" name="Légende encadrée avec une bordure 2 12"/>
          <p:cNvSpPr/>
          <p:nvPr/>
        </p:nvSpPr>
        <p:spPr>
          <a:xfrm>
            <a:off x="6773590" y="3436470"/>
            <a:ext cx="2026759" cy="1270001"/>
          </a:xfrm>
          <a:prstGeom prst="accentBorderCallout2">
            <a:avLst>
              <a:gd name="adj1" fmla="val 48098"/>
              <a:gd name="adj2" fmla="val -8989"/>
              <a:gd name="adj3" fmla="val 102589"/>
              <a:gd name="adj4" fmla="val -49303"/>
              <a:gd name="adj5" fmla="val 159649"/>
              <a:gd name="adj6" fmla="val -49785"/>
            </a:avLst>
          </a:prstGeom>
          <a:ln w="38100" cmpd="sng">
            <a:tailEnd type="arrow" w="sm" len="lg"/>
          </a:ln>
        </p:spPr>
        <p:style>
          <a:lnRef idx="2">
            <a:schemeClr val="accent1"/>
          </a:lnRef>
          <a:fillRef idx="1">
            <a:schemeClr val="lt1"/>
          </a:fillRef>
          <a:effectRef idx="0">
            <a:schemeClr val="accent1"/>
          </a:effectRef>
          <a:fontRef idx="minor">
            <a:schemeClr val="dk1"/>
          </a:fontRef>
        </p:style>
        <p:txBody>
          <a:bodyPr rtlCol="0" anchor="ctr"/>
          <a:lstStyle/>
          <a:p>
            <a:pPr algn="ctr"/>
            <a:r>
              <a:rPr lang="fr-FR" sz="2000" dirty="0" smtClean="0"/>
              <a:t>Voté en Assemblée Générale des Actionnaires</a:t>
            </a:r>
            <a:endParaRPr lang="fr-FR" sz="2000" dirty="0"/>
          </a:p>
        </p:txBody>
      </p:sp>
    </p:spTree>
    <p:extLst>
      <p:ext uri="{BB962C8B-B14F-4D97-AF65-F5344CB8AC3E}">
        <p14:creationId xmlns:p14="http://schemas.microsoft.com/office/powerpoint/2010/main" val="14598237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0" grpId="0" animBg="1"/>
      <p:bldP spid="13" grpId="0"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Lien entre le Bilan et le Compte de Résultat</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114</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
        <p:nvSpPr>
          <p:cNvPr id="3" name="Content Placeholder 2"/>
          <p:cNvSpPr>
            <a:spLocks noGrp="1"/>
          </p:cNvSpPr>
          <p:nvPr>
            <p:ph idx="1"/>
          </p:nvPr>
        </p:nvSpPr>
        <p:spPr>
          <a:xfrm>
            <a:off x="0" y="928035"/>
            <a:ext cx="9144000" cy="5933139"/>
          </a:xfrm>
          <a:solidFill>
            <a:srgbClr val="FFFFFF"/>
          </a:solidFill>
        </p:spPr>
        <p:txBody>
          <a:bodyPr>
            <a:normAutofit/>
          </a:bodyPr>
          <a:lstStyle/>
          <a:p>
            <a:pPr>
              <a:lnSpc>
                <a:spcPct val="140000"/>
              </a:lnSpc>
              <a:spcBef>
                <a:spcPts val="0"/>
              </a:spcBef>
            </a:pPr>
            <a:r>
              <a:rPr lang="fr-FR" b="1" dirty="0" smtClean="0"/>
              <a:t>Bilan</a:t>
            </a:r>
            <a:r>
              <a:rPr lang="fr-FR" b="1" dirty="0"/>
              <a:t> </a:t>
            </a:r>
            <a:r>
              <a:rPr lang="fr-FR" b="1" dirty="0" smtClean="0"/>
              <a:t>et Compte de résultat sont intimement liés</a:t>
            </a:r>
          </a:p>
          <a:p>
            <a:pPr lvl="1">
              <a:lnSpc>
                <a:spcPct val="140000"/>
              </a:lnSpc>
            </a:pPr>
            <a:r>
              <a:rPr lang="en-US" dirty="0" smtClean="0"/>
              <a:t>Les </a:t>
            </a:r>
            <a:r>
              <a:rPr lang="en-US" dirty="0" err="1" smtClean="0"/>
              <a:t>résultats</a:t>
            </a:r>
            <a:r>
              <a:rPr lang="en-US" dirty="0" smtClean="0"/>
              <a:t> non </a:t>
            </a:r>
            <a:r>
              <a:rPr lang="en-US" dirty="0" err="1" smtClean="0"/>
              <a:t>distribués</a:t>
            </a:r>
            <a:r>
              <a:rPr lang="en-US" dirty="0" smtClean="0"/>
              <a:t> (les </a:t>
            </a:r>
            <a:r>
              <a:rPr lang="en-US" dirty="0" err="1" smtClean="0"/>
              <a:t>réserves</a:t>
            </a:r>
            <a:r>
              <a:rPr lang="en-US" dirty="0" smtClean="0"/>
              <a:t> et les reports </a:t>
            </a:r>
            <a:r>
              <a:rPr lang="en-US" dirty="0" err="1" smtClean="0"/>
              <a:t>à</a:t>
            </a:r>
            <a:r>
              <a:rPr lang="en-US" dirty="0" smtClean="0"/>
              <a:t> nouveau) se </a:t>
            </a:r>
            <a:r>
              <a:rPr lang="en-US" dirty="0" err="1" smtClean="0"/>
              <a:t>trouvent</a:t>
            </a:r>
            <a:r>
              <a:rPr lang="en-US" dirty="0" smtClean="0"/>
              <a:t> </a:t>
            </a:r>
            <a:r>
              <a:rPr lang="en-US" dirty="0"/>
              <a:t>à la </a:t>
            </a:r>
            <a:r>
              <a:rPr lang="en-US" dirty="0" err="1" smtClean="0"/>
              <a:t>fois</a:t>
            </a:r>
            <a:r>
              <a:rPr lang="en-US" dirty="0" smtClean="0"/>
              <a:t> :</a:t>
            </a:r>
          </a:p>
          <a:p>
            <a:pPr lvl="2">
              <a:lnSpc>
                <a:spcPct val="140000"/>
              </a:lnSpc>
            </a:pPr>
            <a:r>
              <a:rPr lang="en-US" dirty="0" smtClean="0"/>
              <a:t>au </a:t>
            </a:r>
            <a:r>
              <a:rPr lang="en-US" dirty="0" err="1" smtClean="0"/>
              <a:t>compte</a:t>
            </a:r>
            <a:r>
              <a:rPr lang="en-US" dirty="0" smtClean="0"/>
              <a:t> de </a:t>
            </a:r>
            <a:r>
              <a:rPr lang="en-US" dirty="0" err="1" smtClean="0"/>
              <a:t>résultat</a:t>
            </a:r>
            <a:r>
              <a:rPr lang="en-US" dirty="0" smtClean="0"/>
              <a:t> (= </a:t>
            </a:r>
            <a:r>
              <a:rPr lang="en-US" b="1" dirty="0" err="1" smtClean="0"/>
              <a:t>Produits</a:t>
            </a:r>
            <a:r>
              <a:rPr lang="en-US" b="1" dirty="0" smtClean="0"/>
              <a:t> </a:t>
            </a:r>
            <a:r>
              <a:rPr lang="en-US" b="1" dirty="0"/>
              <a:t>– Charges</a:t>
            </a:r>
            <a:r>
              <a:rPr lang="en-US" dirty="0"/>
              <a:t>) et </a:t>
            </a:r>
            <a:endParaRPr lang="en-US" dirty="0" smtClean="0"/>
          </a:p>
          <a:p>
            <a:pPr lvl="2">
              <a:lnSpc>
                <a:spcPct val="140000"/>
              </a:lnSpc>
            </a:pPr>
            <a:r>
              <a:rPr lang="en-US" dirty="0" smtClean="0"/>
              <a:t>au </a:t>
            </a:r>
            <a:r>
              <a:rPr lang="en-US" dirty="0" err="1"/>
              <a:t>bilan</a:t>
            </a:r>
            <a:r>
              <a:rPr lang="en-US" dirty="0"/>
              <a:t> </a:t>
            </a:r>
            <a:r>
              <a:rPr lang="en-US" dirty="0" smtClean="0"/>
              <a:t>(au </a:t>
            </a:r>
            <a:r>
              <a:rPr lang="en-US" dirty="0" err="1" smtClean="0"/>
              <a:t>passif</a:t>
            </a:r>
            <a:r>
              <a:rPr lang="en-US" dirty="0" smtClean="0"/>
              <a:t> </a:t>
            </a:r>
            <a:r>
              <a:rPr lang="en-US" dirty="0" err="1" smtClean="0"/>
              <a:t>dans</a:t>
            </a:r>
            <a:r>
              <a:rPr lang="en-US" dirty="0" smtClean="0"/>
              <a:t> </a:t>
            </a:r>
            <a:r>
              <a:rPr lang="en-US" dirty="0"/>
              <a:t>les « </a:t>
            </a:r>
            <a:r>
              <a:rPr lang="en-US" dirty="0" err="1"/>
              <a:t>capitaux</a:t>
            </a:r>
            <a:r>
              <a:rPr lang="en-US" dirty="0"/>
              <a:t> </a:t>
            </a:r>
            <a:r>
              <a:rPr lang="en-US" dirty="0" err="1"/>
              <a:t>propres</a:t>
            </a:r>
            <a:r>
              <a:rPr lang="en-US" dirty="0"/>
              <a:t> ») </a:t>
            </a:r>
          </a:p>
        </p:txBody>
      </p:sp>
    </p:spTree>
    <p:extLst>
      <p:ext uri="{BB962C8B-B14F-4D97-AF65-F5344CB8AC3E}">
        <p14:creationId xmlns:p14="http://schemas.microsoft.com/office/powerpoint/2010/main" val="420286486"/>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EDA20C8E-F73C-0044-A491-5312402DBA6C}" type="slidenum">
              <a:rPr lang="fr-FR" noProof="0" smtClean="0"/>
              <a:pPr/>
              <a:t>115</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
        <p:nvSpPr>
          <p:cNvPr id="7" name="Title 1"/>
          <p:cNvSpPr>
            <a:spLocks noGrp="1"/>
          </p:cNvSpPr>
          <p:nvPr>
            <p:ph type="title"/>
          </p:nvPr>
        </p:nvSpPr>
        <p:spPr>
          <a:xfrm>
            <a:off x="0" y="20639"/>
            <a:ext cx="9144000" cy="834132"/>
          </a:xfrm>
        </p:spPr>
        <p:txBody>
          <a:bodyPr>
            <a:normAutofit/>
          </a:bodyPr>
          <a:lstStyle/>
          <a:p>
            <a:r>
              <a:rPr lang="fr-FR" dirty="0" smtClean="0"/>
              <a:t>Le Résultat</a:t>
            </a:r>
            <a:endParaRPr lang="fr-FR" dirty="0"/>
          </a:p>
        </p:txBody>
      </p:sp>
      <p:sp>
        <p:nvSpPr>
          <p:cNvPr id="2" name="Content Placeholder 1"/>
          <p:cNvSpPr>
            <a:spLocks noGrp="1"/>
          </p:cNvSpPr>
          <p:nvPr>
            <p:ph idx="1"/>
          </p:nvPr>
        </p:nvSpPr>
        <p:spPr>
          <a:xfrm>
            <a:off x="0" y="883213"/>
            <a:ext cx="9144000" cy="5482048"/>
          </a:xfrm>
        </p:spPr>
        <p:txBody>
          <a:bodyPr/>
          <a:lstStyle/>
          <a:p>
            <a:pPr>
              <a:spcAft>
                <a:spcPts val="600"/>
              </a:spcAft>
            </a:pPr>
            <a:r>
              <a:rPr lang="fr-FR" sz="3000" dirty="0" smtClean="0"/>
              <a:t>Le</a:t>
            </a:r>
            <a:r>
              <a:rPr lang="fr-FR" sz="3000" b="1" dirty="0" smtClean="0"/>
              <a:t> Résultat </a:t>
            </a:r>
            <a:r>
              <a:rPr lang="fr-FR" sz="3000" dirty="0" smtClean="0"/>
              <a:t>est ainsi un compte de </a:t>
            </a:r>
            <a:r>
              <a:rPr lang="fr-FR" sz="3000" b="1" dirty="0" smtClean="0"/>
              <a:t>Passif du bilan</a:t>
            </a:r>
            <a:r>
              <a:rPr lang="fr-FR" sz="3000" dirty="0" smtClean="0"/>
              <a:t>, qui enregistre au débit les consommations et au crédit les produits</a:t>
            </a:r>
          </a:p>
          <a:p>
            <a:pPr lvl="1">
              <a:spcAft>
                <a:spcPts val="1200"/>
              </a:spcAft>
            </a:pPr>
            <a:r>
              <a:rPr lang="fr-FR" dirty="0" smtClean="0">
                <a:solidFill>
                  <a:schemeClr val="bg1">
                    <a:lumMod val="65000"/>
                  </a:schemeClr>
                </a:solidFill>
              </a:rPr>
              <a:t>(Ses contreparties figurent dans les comptes de trésorerie ou dans les comptes de créances et de dettes)</a:t>
            </a:r>
          </a:p>
        </p:txBody>
      </p:sp>
      <p:pic>
        <p:nvPicPr>
          <p:cNvPr id="8" name="Picture 7"/>
          <p:cNvPicPr>
            <a:picLocks noChangeAspect="1"/>
          </p:cNvPicPr>
          <p:nvPr/>
        </p:nvPicPr>
        <p:blipFill>
          <a:blip r:embed="rId2"/>
          <a:stretch>
            <a:fillRect/>
          </a:stretch>
        </p:blipFill>
        <p:spPr>
          <a:xfrm>
            <a:off x="1677146" y="3701992"/>
            <a:ext cx="5613400" cy="3146483"/>
          </a:xfrm>
          <a:prstGeom prst="rect">
            <a:avLst/>
          </a:prstGeom>
        </p:spPr>
      </p:pic>
      <p:sp>
        <p:nvSpPr>
          <p:cNvPr id="3" name="Rectangle 2"/>
          <p:cNvSpPr/>
          <p:nvPr/>
        </p:nvSpPr>
        <p:spPr>
          <a:xfrm>
            <a:off x="1677146" y="3361765"/>
            <a:ext cx="5613400" cy="34022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fr-FR" dirty="0" smtClean="0"/>
              <a:t>BILAN</a:t>
            </a:r>
            <a:endParaRPr lang="fr-FR" dirty="0"/>
          </a:p>
        </p:txBody>
      </p:sp>
      <p:sp>
        <p:nvSpPr>
          <p:cNvPr id="9" name="Oval 8"/>
          <p:cNvSpPr/>
          <p:nvPr/>
        </p:nvSpPr>
        <p:spPr>
          <a:xfrm>
            <a:off x="4826000" y="4930588"/>
            <a:ext cx="1942353" cy="254000"/>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cxnSp>
        <p:nvCxnSpPr>
          <p:cNvPr id="11" name="Straight Arrow Connector 10"/>
          <p:cNvCxnSpPr/>
          <p:nvPr/>
        </p:nvCxnSpPr>
        <p:spPr>
          <a:xfrm flipH="1">
            <a:off x="6738471" y="4426008"/>
            <a:ext cx="926353" cy="504580"/>
          </a:xfrm>
          <a:prstGeom prst="straightConnector1">
            <a:avLst/>
          </a:prstGeom>
          <a:ln w="3810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74102084"/>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re 1"/>
          <p:cNvSpPr>
            <a:spLocks noGrp="1"/>
          </p:cNvSpPr>
          <p:nvPr>
            <p:ph type="title"/>
          </p:nvPr>
        </p:nvSpPr>
        <p:spPr>
          <a:xfrm>
            <a:off x="0" y="20638"/>
            <a:ext cx="9144000" cy="833437"/>
          </a:xfrm>
        </p:spPr>
        <p:txBody>
          <a:bodyPr/>
          <a:lstStyle/>
          <a:p>
            <a:r>
              <a:rPr lang="fr-FR" dirty="0" smtClean="0">
                <a:latin typeface="Calibri" charset="0"/>
              </a:rPr>
              <a:t>Le résultat</a:t>
            </a:r>
            <a:endParaRPr lang="fr-FR" dirty="0">
              <a:latin typeface="Calibri" charset="0"/>
            </a:endParaRPr>
          </a:p>
        </p:txBody>
      </p:sp>
      <p:sp>
        <p:nvSpPr>
          <p:cNvPr id="57346" name="Espace réservé du contenu 2"/>
          <p:cNvSpPr>
            <a:spLocks noGrp="1"/>
          </p:cNvSpPr>
          <p:nvPr>
            <p:ph idx="1"/>
          </p:nvPr>
        </p:nvSpPr>
        <p:spPr>
          <a:xfrm>
            <a:off x="0" y="704850"/>
            <a:ext cx="9144000" cy="6153150"/>
          </a:xfrm>
        </p:spPr>
        <p:txBody>
          <a:bodyPr>
            <a:normAutofit lnSpcReduction="10000"/>
          </a:bodyPr>
          <a:lstStyle/>
          <a:p>
            <a:pPr>
              <a:lnSpc>
                <a:spcPct val="130000"/>
              </a:lnSpc>
              <a:spcAft>
                <a:spcPts val="1200"/>
              </a:spcAft>
            </a:pPr>
            <a:r>
              <a:rPr lang="fr-FR" sz="2800" dirty="0" smtClean="0">
                <a:latin typeface="Calibri" charset="0"/>
              </a:rPr>
              <a:t>Pourquoi les </a:t>
            </a:r>
            <a:r>
              <a:rPr lang="fr-FR" sz="2800" b="1" dirty="0">
                <a:latin typeface="Calibri" charset="0"/>
              </a:rPr>
              <a:t>r</a:t>
            </a:r>
            <a:r>
              <a:rPr lang="fr-FR" sz="2800" b="1" dirty="0" smtClean="0">
                <a:latin typeface="Calibri" charset="0"/>
              </a:rPr>
              <a:t>ésultats </a:t>
            </a:r>
            <a:r>
              <a:rPr lang="fr-FR" sz="2800" b="1" dirty="0">
                <a:latin typeface="Calibri" charset="0"/>
              </a:rPr>
              <a:t>non distribués (</a:t>
            </a:r>
            <a:r>
              <a:rPr lang="fr-FR" sz="2800" b="1" dirty="0" smtClean="0">
                <a:latin typeface="Calibri" charset="0"/>
              </a:rPr>
              <a:t>réserves et report à nouveau)</a:t>
            </a:r>
            <a:r>
              <a:rPr lang="fr-FR" sz="2800" dirty="0" smtClean="0">
                <a:latin typeface="Calibri" charset="0"/>
              </a:rPr>
              <a:t> sont-ils enregistrés </a:t>
            </a:r>
            <a:r>
              <a:rPr lang="fr-FR" sz="2800" dirty="0">
                <a:latin typeface="Calibri" charset="0"/>
              </a:rPr>
              <a:t>au </a:t>
            </a:r>
            <a:r>
              <a:rPr lang="fr-FR" sz="2800" dirty="0" smtClean="0">
                <a:latin typeface="Calibri" charset="0"/>
              </a:rPr>
              <a:t>Passif ? </a:t>
            </a:r>
            <a:endParaRPr lang="fr-FR" sz="2800" dirty="0">
              <a:latin typeface="Calibri" charset="0"/>
            </a:endParaRPr>
          </a:p>
          <a:p>
            <a:pPr lvl="1">
              <a:lnSpc>
                <a:spcPct val="130000"/>
              </a:lnSpc>
              <a:spcAft>
                <a:spcPts val="1200"/>
              </a:spcAft>
            </a:pPr>
            <a:r>
              <a:rPr lang="fr-FR" sz="2400" dirty="0">
                <a:latin typeface="Calibri" charset="0"/>
              </a:rPr>
              <a:t>De façon similaire au capital investi par les actionnaires, le résultat est enregistré au passif car il s’agit d</a:t>
            </a:r>
            <a:r>
              <a:rPr lang="fr-FR" sz="2400" b="1" i="1" dirty="0">
                <a:latin typeface="Calibri" charset="0"/>
              </a:rPr>
              <a:t>’argent dû </a:t>
            </a:r>
            <a:r>
              <a:rPr lang="fr-FR" sz="2400" dirty="0">
                <a:latin typeface="Calibri" charset="0"/>
              </a:rPr>
              <a:t>aux actionnaires</a:t>
            </a:r>
          </a:p>
          <a:p>
            <a:pPr lvl="1">
              <a:lnSpc>
                <a:spcPct val="130000"/>
              </a:lnSpc>
              <a:spcAft>
                <a:spcPts val="1200"/>
              </a:spcAft>
            </a:pPr>
            <a:r>
              <a:rPr lang="fr-FR" sz="2400" dirty="0">
                <a:latin typeface="Calibri" charset="0"/>
              </a:rPr>
              <a:t>Les actionnaires sont les propriétaires ultimes de l’entreprise, de sorte que tout profit réalisé peut leur être attribué en tant que retour sur leur investissement, de même sorte qu’une quelconque perte réduit la valeur de leur investissement</a:t>
            </a:r>
          </a:p>
          <a:p>
            <a:pPr lvl="1">
              <a:lnSpc>
                <a:spcPct val="130000"/>
              </a:lnSpc>
            </a:pPr>
            <a:r>
              <a:rPr lang="fr-FR" sz="2400" dirty="0">
                <a:latin typeface="Calibri" charset="0"/>
              </a:rPr>
              <a:t>Le profit réalisé est également une source financière pour la société</a:t>
            </a:r>
          </a:p>
        </p:txBody>
      </p:sp>
    </p:spTree>
    <p:extLst>
      <p:ext uri="{BB962C8B-B14F-4D97-AF65-F5344CB8AC3E}">
        <p14:creationId xmlns:p14="http://schemas.microsoft.com/office/powerpoint/2010/main" val="20741656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EDA20C8E-F73C-0044-A491-5312402DBA6C}" type="slidenum">
              <a:rPr lang="fr-FR" noProof="0" smtClean="0"/>
              <a:pPr/>
              <a:t>117</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
        <p:nvSpPr>
          <p:cNvPr id="7" name="Title 1"/>
          <p:cNvSpPr>
            <a:spLocks noGrp="1"/>
          </p:cNvSpPr>
          <p:nvPr>
            <p:ph type="title"/>
          </p:nvPr>
        </p:nvSpPr>
        <p:spPr>
          <a:xfrm>
            <a:off x="0" y="20639"/>
            <a:ext cx="9144000" cy="834132"/>
          </a:xfrm>
        </p:spPr>
        <p:txBody>
          <a:bodyPr>
            <a:normAutofit/>
          </a:bodyPr>
          <a:lstStyle/>
          <a:p>
            <a:r>
              <a:rPr lang="fr-FR" dirty="0" smtClean="0"/>
              <a:t>Le Résultat</a:t>
            </a:r>
            <a:endParaRPr lang="fr-FR" dirty="0"/>
          </a:p>
        </p:txBody>
      </p:sp>
      <p:sp>
        <p:nvSpPr>
          <p:cNvPr id="2" name="Content Placeholder 1"/>
          <p:cNvSpPr>
            <a:spLocks noGrp="1"/>
          </p:cNvSpPr>
          <p:nvPr>
            <p:ph idx="1"/>
          </p:nvPr>
        </p:nvSpPr>
        <p:spPr>
          <a:xfrm>
            <a:off x="0" y="883213"/>
            <a:ext cx="9144000" cy="5482048"/>
          </a:xfrm>
        </p:spPr>
        <p:txBody>
          <a:bodyPr/>
          <a:lstStyle/>
          <a:p>
            <a:pPr>
              <a:spcAft>
                <a:spcPts val="600"/>
              </a:spcAft>
            </a:pPr>
            <a:r>
              <a:rPr lang="fr-FR" sz="3000" dirty="0" smtClean="0"/>
              <a:t>Attention, </a:t>
            </a:r>
          </a:p>
          <a:p>
            <a:pPr lvl="1">
              <a:spcAft>
                <a:spcPts val="1200"/>
              </a:spcAft>
            </a:pPr>
            <a:r>
              <a:rPr lang="fr-FR" dirty="0" smtClean="0"/>
              <a:t>Le </a:t>
            </a:r>
            <a:r>
              <a:rPr lang="fr-FR" b="1" dirty="0" smtClean="0"/>
              <a:t>résultat </a:t>
            </a:r>
            <a:r>
              <a:rPr lang="fr-FR" dirty="0" smtClean="0"/>
              <a:t>N’EST </a:t>
            </a:r>
            <a:r>
              <a:rPr lang="fr-FR" b="1" dirty="0" smtClean="0"/>
              <a:t>PAS</a:t>
            </a:r>
            <a:r>
              <a:rPr lang="fr-FR" dirty="0" smtClean="0"/>
              <a:t> EGAL à la </a:t>
            </a:r>
            <a:r>
              <a:rPr lang="fr-FR" b="1" dirty="0" smtClean="0"/>
              <a:t>trésorerie</a:t>
            </a:r>
          </a:p>
          <a:p>
            <a:pPr lvl="2">
              <a:spcAft>
                <a:spcPts val="1200"/>
              </a:spcAft>
            </a:pPr>
            <a:r>
              <a:rPr lang="fr-FR" dirty="0" smtClean="0"/>
              <a:t>Décalage dans le temps entre l’enregistrement comptable d’une transaction et son paiement effectif</a:t>
            </a:r>
          </a:p>
          <a:p>
            <a:pPr lvl="2">
              <a:spcAft>
                <a:spcPts val="1200"/>
              </a:spcAft>
            </a:pPr>
            <a:r>
              <a:rPr lang="fr-FR" dirty="0" smtClean="0"/>
              <a:t>Amortissements et provisions n’ont jamais d’impact sur la trésorerie</a:t>
            </a:r>
          </a:p>
        </p:txBody>
      </p:sp>
    </p:spTree>
    <p:extLst>
      <p:ext uri="{BB962C8B-B14F-4D97-AF65-F5344CB8AC3E}">
        <p14:creationId xmlns:p14="http://schemas.microsoft.com/office/powerpoint/2010/main" val="494636366"/>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re 1"/>
          <p:cNvSpPr>
            <a:spLocks noGrp="1"/>
          </p:cNvSpPr>
          <p:nvPr>
            <p:ph type="title"/>
          </p:nvPr>
        </p:nvSpPr>
        <p:spPr>
          <a:xfrm>
            <a:off x="0" y="20638"/>
            <a:ext cx="9144000" cy="833437"/>
          </a:xfrm>
        </p:spPr>
        <p:txBody>
          <a:bodyPr/>
          <a:lstStyle/>
          <a:p>
            <a:r>
              <a:rPr lang="fr-FR" dirty="0">
                <a:latin typeface="Calibri" charset="0"/>
              </a:rPr>
              <a:t>Concepts Financiers </a:t>
            </a:r>
            <a:r>
              <a:rPr lang="fr-FR" dirty="0" smtClean="0">
                <a:latin typeface="Calibri" charset="0"/>
              </a:rPr>
              <a:t>Fondamentaux</a:t>
            </a:r>
            <a:endParaRPr lang="fr-FR" dirty="0">
              <a:latin typeface="Calibri" charset="0"/>
            </a:endParaRPr>
          </a:p>
        </p:txBody>
      </p:sp>
      <p:grpSp>
        <p:nvGrpSpPr>
          <p:cNvPr id="5" name="Group 8"/>
          <p:cNvGrpSpPr>
            <a:grpSpLocks/>
          </p:cNvGrpSpPr>
          <p:nvPr/>
        </p:nvGrpSpPr>
        <p:grpSpPr bwMode="auto">
          <a:xfrm>
            <a:off x="1412625" y="1881724"/>
            <a:ext cx="5860724" cy="3269893"/>
            <a:chOff x="2610671" y="3180518"/>
            <a:chExt cx="4554404" cy="2105365"/>
          </a:xfrm>
        </p:grpSpPr>
        <p:sp>
          <p:nvSpPr>
            <p:cNvPr id="6" name="Isosceles Triangle 1"/>
            <p:cNvSpPr/>
            <p:nvPr/>
          </p:nvSpPr>
          <p:spPr>
            <a:xfrm>
              <a:off x="3895369" y="3591437"/>
              <a:ext cx="1445086" cy="1205785"/>
            </a:xfrm>
            <a:prstGeom prst="triangle">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 name="TextBox 5"/>
            <p:cNvSpPr txBox="1">
              <a:spLocks noChangeArrowheads="1"/>
            </p:cNvSpPr>
            <p:nvPr/>
          </p:nvSpPr>
          <p:spPr bwMode="auto">
            <a:xfrm>
              <a:off x="4206555" y="3180518"/>
              <a:ext cx="823629" cy="23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dirty="0"/>
                <a:t>Bilan</a:t>
              </a:r>
              <a:endParaRPr lang="en-US" sz="1800" dirty="0"/>
            </a:p>
          </p:txBody>
        </p:sp>
        <p:sp>
          <p:nvSpPr>
            <p:cNvPr id="8" name="TextBox 6"/>
            <p:cNvSpPr txBox="1">
              <a:spLocks noChangeArrowheads="1"/>
            </p:cNvSpPr>
            <p:nvPr/>
          </p:nvSpPr>
          <p:spPr bwMode="auto">
            <a:xfrm>
              <a:off x="2610671" y="4890909"/>
              <a:ext cx="2126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a:t>Compte de résultat</a:t>
              </a:r>
              <a:endParaRPr lang="en-US" sz="1800"/>
            </a:p>
          </p:txBody>
        </p:sp>
        <p:sp>
          <p:nvSpPr>
            <p:cNvPr id="9" name="TextBox 7"/>
            <p:cNvSpPr txBox="1">
              <a:spLocks noChangeArrowheads="1"/>
            </p:cNvSpPr>
            <p:nvPr/>
          </p:nvSpPr>
          <p:spPr bwMode="auto">
            <a:xfrm>
              <a:off x="5062343" y="4916551"/>
              <a:ext cx="2102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dirty="0"/>
                <a:t>Flux de trésorerie</a:t>
              </a:r>
              <a:endParaRPr lang="en-US" sz="1800" dirty="0"/>
            </a:p>
          </p:txBody>
        </p:sp>
      </p:grpSp>
      <p:sp>
        <p:nvSpPr>
          <p:cNvPr id="3" name="Ellipse 2"/>
          <p:cNvSpPr/>
          <p:nvPr/>
        </p:nvSpPr>
        <p:spPr>
          <a:xfrm>
            <a:off x="1092400" y="4455591"/>
            <a:ext cx="2568763" cy="646331"/>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TextBox 5"/>
          <p:cNvSpPr txBox="1">
            <a:spLocks noChangeArrowheads="1"/>
          </p:cNvSpPr>
          <p:nvPr/>
        </p:nvSpPr>
        <p:spPr bwMode="auto">
          <a:xfrm>
            <a:off x="3348049" y="3413653"/>
            <a:ext cx="13276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smtClean="0"/>
              <a:t>Les </a:t>
            </a:r>
          </a:p>
          <a:p>
            <a:pPr algn="ctr" eaLnBrk="1" hangingPunct="1"/>
            <a:r>
              <a:rPr lang="en-US" sz="1800" dirty="0" err="1" smtClean="0"/>
              <a:t>comptes</a:t>
            </a:r>
            <a:endParaRPr lang="en-US" sz="1800" dirty="0"/>
          </a:p>
        </p:txBody>
      </p:sp>
      <p:sp>
        <p:nvSpPr>
          <p:cNvPr id="11" name="Ellipse 10"/>
          <p:cNvSpPr/>
          <p:nvPr/>
        </p:nvSpPr>
        <p:spPr>
          <a:xfrm>
            <a:off x="2679153" y="1709402"/>
            <a:ext cx="2568763" cy="646331"/>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cxnSp>
        <p:nvCxnSpPr>
          <p:cNvPr id="13" name="Connecteur en arc 12"/>
          <p:cNvCxnSpPr/>
          <p:nvPr/>
        </p:nvCxnSpPr>
        <p:spPr>
          <a:xfrm rot="5400000" flipH="1" flipV="1">
            <a:off x="759070" y="2686123"/>
            <a:ext cx="2517676" cy="1210566"/>
          </a:xfrm>
          <a:prstGeom prst="curvedConnector2">
            <a:avLst/>
          </a:prstGeom>
          <a:ln w="57150" cmpd="sng">
            <a:solidFill>
              <a:srgbClr val="FBC01E"/>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627760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7"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83000" y="80963"/>
            <a:ext cx="177800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778" name="Title 1"/>
          <p:cNvSpPr>
            <a:spLocks noGrp="1"/>
          </p:cNvSpPr>
          <p:nvPr>
            <p:ph type="ctrTitle"/>
          </p:nvPr>
        </p:nvSpPr>
        <p:spPr/>
        <p:txBody>
          <a:bodyPr>
            <a:normAutofit fontScale="90000"/>
          </a:bodyPr>
          <a:lstStyle/>
          <a:p>
            <a:r>
              <a:rPr lang="fr-FR" i="1" dirty="0" smtClean="0">
                <a:latin typeface="Calibri" charset="0"/>
              </a:rPr>
              <a:t>Liens </a:t>
            </a:r>
            <a:r>
              <a:rPr lang="fr-FR" i="1" dirty="0">
                <a:latin typeface="Calibri" charset="0"/>
              </a:rPr>
              <a:t>entre le Bilan et le Compte de Résultat</a:t>
            </a:r>
            <a:r>
              <a:rPr lang="fr-FR" dirty="0">
                <a:latin typeface="Calibri" charset="0"/>
              </a:rPr>
              <a:t>					</a:t>
            </a:r>
            <a:br>
              <a:rPr lang="fr-FR" dirty="0">
                <a:latin typeface="Calibri" charset="0"/>
              </a:rPr>
            </a:br>
            <a:r>
              <a:rPr lang="fr-FR" b="1" dirty="0" smtClean="0">
                <a:latin typeface="Calibri" charset="0"/>
              </a:rPr>
              <a:t>Emploi et ressources</a:t>
            </a:r>
            <a:endParaRPr lang="fr-FR" b="1" dirty="0">
              <a:latin typeface="Calibri" charset="0"/>
            </a:endParaRPr>
          </a:p>
        </p:txBody>
      </p:sp>
      <p:sp>
        <p:nvSpPr>
          <p:cNvPr id="5" name="Slide Number Placeholder 4"/>
          <p:cNvSpPr>
            <a:spLocks noGrp="1"/>
          </p:cNvSpPr>
          <p:nvPr>
            <p:ph type="sldNum" sz="quarter" idx="12"/>
          </p:nvPr>
        </p:nvSpPr>
        <p:spPr/>
        <p:txBody>
          <a:bodyPr/>
          <a:lstStyle/>
          <a:p>
            <a:fld id="{EDA20C8E-F73C-0044-A491-5312402DBA6C}" type="slidenum">
              <a:rPr lang="en-GB" smtClean="0"/>
              <a:pPr/>
              <a:t>119</a:t>
            </a:fld>
            <a:endParaRPr lang="en-GB"/>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Tree>
    <p:extLst>
      <p:ext uri="{BB962C8B-B14F-4D97-AF65-F5344CB8AC3E}">
        <p14:creationId xmlns:p14="http://schemas.microsoft.com/office/powerpoint/2010/main" val="95879061"/>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Evaluation – </a:t>
            </a:r>
            <a:r>
              <a:rPr lang="en-GB" dirty="0" err="1" smtClean="0"/>
              <a:t>Contrôle</a:t>
            </a:r>
            <a:r>
              <a:rPr lang="en-GB" dirty="0" smtClean="0"/>
              <a:t> </a:t>
            </a:r>
            <a:r>
              <a:rPr lang="en-GB" dirty="0" err="1" smtClean="0"/>
              <a:t>continu</a:t>
            </a:r>
            <a:endParaRPr lang="en-GB" dirty="0"/>
          </a:p>
        </p:txBody>
      </p:sp>
      <p:sp>
        <p:nvSpPr>
          <p:cNvPr id="3" name="Content Placeholder 2"/>
          <p:cNvSpPr>
            <a:spLocks noGrp="1"/>
          </p:cNvSpPr>
          <p:nvPr>
            <p:ph idx="1"/>
          </p:nvPr>
        </p:nvSpPr>
        <p:spPr>
          <a:xfrm>
            <a:off x="0" y="928036"/>
            <a:ext cx="9144000" cy="5720788"/>
          </a:xfrm>
        </p:spPr>
        <p:txBody>
          <a:bodyPr>
            <a:normAutofit/>
          </a:bodyPr>
          <a:lstStyle/>
          <a:p>
            <a:pPr>
              <a:lnSpc>
                <a:spcPct val="120000"/>
              </a:lnSpc>
              <a:spcAft>
                <a:spcPts val="1800"/>
              </a:spcAft>
            </a:pPr>
            <a:r>
              <a:rPr lang="fr-FR" dirty="0" smtClean="0"/>
              <a:t>Au </a:t>
            </a:r>
            <a:r>
              <a:rPr lang="fr-FR" dirty="0"/>
              <a:t>début de chaque </a:t>
            </a:r>
            <a:r>
              <a:rPr lang="fr-FR" dirty="0" smtClean="0"/>
              <a:t>cours : QCM de </a:t>
            </a:r>
            <a:r>
              <a:rPr lang="fr-FR" dirty="0"/>
              <a:t>5 à 30 minutes </a:t>
            </a:r>
            <a:r>
              <a:rPr lang="fr-FR" dirty="0" smtClean="0"/>
              <a:t>qui </a:t>
            </a:r>
            <a:r>
              <a:rPr lang="fr-FR" dirty="0"/>
              <a:t>porte sur l’ensemble des cours </a:t>
            </a:r>
            <a:r>
              <a:rPr lang="fr-FR" dirty="0" smtClean="0"/>
              <a:t>précédents </a:t>
            </a:r>
            <a:r>
              <a:rPr lang="en-GB" dirty="0" smtClean="0"/>
              <a:t>(60%)</a:t>
            </a:r>
          </a:p>
          <a:p>
            <a:pPr>
              <a:spcAft>
                <a:spcPts val="1800"/>
              </a:spcAft>
            </a:pPr>
            <a:r>
              <a:rPr lang="en-GB" b="1" u="sng" dirty="0" smtClean="0">
                <a:solidFill>
                  <a:srgbClr val="FF0000"/>
                </a:solidFill>
              </a:rPr>
              <a:t>12 </a:t>
            </a:r>
            <a:r>
              <a:rPr lang="en-GB" b="1" u="sng" dirty="0" err="1" smtClean="0">
                <a:solidFill>
                  <a:srgbClr val="FF0000"/>
                </a:solidFill>
              </a:rPr>
              <a:t>décembre</a:t>
            </a:r>
            <a:r>
              <a:rPr lang="en-GB" b="1" u="sng" dirty="0" smtClean="0">
                <a:solidFill>
                  <a:srgbClr val="FF0000"/>
                </a:solidFill>
              </a:rPr>
              <a:t> </a:t>
            </a:r>
            <a:r>
              <a:rPr lang="en-GB" dirty="0" smtClean="0"/>
              <a:t>(</a:t>
            </a:r>
            <a:r>
              <a:rPr lang="en-GB" dirty="0" err="1" smtClean="0"/>
              <a:t>Clignancourt</a:t>
            </a:r>
            <a:r>
              <a:rPr lang="en-GB" dirty="0" smtClean="0"/>
              <a:t>) : QCM de 3 </a:t>
            </a:r>
            <a:r>
              <a:rPr lang="en-GB" dirty="0" err="1" smtClean="0"/>
              <a:t>heures</a:t>
            </a:r>
            <a:r>
              <a:rPr lang="en-GB" dirty="0" smtClean="0"/>
              <a:t> (40%) </a:t>
            </a:r>
          </a:p>
        </p:txBody>
      </p:sp>
      <p:sp>
        <p:nvSpPr>
          <p:cNvPr id="5" name="Slide Number Placeholder 4"/>
          <p:cNvSpPr>
            <a:spLocks noGrp="1"/>
          </p:cNvSpPr>
          <p:nvPr>
            <p:ph type="sldNum" sz="quarter" idx="4"/>
          </p:nvPr>
        </p:nvSpPr>
        <p:spPr>
          <a:xfrm>
            <a:off x="6946900" y="6496050"/>
            <a:ext cx="2133600" cy="365125"/>
          </a:xfrm>
        </p:spPr>
        <p:txBody>
          <a:bodyPr/>
          <a:lstStyle/>
          <a:p>
            <a:fld id="{EDA20C8E-F73C-0044-A491-5312402DBA6C}" type="slidenum">
              <a:rPr lang="en-GB" smtClean="0"/>
              <a:t>12</a:t>
            </a:fld>
            <a:endParaRPr lang="en-GB"/>
          </a:p>
        </p:txBody>
      </p:sp>
      <p:sp>
        <p:nvSpPr>
          <p:cNvPr id="6" name="Date Placeholder 5"/>
          <p:cNvSpPr>
            <a:spLocks noGrp="1"/>
          </p:cNvSpPr>
          <p:nvPr>
            <p:ph type="dt" sz="half" idx="2"/>
          </p:nvPr>
        </p:nvSpPr>
        <p:spPr/>
        <p:txBody>
          <a:bodyPr/>
          <a:lstStyle/>
          <a:p>
            <a:r>
              <a:rPr lang="fr-FR" smtClean="0"/>
              <a:t>Céline Gainet</a:t>
            </a:r>
            <a:endParaRPr lang="fr-FR" dirty="0"/>
          </a:p>
        </p:txBody>
      </p:sp>
      <p:sp>
        <p:nvSpPr>
          <p:cNvPr id="7" name="Footer Placeholder 6"/>
          <p:cNvSpPr>
            <a:spLocks noGrp="1"/>
          </p:cNvSpPr>
          <p:nvPr>
            <p:ph type="ftr" sz="quarter" idx="11"/>
          </p:nvPr>
        </p:nvSpPr>
        <p:spPr>
          <a:xfrm>
            <a:off x="3124200" y="6496050"/>
            <a:ext cx="2895600" cy="365125"/>
          </a:xfrm>
        </p:spPr>
        <p:txBody>
          <a:bodyPr/>
          <a:lstStyle/>
          <a:p>
            <a:r>
              <a:rPr lang="fr-FR" smtClean="0"/>
              <a:t>Analyse Financière</a:t>
            </a:r>
            <a:endParaRPr lang="fr-FR" dirty="0"/>
          </a:p>
        </p:txBody>
      </p:sp>
    </p:spTree>
    <p:extLst>
      <p:ext uri="{BB962C8B-B14F-4D97-AF65-F5344CB8AC3E}">
        <p14:creationId xmlns:p14="http://schemas.microsoft.com/office/powerpoint/2010/main" val="42579635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Lien entre le Bilan et le Compte de Résultat</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120</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
        <p:nvSpPr>
          <p:cNvPr id="3" name="Content Placeholder 2"/>
          <p:cNvSpPr>
            <a:spLocks noGrp="1"/>
          </p:cNvSpPr>
          <p:nvPr>
            <p:ph idx="1"/>
          </p:nvPr>
        </p:nvSpPr>
        <p:spPr>
          <a:xfrm>
            <a:off x="0" y="928035"/>
            <a:ext cx="9144000" cy="5933139"/>
          </a:xfrm>
          <a:solidFill>
            <a:srgbClr val="FFFFFF"/>
          </a:solidFill>
        </p:spPr>
        <p:txBody>
          <a:bodyPr>
            <a:normAutofit/>
          </a:bodyPr>
          <a:lstStyle/>
          <a:p>
            <a:pPr>
              <a:spcBef>
                <a:spcPts val="0"/>
              </a:spcBef>
            </a:pPr>
            <a:r>
              <a:rPr lang="fr-FR" b="1" dirty="0" smtClean="0"/>
              <a:t>Bilan</a:t>
            </a:r>
            <a:r>
              <a:rPr lang="fr-FR" b="1" dirty="0"/>
              <a:t> </a:t>
            </a:r>
            <a:r>
              <a:rPr lang="fr-FR" b="1" dirty="0" smtClean="0"/>
              <a:t>et Compte de résultat sont intimement liés</a:t>
            </a:r>
          </a:p>
          <a:p>
            <a:pPr lvl="1">
              <a:lnSpc>
                <a:spcPct val="120000"/>
              </a:lnSpc>
            </a:pPr>
            <a:r>
              <a:rPr lang="en-US" dirty="0"/>
              <a:t>Il y a les </a:t>
            </a:r>
            <a:r>
              <a:rPr lang="en-US" dirty="0" err="1"/>
              <a:t>comptes</a:t>
            </a:r>
            <a:r>
              <a:rPr lang="en-US" dirty="0"/>
              <a:t> de formation du </a:t>
            </a:r>
            <a:r>
              <a:rPr lang="en-US" dirty="0" err="1" smtClean="0"/>
              <a:t>résultat</a:t>
            </a:r>
            <a:r>
              <a:rPr lang="en-US" dirty="0" smtClean="0"/>
              <a:t> </a:t>
            </a:r>
            <a:r>
              <a:rPr lang="en-US" dirty="0"/>
              <a:t>et les </a:t>
            </a:r>
            <a:r>
              <a:rPr lang="en-US" dirty="0" err="1"/>
              <a:t>comptes</a:t>
            </a:r>
            <a:r>
              <a:rPr lang="en-US" dirty="0"/>
              <a:t> de </a:t>
            </a:r>
            <a:r>
              <a:rPr lang="en-US" dirty="0" err="1"/>
              <a:t>bilan</a:t>
            </a:r>
            <a:r>
              <a:rPr lang="en-US" dirty="0"/>
              <a:t> </a:t>
            </a:r>
            <a:endParaRPr lang="en-US" dirty="0" smtClean="0"/>
          </a:p>
          <a:p>
            <a:pPr lvl="1"/>
            <a:r>
              <a:rPr lang="en-US" dirty="0" err="1"/>
              <a:t>L’espace</a:t>
            </a:r>
            <a:r>
              <a:rPr lang="en-US" dirty="0"/>
              <a:t> </a:t>
            </a:r>
            <a:r>
              <a:rPr lang="en-US" dirty="0" err="1"/>
              <a:t>comptable</a:t>
            </a:r>
            <a:r>
              <a:rPr lang="en-US" dirty="0"/>
              <a:t> se </a:t>
            </a:r>
            <a:r>
              <a:rPr lang="en-US" dirty="0" err="1"/>
              <a:t>divise</a:t>
            </a:r>
            <a:r>
              <a:rPr lang="en-US" dirty="0"/>
              <a:t> en 4</a:t>
            </a:r>
          </a:p>
          <a:p>
            <a:pPr lvl="2"/>
            <a:r>
              <a:rPr lang="en-US" dirty="0"/>
              <a:t>Au </a:t>
            </a:r>
            <a:r>
              <a:rPr lang="en-US" dirty="0" err="1"/>
              <a:t>bilan</a:t>
            </a:r>
            <a:r>
              <a:rPr lang="en-US" dirty="0"/>
              <a:t> : </a:t>
            </a:r>
          </a:p>
          <a:p>
            <a:pPr lvl="3"/>
            <a:r>
              <a:rPr lang="en-US" dirty="0" err="1"/>
              <a:t>Actif</a:t>
            </a:r>
            <a:r>
              <a:rPr lang="en-US" dirty="0"/>
              <a:t> </a:t>
            </a:r>
            <a:r>
              <a:rPr lang="en-US" dirty="0">
                <a:solidFill>
                  <a:schemeClr val="bg2">
                    <a:lumMod val="75000"/>
                  </a:schemeClr>
                </a:solidFill>
              </a:rPr>
              <a:t>= </a:t>
            </a:r>
            <a:r>
              <a:rPr lang="en-US" dirty="0" err="1">
                <a:solidFill>
                  <a:schemeClr val="bg2">
                    <a:lumMod val="75000"/>
                  </a:schemeClr>
                </a:solidFill>
              </a:rPr>
              <a:t>Emploi</a:t>
            </a:r>
            <a:r>
              <a:rPr lang="en-US" dirty="0">
                <a:solidFill>
                  <a:schemeClr val="bg2">
                    <a:lumMod val="75000"/>
                  </a:schemeClr>
                </a:solidFill>
              </a:rPr>
              <a:t> </a:t>
            </a:r>
          </a:p>
          <a:p>
            <a:pPr lvl="3"/>
            <a:r>
              <a:rPr lang="en-US" dirty="0" err="1"/>
              <a:t>Passif</a:t>
            </a:r>
            <a:r>
              <a:rPr lang="en-US" dirty="0"/>
              <a:t> </a:t>
            </a:r>
            <a:r>
              <a:rPr lang="en-US" dirty="0">
                <a:solidFill>
                  <a:schemeClr val="accent1"/>
                </a:solidFill>
              </a:rPr>
              <a:t>= </a:t>
            </a:r>
            <a:r>
              <a:rPr lang="en-US" dirty="0" err="1">
                <a:solidFill>
                  <a:schemeClr val="accent1"/>
                </a:solidFill>
              </a:rPr>
              <a:t>Ressources</a:t>
            </a:r>
            <a:r>
              <a:rPr lang="en-US" dirty="0">
                <a:solidFill>
                  <a:schemeClr val="accent1"/>
                </a:solidFill>
              </a:rPr>
              <a:t> </a:t>
            </a:r>
          </a:p>
          <a:p>
            <a:pPr lvl="2"/>
            <a:r>
              <a:rPr lang="en-US" dirty="0"/>
              <a:t>Au </a:t>
            </a:r>
            <a:r>
              <a:rPr lang="en-US" dirty="0" err="1"/>
              <a:t>compte</a:t>
            </a:r>
            <a:r>
              <a:rPr lang="en-US" dirty="0"/>
              <a:t> de </a:t>
            </a:r>
            <a:r>
              <a:rPr lang="en-US" dirty="0" err="1"/>
              <a:t>résultat</a:t>
            </a:r>
            <a:r>
              <a:rPr lang="en-US" dirty="0"/>
              <a:t> : </a:t>
            </a:r>
          </a:p>
          <a:p>
            <a:pPr lvl="3"/>
            <a:r>
              <a:rPr lang="en-US" dirty="0"/>
              <a:t>Charges </a:t>
            </a:r>
            <a:r>
              <a:rPr lang="en-US" dirty="0">
                <a:solidFill>
                  <a:srgbClr val="248AEA"/>
                </a:solidFill>
              </a:rPr>
              <a:t>= </a:t>
            </a:r>
            <a:r>
              <a:rPr lang="en-US" dirty="0" err="1">
                <a:solidFill>
                  <a:srgbClr val="248AEA"/>
                </a:solidFill>
              </a:rPr>
              <a:t>Emploi</a:t>
            </a:r>
            <a:r>
              <a:rPr lang="en-US" dirty="0">
                <a:solidFill>
                  <a:srgbClr val="248AEA"/>
                </a:solidFill>
              </a:rPr>
              <a:t> </a:t>
            </a:r>
          </a:p>
          <a:p>
            <a:pPr lvl="3"/>
            <a:r>
              <a:rPr lang="en-US" dirty="0" err="1"/>
              <a:t>Produits</a:t>
            </a:r>
            <a:r>
              <a:rPr lang="en-US" dirty="0"/>
              <a:t> </a:t>
            </a:r>
            <a:r>
              <a:rPr lang="en-US" dirty="0">
                <a:solidFill>
                  <a:srgbClr val="FBC01E"/>
                </a:solidFill>
              </a:rPr>
              <a:t>= </a:t>
            </a:r>
            <a:r>
              <a:rPr lang="en-US" dirty="0" err="1">
                <a:solidFill>
                  <a:srgbClr val="FBC01E"/>
                </a:solidFill>
              </a:rPr>
              <a:t>Ressources</a:t>
            </a:r>
            <a:r>
              <a:rPr lang="en-US" dirty="0">
                <a:solidFill>
                  <a:srgbClr val="FBC01E"/>
                </a:solidFill>
              </a:rPr>
              <a:t> </a:t>
            </a:r>
            <a:endParaRPr lang="en-US" dirty="0" smtClean="0">
              <a:solidFill>
                <a:srgbClr val="FBC01E"/>
              </a:solidFill>
            </a:endParaRPr>
          </a:p>
        </p:txBody>
      </p:sp>
    </p:spTree>
    <p:extLst>
      <p:ext uri="{BB962C8B-B14F-4D97-AF65-F5344CB8AC3E}">
        <p14:creationId xmlns:p14="http://schemas.microsoft.com/office/powerpoint/2010/main" val="684532930"/>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fr-FR" dirty="0"/>
              <a:t>Lien entre le Bilan et le Compte de Résultat</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121</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pic>
        <p:nvPicPr>
          <p:cNvPr id="8" name="Picture 7"/>
          <p:cNvPicPr>
            <a:picLocks noChangeAspect="1"/>
          </p:cNvPicPr>
          <p:nvPr/>
        </p:nvPicPr>
        <p:blipFill>
          <a:blip r:embed="rId2"/>
          <a:stretch>
            <a:fillRect/>
          </a:stretch>
        </p:blipFill>
        <p:spPr>
          <a:xfrm>
            <a:off x="73272" y="1784350"/>
            <a:ext cx="8496300" cy="4711700"/>
          </a:xfrm>
          <a:prstGeom prst="rect">
            <a:avLst/>
          </a:prstGeom>
        </p:spPr>
      </p:pic>
      <p:sp>
        <p:nvSpPr>
          <p:cNvPr id="10" name="Rectangle 9"/>
          <p:cNvSpPr/>
          <p:nvPr/>
        </p:nvSpPr>
        <p:spPr>
          <a:xfrm>
            <a:off x="228600" y="1177936"/>
            <a:ext cx="8915399" cy="584776"/>
          </a:xfrm>
          <a:prstGeom prst="rect">
            <a:avLst/>
          </a:prstGeom>
        </p:spPr>
        <p:txBody>
          <a:bodyPr wrap="square">
            <a:spAutoFit/>
          </a:bodyPr>
          <a:lstStyle/>
          <a:p>
            <a:r>
              <a:rPr lang="fr-FR" sz="3200" dirty="0" smtClean="0">
                <a:ea typeface="+mj-ea"/>
                <a:cs typeface="+mj-cs"/>
              </a:rPr>
              <a:t>Les 4 parties de l’espace comptable</a:t>
            </a:r>
            <a:endParaRPr lang="fr-FR" sz="3200" dirty="0"/>
          </a:p>
        </p:txBody>
      </p:sp>
      <p:sp>
        <p:nvSpPr>
          <p:cNvPr id="3" name="Oval 2"/>
          <p:cNvSpPr/>
          <p:nvPr/>
        </p:nvSpPr>
        <p:spPr>
          <a:xfrm rot="4037539">
            <a:off x="1862344" y="1482246"/>
            <a:ext cx="1181742" cy="3440113"/>
          </a:xfrm>
          <a:prstGeom prst="ellipse">
            <a:avLst/>
          </a:prstGeom>
          <a:noFill/>
          <a:ln w="12700" cmpd="sng">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9" name="Oval 8"/>
          <p:cNvSpPr/>
          <p:nvPr/>
        </p:nvSpPr>
        <p:spPr>
          <a:xfrm rot="4037539">
            <a:off x="1609924" y="3575197"/>
            <a:ext cx="1081440" cy="3658748"/>
          </a:xfrm>
          <a:prstGeom prst="ellipse">
            <a:avLst/>
          </a:prstGeom>
          <a:noFill/>
          <a:ln w="12700" cmpd="sng">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1" name="Oval 10"/>
          <p:cNvSpPr/>
          <p:nvPr/>
        </p:nvSpPr>
        <p:spPr>
          <a:xfrm rot="4037539">
            <a:off x="5729392" y="1417005"/>
            <a:ext cx="1488086" cy="3658748"/>
          </a:xfrm>
          <a:prstGeom prst="ellipse">
            <a:avLst/>
          </a:prstGeom>
          <a:noFill/>
          <a:ln w="12700" cmpd="sng">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Oval 12"/>
          <p:cNvSpPr/>
          <p:nvPr/>
        </p:nvSpPr>
        <p:spPr>
          <a:xfrm rot="4037539">
            <a:off x="5460833" y="3735105"/>
            <a:ext cx="1451632" cy="3658748"/>
          </a:xfrm>
          <a:prstGeom prst="ellipse">
            <a:avLst/>
          </a:prstGeom>
          <a:noFill/>
          <a:ln w="12700" cmpd="sng">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631412133"/>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EDA20C8E-F73C-0044-A491-5312402DBA6C}" type="slidenum">
              <a:rPr lang="fr-FR" noProof="0" smtClean="0"/>
              <a:pPr/>
              <a:t>122</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pic>
        <p:nvPicPr>
          <p:cNvPr id="3" name="Picture 2"/>
          <p:cNvPicPr>
            <a:picLocks noChangeAspect="1"/>
          </p:cNvPicPr>
          <p:nvPr/>
        </p:nvPicPr>
        <p:blipFill>
          <a:blip r:embed="rId2"/>
          <a:stretch>
            <a:fillRect/>
          </a:stretch>
        </p:blipFill>
        <p:spPr>
          <a:xfrm>
            <a:off x="2311400" y="854771"/>
            <a:ext cx="6832600" cy="4813300"/>
          </a:xfrm>
          <a:prstGeom prst="rect">
            <a:avLst/>
          </a:prstGeom>
        </p:spPr>
      </p:pic>
      <p:sp>
        <p:nvSpPr>
          <p:cNvPr id="8" name="Content Placeholder 1"/>
          <p:cNvSpPr>
            <a:spLocks noGrp="1"/>
          </p:cNvSpPr>
          <p:nvPr>
            <p:ph idx="1"/>
          </p:nvPr>
        </p:nvSpPr>
        <p:spPr>
          <a:xfrm>
            <a:off x="0" y="5829300"/>
            <a:ext cx="9144000" cy="1031875"/>
          </a:xfrm>
          <a:solidFill>
            <a:schemeClr val="bg1"/>
          </a:solidFill>
        </p:spPr>
        <p:txBody>
          <a:bodyPr>
            <a:normAutofit fontScale="92500"/>
          </a:bodyPr>
          <a:lstStyle/>
          <a:p>
            <a:r>
              <a:rPr lang="en-US" dirty="0" smtClean="0"/>
              <a:t>Pour </a:t>
            </a:r>
            <a:r>
              <a:rPr lang="en-US" dirty="0" err="1"/>
              <a:t>mémoriser</a:t>
            </a:r>
            <a:r>
              <a:rPr lang="en-US" dirty="0"/>
              <a:t> : </a:t>
            </a:r>
            <a:r>
              <a:rPr lang="en-US" dirty="0" err="1" smtClean="0"/>
              <a:t>ce</a:t>
            </a:r>
            <a:r>
              <a:rPr lang="en-US" dirty="0" smtClean="0"/>
              <a:t> </a:t>
            </a:r>
            <a:r>
              <a:rPr lang="en-US" dirty="0"/>
              <a:t>qui </a:t>
            </a:r>
            <a:r>
              <a:rPr lang="en-US" dirty="0" err="1"/>
              <a:t>est</a:t>
            </a:r>
            <a:r>
              <a:rPr lang="en-US" dirty="0"/>
              <a:t> à gauche </a:t>
            </a:r>
            <a:r>
              <a:rPr lang="en-US" dirty="0" err="1"/>
              <a:t>s’augmente</a:t>
            </a:r>
            <a:r>
              <a:rPr lang="en-US" dirty="0"/>
              <a:t> par la gauche, </a:t>
            </a:r>
            <a:r>
              <a:rPr lang="en-US" dirty="0" err="1"/>
              <a:t>ce</a:t>
            </a:r>
            <a:r>
              <a:rPr lang="en-US" dirty="0"/>
              <a:t> qui </a:t>
            </a:r>
            <a:r>
              <a:rPr lang="en-US" dirty="0" err="1"/>
              <a:t>est</a:t>
            </a:r>
            <a:r>
              <a:rPr lang="en-US" dirty="0"/>
              <a:t> à </a:t>
            </a:r>
            <a:r>
              <a:rPr lang="en-US" dirty="0" err="1"/>
              <a:t>droite</a:t>
            </a:r>
            <a:r>
              <a:rPr lang="en-US" dirty="0"/>
              <a:t> </a:t>
            </a:r>
            <a:r>
              <a:rPr lang="en-US" dirty="0" err="1"/>
              <a:t>s’augmente</a:t>
            </a:r>
            <a:r>
              <a:rPr lang="en-US" dirty="0"/>
              <a:t> par la </a:t>
            </a:r>
            <a:r>
              <a:rPr lang="en-US" dirty="0" err="1" smtClean="0"/>
              <a:t>droite</a:t>
            </a:r>
            <a:endParaRPr lang="en-US" dirty="0" smtClean="0"/>
          </a:p>
          <a:p>
            <a:endParaRPr lang="fr-FR" dirty="0"/>
          </a:p>
        </p:txBody>
      </p:sp>
      <p:sp>
        <p:nvSpPr>
          <p:cNvPr id="9" name="Title 1"/>
          <p:cNvSpPr txBox="1">
            <a:spLocks/>
          </p:cNvSpPr>
          <p:nvPr/>
        </p:nvSpPr>
        <p:spPr>
          <a:xfrm>
            <a:off x="0" y="1323510"/>
            <a:ext cx="9144000" cy="834132"/>
          </a:xfrm>
          <a:prstGeom prst="rect">
            <a:avLst/>
          </a:prstGeom>
        </p:spPr>
        <p:txBody>
          <a:bodyPr vert="horz" lIns="91440" tIns="45720" rIns="91440" bIns="45720" rtlCol="0" anchor="ctr">
            <a:normAutofit/>
          </a:bodyPr>
          <a:lstStyle>
            <a:lvl1pPr marL="171450" indent="0" algn="l" defTabSz="457200" rtl="0" eaLnBrk="1" latinLnBrk="0" hangingPunct="1">
              <a:spcBef>
                <a:spcPct val="0"/>
              </a:spcBef>
              <a:buNone/>
              <a:tabLst>
                <a:tab pos="171450" algn="l"/>
              </a:tabLst>
              <a:defRPr sz="3600" kern="1200">
                <a:solidFill>
                  <a:schemeClr val="tx2"/>
                </a:solidFill>
                <a:latin typeface="+mj-lt"/>
                <a:ea typeface="+mj-ea"/>
                <a:cs typeface="+mj-cs"/>
              </a:defRPr>
            </a:lvl1pPr>
          </a:lstStyle>
          <a:p>
            <a:r>
              <a:rPr lang="fr-FR" dirty="0" smtClean="0"/>
              <a:t>BILAN</a:t>
            </a:r>
            <a:endParaRPr lang="fr-FR" dirty="0"/>
          </a:p>
        </p:txBody>
      </p:sp>
      <p:sp>
        <p:nvSpPr>
          <p:cNvPr id="10" name="Title 1"/>
          <p:cNvSpPr txBox="1">
            <a:spLocks/>
          </p:cNvSpPr>
          <p:nvPr/>
        </p:nvSpPr>
        <p:spPr>
          <a:xfrm>
            <a:off x="-63500" y="3294457"/>
            <a:ext cx="3365500" cy="1666013"/>
          </a:xfrm>
          <a:prstGeom prst="rect">
            <a:avLst/>
          </a:prstGeom>
        </p:spPr>
        <p:txBody>
          <a:bodyPr vert="horz" lIns="91440" tIns="45720" rIns="91440" bIns="45720" rtlCol="0" anchor="ctr">
            <a:normAutofit/>
          </a:bodyPr>
          <a:lstStyle>
            <a:lvl1pPr marL="171450" indent="0" algn="l" defTabSz="457200" rtl="0" eaLnBrk="1" latinLnBrk="0" hangingPunct="1">
              <a:spcBef>
                <a:spcPct val="0"/>
              </a:spcBef>
              <a:buNone/>
              <a:tabLst>
                <a:tab pos="171450" algn="l"/>
              </a:tabLst>
              <a:defRPr sz="3600" kern="1200">
                <a:solidFill>
                  <a:schemeClr val="tx2"/>
                </a:solidFill>
                <a:latin typeface="+mj-lt"/>
                <a:ea typeface="+mj-ea"/>
                <a:cs typeface="+mj-cs"/>
              </a:defRPr>
            </a:lvl1pPr>
          </a:lstStyle>
          <a:p>
            <a:r>
              <a:rPr lang="fr-FR" dirty="0" smtClean="0"/>
              <a:t>COMPTE DE RESULTAT</a:t>
            </a:r>
            <a:endParaRPr lang="fr-FR" dirty="0"/>
          </a:p>
        </p:txBody>
      </p:sp>
      <p:sp>
        <p:nvSpPr>
          <p:cNvPr id="12" name="Title 1"/>
          <p:cNvSpPr>
            <a:spLocks noGrp="1"/>
          </p:cNvSpPr>
          <p:nvPr>
            <p:ph type="title"/>
          </p:nvPr>
        </p:nvSpPr>
        <p:spPr>
          <a:xfrm>
            <a:off x="0" y="20639"/>
            <a:ext cx="9144000" cy="834132"/>
          </a:xfrm>
        </p:spPr>
        <p:txBody>
          <a:bodyPr/>
          <a:lstStyle/>
          <a:p>
            <a:r>
              <a:rPr lang="fr-FR" dirty="0" smtClean="0"/>
              <a:t>Lien entre le Bilan et le Compte de Résultat</a:t>
            </a:r>
            <a:endParaRPr lang="fr-FR" dirty="0"/>
          </a:p>
        </p:txBody>
      </p:sp>
      <p:sp>
        <p:nvSpPr>
          <p:cNvPr id="5" name="Right Arrow 4"/>
          <p:cNvSpPr/>
          <p:nvPr/>
        </p:nvSpPr>
        <p:spPr>
          <a:xfrm rot="16200000">
            <a:off x="3419289" y="1669675"/>
            <a:ext cx="336176" cy="239059"/>
          </a:xfrm>
          <a:prstGeom prst="rightArrow">
            <a:avLst/>
          </a:prstGeom>
          <a:solidFill>
            <a:srgbClr val="008000"/>
          </a:solidFill>
          <a:ln>
            <a:solidFill>
              <a:srgbClr val="008000"/>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fr-FR"/>
          </a:p>
        </p:txBody>
      </p:sp>
      <p:sp>
        <p:nvSpPr>
          <p:cNvPr id="13" name="Right Arrow 12"/>
          <p:cNvSpPr/>
          <p:nvPr/>
        </p:nvSpPr>
        <p:spPr>
          <a:xfrm rot="16200000">
            <a:off x="3390901" y="4287371"/>
            <a:ext cx="336176" cy="239059"/>
          </a:xfrm>
          <a:prstGeom prst="rightArrow">
            <a:avLst/>
          </a:prstGeom>
          <a:solidFill>
            <a:srgbClr val="008000"/>
          </a:solidFill>
          <a:ln>
            <a:solidFill>
              <a:srgbClr val="008000"/>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fr-FR"/>
          </a:p>
        </p:txBody>
      </p:sp>
      <p:sp>
        <p:nvSpPr>
          <p:cNvPr id="14" name="Right Arrow 13"/>
          <p:cNvSpPr/>
          <p:nvPr/>
        </p:nvSpPr>
        <p:spPr>
          <a:xfrm rot="16200000">
            <a:off x="7667067" y="4320242"/>
            <a:ext cx="336176" cy="239059"/>
          </a:xfrm>
          <a:prstGeom prst="rightArrow">
            <a:avLst/>
          </a:prstGeom>
          <a:solidFill>
            <a:srgbClr val="008000"/>
          </a:solidFill>
          <a:ln>
            <a:solidFill>
              <a:srgbClr val="008000"/>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fr-FR"/>
          </a:p>
        </p:txBody>
      </p:sp>
      <p:sp>
        <p:nvSpPr>
          <p:cNvPr id="15" name="Right Arrow 14"/>
          <p:cNvSpPr/>
          <p:nvPr/>
        </p:nvSpPr>
        <p:spPr>
          <a:xfrm rot="16200000">
            <a:off x="7667067" y="1669675"/>
            <a:ext cx="336176" cy="239059"/>
          </a:xfrm>
          <a:prstGeom prst="rightArrow">
            <a:avLst/>
          </a:prstGeom>
          <a:solidFill>
            <a:srgbClr val="008000"/>
          </a:solidFill>
          <a:ln>
            <a:solidFill>
              <a:srgbClr val="008000"/>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fr-FR"/>
          </a:p>
        </p:txBody>
      </p:sp>
      <p:sp>
        <p:nvSpPr>
          <p:cNvPr id="16" name="Right Arrow 15"/>
          <p:cNvSpPr/>
          <p:nvPr/>
        </p:nvSpPr>
        <p:spPr>
          <a:xfrm rot="16200000" flipH="1">
            <a:off x="4834289" y="1703970"/>
            <a:ext cx="404770" cy="239063"/>
          </a:xfrm>
          <a:prstGeom prst="rightArrow">
            <a:avLst/>
          </a:prstGeom>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p>
        </p:txBody>
      </p:sp>
      <p:sp>
        <p:nvSpPr>
          <p:cNvPr id="17" name="Right Arrow 16"/>
          <p:cNvSpPr/>
          <p:nvPr/>
        </p:nvSpPr>
        <p:spPr>
          <a:xfrm rot="16200000" flipH="1">
            <a:off x="4834292" y="4300885"/>
            <a:ext cx="404770" cy="239063"/>
          </a:xfrm>
          <a:prstGeom prst="rightArrow">
            <a:avLst/>
          </a:prstGeom>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p>
        </p:txBody>
      </p:sp>
      <p:sp>
        <p:nvSpPr>
          <p:cNvPr id="18" name="Right Arrow 17"/>
          <p:cNvSpPr/>
          <p:nvPr/>
        </p:nvSpPr>
        <p:spPr>
          <a:xfrm rot="16200000" flipH="1">
            <a:off x="6226811" y="4306864"/>
            <a:ext cx="404770" cy="239063"/>
          </a:xfrm>
          <a:prstGeom prst="rightArrow">
            <a:avLst/>
          </a:prstGeom>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p>
        </p:txBody>
      </p:sp>
      <p:sp>
        <p:nvSpPr>
          <p:cNvPr id="19" name="Right Arrow 18"/>
          <p:cNvSpPr/>
          <p:nvPr/>
        </p:nvSpPr>
        <p:spPr>
          <a:xfrm rot="16200000" flipH="1">
            <a:off x="6226811" y="1703971"/>
            <a:ext cx="404770" cy="239063"/>
          </a:xfrm>
          <a:prstGeom prst="rightArrow">
            <a:avLst/>
          </a:prstGeom>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953151732"/>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EDA20C8E-F73C-0044-A491-5312402DBA6C}" type="slidenum">
              <a:rPr lang="fr-FR" noProof="0" smtClean="0"/>
              <a:pPr/>
              <a:t>123</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
        <p:nvSpPr>
          <p:cNvPr id="7" name="Title 1"/>
          <p:cNvSpPr>
            <a:spLocks noGrp="1"/>
          </p:cNvSpPr>
          <p:nvPr>
            <p:ph type="title"/>
          </p:nvPr>
        </p:nvSpPr>
        <p:spPr>
          <a:xfrm>
            <a:off x="0" y="20639"/>
            <a:ext cx="9144000" cy="834132"/>
          </a:xfrm>
        </p:spPr>
        <p:txBody>
          <a:bodyPr>
            <a:normAutofit/>
          </a:bodyPr>
          <a:lstStyle/>
          <a:p>
            <a:r>
              <a:rPr lang="fr-FR" dirty="0"/>
              <a:t>Lien entre le Bilan et le Compte de Résultat</a:t>
            </a:r>
          </a:p>
        </p:txBody>
      </p:sp>
      <p:sp>
        <p:nvSpPr>
          <p:cNvPr id="2" name="Content Placeholder 1"/>
          <p:cNvSpPr>
            <a:spLocks noGrp="1"/>
          </p:cNvSpPr>
          <p:nvPr>
            <p:ph idx="1"/>
          </p:nvPr>
        </p:nvSpPr>
        <p:spPr/>
        <p:txBody>
          <a:bodyPr/>
          <a:lstStyle/>
          <a:p>
            <a:r>
              <a:rPr lang="fr-FR" dirty="0" smtClean="0"/>
              <a:t>De là découle </a:t>
            </a:r>
            <a:r>
              <a:rPr lang="fr-FR" b="1" dirty="0" smtClean="0"/>
              <a:t>l’égalité fondamentale </a:t>
            </a:r>
            <a:r>
              <a:rPr lang="fr-FR" dirty="0" smtClean="0"/>
              <a:t>: </a:t>
            </a:r>
            <a:endParaRPr lang="fr-FR" dirty="0"/>
          </a:p>
        </p:txBody>
      </p:sp>
      <p:pic>
        <p:nvPicPr>
          <p:cNvPr id="8" name="Picture 7"/>
          <p:cNvPicPr>
            <a:picLocks noChangeAspect="1"/>
          </p:cNvPicPr>
          <p:nvPr/>
        </p:nvPicPr>
        <p:blipFill rotWithShape="1">
          <a:blip r:embed="rId2"/>
          <a:srcRect b="72384"/>
          <a:stretch/>
        </p:blipFill>
        <p:spPr>
          <a:xfrm>
            <a:off x="736600" y="1384300"/>
            <a:ext cx="7658100" cy="1125818"/>
          </a:xfrm>
          <a:prstGeom prst="rect">
            <a:avLst/>
          </a:prstGeom>
        </p:spPr>
      </p:pic>
      <p:sp>
        <p:nvSpPr>
          <p:cNvPr id="3" name="Rectangle 2"/>
          <p:cNvSpPr/>
          <p:nvPr/>
        </p:nvSpPr>
        <p:spPr>
          <a:xfrm>
            <a:off x="5722471" y="2958353"/>
            <a:ext cx="2166469" cy="239059"/>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pic>
        <p:nvPicPr>
          <p:cNvPr id="9" name="Picture 7"/>
          <p:cNvPicPr>
            <a:picLocks noChangeAspect="1"/>
          </p:cNvPicPr>
          <p:nvPr/>
        </p:nvPicPr>
        <p:blipFill rotWithShape="1">
          <a:blip r:embed="rId2"/>
          <a:srcRect t="56305"/>
          <a:stretch/>
        </p:blipFill>
        <p:spPr>
          <a:xfrm>
            <a:off x="736600" y="4714742"/>
            <a:ext cx="7658100" cy="1781308"/>
          </a:xfrm>
          <a:prstGeom prst="rect">
            <a:avLst/>
          </a:prstGeom>
        </p:spPr>
      </p:pic>
      <p:sp>
        <p:nvSpPr>
          <p:cNvPr id="15" name="ZoneTexte 14"/>
          <p:cNvSpPr txBox="1"/>
          <p:nvPr/>
        </p:nvSpPr>
        <p:spPr>
          <a:xfrm>
            <a:off x="1225176" y="2982527"/>
            <a:ext cx="6828118" cy="1200328"/>
          </a:xfrm>
          <a:prstGeom prst="rect">
            <a:avLst/>
          </a:prstGeom>
          <a:noFill/>
          <a:ln w="19050" cap="sq" cmpd="sng">
            <a:solidFill>
              <a:schemeClr val="bg1">
                <a:lumMod val="50000"/>
              </a:schemeClr>
            </a:solidFill>
            <a:prstDash val="lgDashDot"/>
            <a:round/>
          </a:ln>
        </p:spPr>
        <p:txBody>
          <a:bodyPr wrap="square" rtlCol="0">
            <a:spAutoFit/>
          </a:bodyPr>
          <a:lstStyle/>
          <a:p>
            <a:pPr algn="ctr"/>
            <a:r>
              <a:rPr lang="fr-FR" sz="2400" dirty="0" smtClean="0">
                <a:solidFill>
                  <a:srgbClr val="7F7F7F"/>
                </a:solidFill>
              </a:rPr>
              <a:t>Actif – Passif (qui n’inclut pas le résultat de l’exercice) </a:t>
            </a:r>
          </a:p>
          <a:p>
            <a:endParaRPr lang="fr-FR" sz="2400" dirty="0">
              <a:solidFill>
                <a:srgbClr val="7F7F7F"/>
              </a:solidFill>
            </a:endParaRPr>
          </a:p>
          <a:p>
            <a:pPr algn="ctr"/>
            <a:r>
              <a:rPr lang="fr-FR" sz="2400" dirty="0" smtClean="0">
                <a:solidFill>
                  <a:srgbClr val="7F7F7F"/>
                </a:solidFill>
              </a:rPr>
              <a:t>= Résultat (qui devient un poste de passif)</a:t>
            </a:r>
            <a:endParaRPr lang="fr-FR" sz="2400" dirty="0">
              <a:solidFill>
                <a:srgbClr val="7F7F7F"/>
              </a:solidFill>
            </a:endParaRPr>
          </a:p>
        </p:txBody>
      </p:sp>
    </p:spTree>
    <p:extLst>
      <p:ext uri="{BB962C8B-B14F-4D97-AF65-F5344CB8AC3E}">
        <p14:creationId xmlns:p14="http://schemas.microsoft.com/office/powerpoint/2010/main" val="230578071"/>
      </p:ext>
    </p:extLst>
  </p:cSld>
  <p:clrMapOvr>
    <a:masterClrMapping/>
  </p:clrMapOvr>
  <mc:AlternateContent xmlns:mc="http://schemas.openxmlformats.org/markup-compatibility/2006" xmlns:p14="http://schemas.microsoft.com/office/powerpoint/2010/main">
    <mc:Choice Requires="p14">
      <p:transition p14:dur="0"/>
    </mc:Choice>
    <mc:Fallback xmlns:mv="urn:schemas-microsoft-com:mac:vml" xmlns="">
      <p:transition/>
    </mc:Fallback>
  </mc:AlternateContent>
  <p:timing>
    <p:tnLst>
      <p:par>
        <p:cTn xmlns:p14="http://schemas.microsoft.com/office/powerpoint/2010/mai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Plan du cours</a:t>
            </a:r>
            <a:endParaRPr lang="fr-FR" dirty="0"/>
          </a:p>
        </p:txBody>
      </p:sp>
      <p:sp>
        <p:nvSpPr>
          <p:cNvPr id="3" name="Content Placeholder 2"/>
          <p:cNvSpPr>
            <a:spLocks noGrp="1"/>
          </p:cNvSpPr>
          <p:nvPr>
            <p:ph idx="1"/>
          </p:nvPr>
        </p:nvSpPr>
        <p:spPr/>
        <p:txBody>
          <a:bodyPr/>
          <a:lstStyle/>
          <a:p>
            <a:pPr marL="514350" indent="-514350">
              <a:spcAft>
                <a:spcPts val="1800"/>
              </a:spcAft>
              <a:buFont typeface="+mj-ea"/>
              <a:buAutoNum type="circleNumDbPlain"/>
            </a:pPr>
            <a:r>
              <a:rPr lang="fr-FR" b="1" u="sng" dirty="0" smtClean="0">
                <a:solidFill>
                  <a:srgbClr val="FF0000"/>
                </a:solidFill>
              </a:rPr>
              <a:t>Outils comptables</a:t>
            </a:r>
          </a:p>
          <a:p>
            <a:pPr marL="914400" lvl="1" indent="-514350">
              <a:spcAft>
                <a:spcPts val="1800"/>
              </a:spcAft>
              <a:buFont typeface="Arial"/>
              <a:buChar char="•"/>
            </a:pPr>
            <a:r>
              <a:rPr lang="fr-FR" dirty="0" smtClean="0">
                <a:solidFill>
                  <a:srgbClr val="7F7F7F"/>
                </a:solidFill>
              </a:rPr>
              <a:t>Lexique / Concepts financiers fondamentaux</a:t>
            </a:r>
          </a:p>
          <a:p>
            <a:pPr marL="914400" lvl="1" indent="-514350">
              <a:spcAft>
                <a:spcPts val="1800"/>
              </a:spcAft>
              <a:buFont typeface="Arial"/>
              <a:buChar char="•"/>
            </a:pPr>
            <a:r>
              <a:rPr lang="fr-FR" b="1" u="sng" dirty="0" smtClean="0">
                <a:solidFill>
                  <a:srgbClr val="FF0000"/>
                </a:solidFill>
              </a:rPr>
              <a:t>Les Grands Principes</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124</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5874240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Evaluation – </a:t>
            </a:r>
            <a:r>
              <a:rPr lang="en-GB" dirty="0" err="1" smtClean="0"/>
              <a:t>Contrôle</a:t>
            </a:r>
            <a:r>
              <a:rPr lang="en-GB" dirty="0" smtClean="0"/>
              <a:t> </a:t>
            </a:r>
            <a:r>
              <a:rPr lang="en-GB" dirty="0" err="1" smtClean="0"/>
              <a:t>continu</a:t>
            </a:r>
            <a:endParaRPr lang="en-GB" dirty="0"/>
          </a:p>
        </p:txBody>
      </p:sp>
      <p:sp>
        <p:nvSpPr>
          <p:cNvPr id="3" name="Content Placeholder 2"/>
          <p:cNvSpPr>
            <a:spLocks noGrp="1"/>
          </p:cNvSpPr>
          <p:nvPr>
            <p:ph idx="1"/>
          </p:nvPr>
        </p:nvSpPr>
        <p:spPr>
          <a:xfrm>
            <a:off x="0" y="928036"/>
            <a:ext cx="9144000" cy="5720788"/>
          </a:xfrm>
        </p:spPr>
        <p:txBody>
          <a:bodyPr>
            <a:normAutofit/>
          </a:bodyPr>
          <a:lstStyle/>
          <a:p>
            <a:pPr>
              <a:spcAft>
                <a:spcPts val="1800"/>
              </a:spcAft>
            </a:pPr>
            <a:r>
              <a:rPr lang="fr-FR" u="sng" dirty="0" smtClean="0"/>
              <a:t>0 absence autorisée pour les </a:t>
            </a:r>
            <a:r>
              <a:rPr lang="fr-FR" u="sng" dirty="0" err="1" smtClean="0"/>
              <a:t>QCMs</a:t>
            </a:r>
            <a:endParaRPr lang="fr-FR" u="sng" dirty="0"/>
          </a:p>
          <a:p>
            <a:pPr lvl="1">
              <a:spcAft>
                <a:spcPts val="1800"/>
              </a:spcAft>
            </a:pPr>
            <a:r>
              <a:rPr lang="fr-FR" dirty="0" smtClean="0"/>
              <a:t>Les personnes qui auront 0 (à 1) absence recevront des points bonus</a:t>
            </a:r>
            <a:endParaRPr lang="fr-FR" dirty="0"/>
          </a:p>
          <a:p>
            <a:pPr lvl="1">
              <a:spcAft>
                <a:spcPts val="1800"/>
              </a:spcAft>
            </a:pPr>
            <a:r>
              <a:rPr lang="fr-FR" dirty="0" smtClean="0"/>
              <a:t>Toute absence sera sanctionnée d’un zéro pour le QCM que vous n’avez pas pu faire</a:t>
            </a:r>
          </a:p>
          <a:p>
            <a:pPr>
              <a:spcAft>
                <a:spcPts val="1800"/>
              </a:spcAft>
            </a:pPr>
            <a:r>
              <a:rPr lang="fr-FR" b="1" dirty="0" smtClean="0"/>
              <a:t>Possibilité de passer en contrôle terminal</a:t>
            </a:r>
          </a:p>
        </p:txBody>
      </p:sp>
      <p:sp>
        <p:nvSpPr>
          <p:cNvPr id="5" name="Slide Number Placeholder 4"/>
          <p:cNvSpPr>
            <a:spLocks noGrp="1"/>
          </p:cNvSpPr>
          <p:nvPr>
            <p:ph type="sldNum" sz="quarter" idx="4"/>
          </p:nvPr>
        </p:nvSpPr>
        <p:spPr>
          <a:xfrm>
            <a:off x="6946900" y="6496050"/>
            <a:ext cx="2133600" cy="365125"/>
          </a:xfrm>
        </p:spPr>
        <p:txBody>
          <a:bodyPr/>
          <a:lstStyle/>
          <a:p>
            <a:fld id="{EDA20C8E-F73C-0044-A491-5312402DBA6C}" type="slidenum">
              <a:rPr lang="en-GB" smtClean="0"/>
              <a:t>13</a:t>
            </a:fld>
            <a:endParaRPr lang="en-GB"/>
          </a:p>
        </p:txBody>
      </p:sp>
      <p:sp>
        <p:nvSpPr>
          <p:cNvPr id="6" name="Date Placeholder 5"/>
          <p:cNvSpPr>
            <a:spLocks noGrp="1"/>
          </p:cNvSpPr>
          <p:nvPr>
            <p:ph type="dt" sz="half" idx="2"/>
          </p:nvPr>
        </p:nvSpPr>
        <p:spPr/>
        <p:txBody>
          <a:bodyPr/>
          <a:lstStyle/>
          <a:p>
            <a:r>
              <a:rPr lang="fr-FR" smtClean="0"/>
              <a:t>Céline Gainet</a:t>
            </a:r>
            <a:endParaRPr lang="fr-FR" dirty="0"/>
          </a:p>
        </p:txBody>
      </p:sp>
      <p:sp>
        <p:nvSpPr>
          <p:cNvPr id="7" name="Footer Placeholder 6"/>
          <p:cNvSpPr>
            <a:spLocks noGrp="1"/>
          </p:cNvSpPr>
          <p:nvPr>
            <p:ph type="ftr" sz="quarter" idx="11"/>
          </p:nvPr>
        </p:nvSpPr>
        <p:spPr>
          <a:xfrm>
            <a:off x="3124200" y="6496050"/>
            <a:ext cx="2895600" cy="365125"/>
          </a:xfrm>
        </p:spPr>
        <p:txBody>
          <a:bodyPr/>
          <a:lstStyle/>
          <a:p>
            <a:r>
              <a:rPr lang="fr-FR" smtClean="0"/>
              <a:t>Analyse Financière</a:t>
            </a:r>
            <a:endParaRPr lang="fr-FR" dirty="0"/>
          </a:p>
        </p:txBody>
      </p:sp>
    </p:spTree>
    <p:extLst>
      <p:ext uri="{BB962C8B-B14F-4D97-AF65-F5344CB8AC3E}">
        <p14:creationId xmlns:p14="http://schemas.microsoft.com/office/powerpoint/2010/main" val="178696756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re 1"/>
          <p:cNvSpPr>
            <a:spLocks noGrp="1"/>
          </p:cNvSpPr>
          <p:nvPr>
            <p:ph type="ctrTitle"/>
          </p:nvPr>
        </p:nvSpPr>
        <p:spPr/>
        <p:txBody>
          <a:bodyPr/>
          <a:lstStyle/>
          <a:p>
            <a:pPr marL="0" indent="171450"/>
            <a:r>
              <a:rPr lang="fr-FR" dirty="0" smtClean="0"/>
              <a:t>Plan du cours</a:t>
            </a:r>
            <a:endParaRPr lang="fr-FR" dirty="0">
              <a:latin typeface="Calibri" charset="0"/>
            </a:endParaRPr>
          </a:p>
        </p:txBody>
      </p:sp>
      <p:sp>
        <p:nvSpPr>
          <p:cNvPr id="2" name="Subtitle 1"/>
          <p:cNvSpPr>
            <a:spLocks noGrp="1"/>
          </p:cNvSpPr>
          <p:nvPr>
            <p:ph type="subTitle" idx="1"/>
          </p:nvPr>
        </p:nvSpPr>
        <p:spPr/>
        <p:txBody>
          <a:bodyPr/>
          <a:lstStyle/>
          <a:p>
            <a:pPr eaLnBrk="1" hangingPunct="1">
              <a:defRPr/>
            </a:pPr>
            <a:endParaRPr lang="fr-FR"/>
          </a:p>
        </p:txBody>
      </p:sp>
    </p:spTree>
    <p:extLst>
      <p:ext uri="{BB962C8B-B14F-4D97-AF65-F5344CB8AC3E}">
        <p14:creationId xmlns:p14="http://schemas.microsoft.com/office/powerpoint/2010/main" val="1609027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Plan du cours</a:t>
            </a:r>
            <a:endParaRPr lang="fr-FR" dirty="0"/>
          </a:p>
        </p:txBody>
      </p:sp>
      <p:sp>
        <p:nvSpPr>
          <p:cNvPr id="3" name="Content Placeholder 2"/>
          <p:cNvSpPr>
            <a:spLocks noGrp="1"/>
          </p:cNvSpPr>
          <p:nvPr>
            <p:ph idx="1"/>
          </p:nvPr>
        </p:nvSpPr>
        <p:spPr/>
        <p:txBody>
          <a:bodyPr/>
          <a:lstStyle/>
          <a:p>
            <a:pPr marL="514350" indent="-514350">
              <a:spcAft>
                <a:spcPts val="1800"/>
              </a:spcAft>
              <a:buFont typeface="+mj-ea"/>
              <a:buAutoNum type="circleNumDbPlain"/>
            </a:pPr>
            <a:r>
              <a:rPr lang="fr-FR" dirty="0" smtClean="0"/>
              <a:t>Introduction </a:t>
            </a:r>
          </a:p>
          <a:p>
            <a:pPr lvl="1">
              <a:spcAft>
                <a:spcPts val="1800"/>
              </a:spcAft>
            </a:pPr>
            <a:r>
              <a:rPr lang="fr-FR" b="1" u="sng" dirty="0" smtClean="0">
                <a:solidFill>
                  <a:srgbClr val="FF0000"/>
                </a:solidFill>
              </a:rPr>
              <a:t>Ligne directrice</a:t>
            </a:r>
          </a:p>
          <a:p>
            <a:pPr lvl="1">
              <a:spcAft>
                <a:spcPts val="1800"/>
              </a:spcAft>
            </a:pPr>
            <a:r>
              <a:rPr lang="fr-FR" dirty="0" smtClean="0"/>
              <a:t>Présentation du fonctionnement d’une entreprise</a:t>
            </a:r>
          </a:p>
          <a:p>
            <a:pPr lvl="1">
              <a:spcAft>
                <a:spcPts val="1800"/>
              </a:spcAft>
            </a:pPr>
            <a:r>
              <a:rPr lang="fr-FR" dirty="0" smtClean="0"/>
              <a:t>Communication financière obligatoire de l’entreprise</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15</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41493186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Ligne directrice</a:t>
            </a:r>
            <a:endParaRPr lang="fr-FR" dirty="0"/>
          </a:p>
        </p:txBody>
      </p:sp>
      <p:sp>
        <p:nvSpPr>
          <p:cNvPr id="3" name="Content Placeholder 2"/>
          <p:cNvSpPr>
            <a:spLocks noGrp="1"/>
          </p:cNvSpPr>
          <p:nvPr>
            <p:ph idx="1"/>
          </p:nvPr>
        </p:nvSpPr>
        <p:spPr>
          <a:xfrm>
            <a:off x="0" y="928035"/>
            <a:ext cx="9144000" cy="5920439"/>
          </a:xfrm>
        </p:spPr>
        <p:txBody>
          <a:bodyPr>
            <a:normAutofit/>
          </a:bodyPr>
          <a:lstStyle/>
          <a:p>
            <a:pPr>
              <a:spcAft>
                <a:spcPts val="1800"/>
              </a:spcAft>
            </a:pPr>
            <a:r>
              <a:rPr lang="fr-FR" dirty="0" smtClean="0"/>
              <a:t>Qu’est-ce qu’une entreprise ? </a:t>
            </a:r>
          </a:p>
          <a:p>
            <a:pPr lvl="1">
              <a:spcAft>
                <a:spcPts val="1800"/>
              </a:spcAft>
            </a:pPr>
            <a:r>
              <a:rPr lang="fr-FR" dirty="0" smtClean="0"/>
              <a:t>Un système de </a:t>
            </a:r>
            <a:r>
              <a:rPr lang="fr-FR" i="1" dirty="0" smtClean="0"/>
              <a:t>transactions</a:t>
            </a:r>
            <a:r>
              <a:rPr lang="fr-FR" dirty="0" smtClean="0"/>
              <a:t> avec de nombreux acteurs </a:t>
            </a:r>
            <a:r>
              <a:rPr lang="fr-FR" b="1" dirty="0" smtClean="0"/>
              <a:t>externes</a:t>
            </a:r>
            <a:r>
              <a:rPr lang="fr-FR" dirty="0" smtClean="0"/>
              <a:t> (actionnaires, banquiers, Etat, clients, fournisseurs)</a:t>
            </a:r>
          </a:p>
          <a:p>
            <a:pPr lvl="1">
              <a:spcAft>
                <a:spcPts val="1800"/>
              </a:spcAft>
            </a:pPr>
            <a:r>
              <a:rPr lang="fr-FR" dirty="0" smtClean="0"/>
              <a:t>Une organisation avec des acteurs </a:t>
            </a:r>
            <a:r>
              <a:rPr lang="fr-FR" b="1" dirty="0" smtClean="0"/>
              <a:t>internes</a:t>
            </a:r>
            <a:r>
              <a:rPr lang="fr-FR" dirty="0" smtClean="0"/>
              <a:t> (personnel, syndicats)</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16</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311815938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Ligne directrice</a:t>
            </a:r>
            <a:endParaRPr lang="fr-FR" dirty="0"/>
          </a:p>
        </p:txBody>
      </p:sp>
      <p:sp>
        <p:nvSpPr>
          <p:cNvPr id="3" name="Content Placeholder 2"/>
          <p:cNvSpPr>
            <a:spLocks noGrp="1"/>
          </p:cNvSpPr>
          <p:nvPr>
            <p:ph idx="1"/>
          </p:nvPr>
        </p:nvSpPr>
        <p:spPr/>
        <p:txBody>
          <a:bodyPr/>
          <a:lstStyle/>
          <a:p>
            <a:pPr>
              <a:lnSpc>
                <a:spcPct val="120000"/>
              </a:lnSpc>
            </a:pPr>
            <a:r>
              <a:rPr lang="fr-FR" dirty="0" smtClean="0"/>
              <a:t>Sa gestion nécessite des outils de plusieurs types : </a:t>
            </a:r>
          </a:p>
          <a:p>
            <a:pPr lvl="1">
              <a:lnSpc>
                <a:spcPct val="120000"/>
              </a:lnSpc>
            </a:pPr>
            <a:r>
              <a:rPr lang="fr-FR" dirty="0" smtClean="0"/>
              <a:t>Quantitatifs</a:t>
            </a:r>
          </a:p>
          <a:p>
            <a:pPr lvl="2">
              <a:lnSpc>
                <a:spcPct val="120000"/>
              </a:lnSpc>
            </a:pPr>
            <a:r>
              <a:rPr lang="fr-FR" dirty="0" smtClean="0"/>
              <a:t>Les outils de gestions, étudiés dans ce cours, s’attachent aux transactions quantitatives entre les acteurs </a:t>
            </a:r>
          </a:p>
          <a:p>
            <a:pPr lvl="1">
              <a:lnSpc>
                <a:spcPct val="120000"/>
              </a:lnSpc>
            </a:pPr>
            <a:r>
              <a:rPr lang="fr-FR" dirty="0" smtClean="0"/>
              <a:t>Qualitatifs </a:t>
            </a:r>
          </a:p>
          <a:p>
            <a:pPr lvl="2">
              <a:lnSpc>
                <a:spcPct val="120000"/>
              </a:lnSpc>
            </a:pPr>
            <a:r>
              <a:rPr lang="fr-FR" dirty="0" smtClean="0"/>
              <a:t>De nombreux éléments ne peuvent pas faire l’objet de comptabilisation (relations sociales, certains aspects environnementaux, éthiques, etc.). Bien que tout aussi important, ces aspects non chiffrables ne sont pas abordés dans ce cours</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17</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331132102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Ligne directrice</a:t>
            </a:r>
            <a:endParaRPr lang="fr-FR" dirty="0"/>
          </a:p>
        </p:txBody>
      </p:sp>
      <p:sp>
        <p:nvSpPr>
          <p:cNvPr id="3" name="Content Placeholder 2"/>
          <p:cNvSpPr>
            <a:spLocks noGrp="1"/>
          </p:cNvSpPr>
          <p:nvPr>
            <p:ph idx="1"/>
          </p:nvPr>
        </p:nvSpPr>
        <p:spPr/>
        <p:txBody>
          <a:bodyPr/>
          <a:lstStyle/>
          <a:p>
            <a:pPr>
              <a:lnSpc>
                <a:spcPct val="120000"/>
              </a:lnSpc>
            </a:pPr>
            <a:r>
              <a:rPr lang="en-US" dirty="0"/>
              <a:t>Tout </a:t>
            </a:r>
            <a:r>
              <a:rPr lang="en-US" dirty="0" err="1"/>
              <a:t>commerçant</a:t>
            </a:r>
            <a:r>
              <a:rPr lang="en-US" dirty="0"/>
              <a:t> (</a:t>
            </a:r>
            <a:r>
              <a:rPr lang="en-US" dirty="0" err="1"/>
              <a:t>personne</a:t>
            </a:r>
            <a:r>
              <a:rPr lang="en-US" dirty="0"/>
              <a:t> physique </a:t>
            </a:r>
            <a:r>
              <a:rPr lang="en-US" dirty="0" err="1"/>
              <a:t>ou</a:t>
            </a:r>
            <a:r>
              <a:rPr lang="en-US" dirty="0"/>
              <a:t> morale) </a:t>
            </a:r>
            <a:r>
              <a:rPr lang="en-US" dirty="0" err="1"/>
              <a:t>doit</a:t>
            </a:r>
            <a:r>
              <a:rPr lang="en-US" dirty="0"/>
              <a:t> </a:t>
            </a:r>
            <a:r>
              <a:rPr lang="en-US" dirty="0" err="1"/>
              <a:t>tenir</a:t>
            </a:r>
            <a:r>
              <a:rPr lang="en-US" dirty="0"/>
              <a:t> </a:t>
            </a:r>
            <a:r>
              <a:rPr lang="en-US" dirty="0" err="1" smtClean="0"/>
              <a:t>une</a:t>
            </a:r>
            <a:r>
              <a:rPr lang="en-US" dirty="0" smtClean="0"/>
              <a:t> </a:t>
            </a:r>
            <a:r>
              <a:rPr lang="fr-FR" b="1" dirty="0" smtClean="0">
                <a:solidFill>
                  <a:schemeClr val="bg2">
                    <a:lumMod val="50000"/>
                  </a:schemeClr>
                </a:solidFill>
              </a:rPr>
              <a:t>comptabilité</a:t>
            </a:r>
            <a:r>
              <a:rPr lang="fr-FR" b="1" dirty="0" smtClean="0"/>
              <a:t> </a:t>
            </a:r>
            <a:r>
              <a:rPr lang="en-US" dirty="0" smtClean="0"/>
              <a:t>qui </a:t>
            </a:r>
            <a:r>
              <a:rPr lang="en-US" dirty="0" err="1"/>
              <a:t>enregistre</a:t>
            </a:r>
            <a:r>
              <a:rPr lang="en-US" dirty="0"/>
              <a:t> les </a:t>
            </a:r>
            <a:r>
              <a:rPr lang="en-US" dirty="0" err="1"/>
              <a:t>mouvements</a:t>
            </a:r>
            <a:r>
              <a:rPr lang="en-US" dirty="0"/>
              <a:t> qui </a:t>
            </a:r>
            <a:r>
              <a:rPr lang="en-US" dirty="0" err="1"/>
              <a:t>affectent</a:t>
            </a:r>
            <a:r>
              <a:rPr lang="en-US" dirty="0"/>
              <a:t> le </a:t>
            </a:r>
            <a:r>
              <a:rPr lang="en-US" dirty="0" err="1"/>
              <a:t>patrimoine</a:t>
            </a:r>
            <a:r>
              <a:rPr lang="en-US" dirty="0"/>
              <a:t> de son </a:t>
            </a:r>
            <a:r>
              <a:rPr lang="en-US" dirty="0" err="1"/>
              <a:t>entreprise</a:t>
            </a:r>
            <a:r>
              <a:rPr lang="en-US" dirty="0"/>
              <a:t> </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18</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8814564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Ligne directrice</a:t>
            </a:r>
            <a:endParaRPr lang="fr-FR" dirty="0"/>
          </a:p>
        </p:txBody>
      </p:sp>
      <p:sp>
        <p:nvSpPr>
          <p:cNvPr id="3" name="Content Placeholder 2"/>
          <p:cNvSpPr>
            <a:spLocks noGrp="1"/>
          </p:cNvSpPr>
          <p:nvPr>
            <p:ph idx="1"/>
          </p:nvPr>
        </p:nvSpPr>
        <p:spPr/>
        <p:txBody>
          <a:bodyPr/>
          <a:lstStyle/>
          <a:p>
            <a:pPr>
              <a:lnSpc>
                <a:spcPct val="130000"/>
              </a:lnSpc>
            </a:pPr>
            <a:r>
              <a:rPr lang="en-US" dirty="0"/>
              <a:t>La </a:t>
            </a:r>
            <a:r>
              <a:rPr lang="fr-FR" b="1" dirty="0">
                <a:solidFill>
                  <a:schemeClr val="bg2">
                    <a:lumMod val="50000"/>
                  </a:schemeClr>
                </a:solidFill>
              </a:rPr>
              <a:t>comptabilité</a:t>
            </a:r>
            <a:r>
              <a:rPr lang="en-US" dirty="0" smtClean="0"/>
              <a:t>́ </a:t>
            </a:r>
            <a:r>
              <a:rPr lang="en-US" dirty="0" err="1"/>
              <a:t>est</a:t>
            </a:r>
            <a:r>
              <a:rPr lang="en-US" dirty="0"/>
              <a:t> un </a:t>
            </a:r>
            <a:r>
              <a:rPr lang="en-US" b="1" dirty="0" err="1"/>
              <a:t>système</a:t>
            </a:r>
            <a:r>
              <a:rPr lang="en-US" b="1" dirty="0"/>
              <a:t> </a:t>
            </a:r>
            <a:r>
              <a:rPr lang="en-US" b="1" dirty="0" err="1"/>
              <a:t>d'organisation</a:t>
            </a:r>
            <a:r>
              <a:rPr lang="en-US" b="1" dirty="0"/>
              <a:t> de </a:t>
            </a:r>
            <a:r>
              <a:rPr lang="en-US" b="1" dirty="0" err="1"/>
              <a:t>l'information</a:t>
            </a:r>
            <a:r>
              <a:rPr lang="en-US" b="1" dirty="0"/>
              <a:t> </a:t>
            </a:r>
            <a:r>
              <a:rPr lang="en-US" b="1" dirty="0" err="1"/>
              <a:t>financière</a:t>
            </a:r>
            <a:r>
              <a:rPr lang="en-US" b="1" dirty="0"/>
              <a:t> </a:t>
            </a:r>
            <a:r>
              <a:rPr lang="en-US" dirty="0" err="1" smtClean="0"/>
              <a:t>permettant</a:t>
            </a:r>
            <a:r>
              <a:rPr lang="en-US" dirty="0"/>
              <a:t> </a:t>
            </a:r>
            <a:r>
              <a:rPr lang="en-US" dirty="0" smtClean="0"/>
              <a:t>:</a:t>
            </a:r>
          </a:p>
          <a:p>
            <a:pPr lvl="1">
              <a:lnSpc>
                <a:spcPct val="130000"/>
              </a:lnSpc>
            </a:pPr>
            <a:r>
              <a:rPr lang="en-US" dirty="0" smtClean="0"/>
              <a:t>de </a:t>
            </a:r>
            <a:r>
              <a:rPr lang="en-US" dirty="0" err="1" smtClean="0"/>
              <a:t>saisir</a:t>
            </a:r>
            <a:r>
              <a:rPr lang="en-US" dirty="0"/>
              <a:t>, classer, </a:t>
            </a:r>
            <a:r>
              <a:rPr lang="en-US" dirty="0" err="1"/>
              <a:t>enregistrer</a:t>
            </a:r>
            <a:r>
              <a:rPr lang="en-US" dirty="0"/>
              <a:t> des </a:t>
            </a:r>
            <a:r>
              <a:rPr lang="en-US" dirty="0" err="1"/>
              <a:t>données</a:t>
            </a:r>
            <a:r>
              <a:rPr lang="en-US" dirty="0"/>
              <a:t> de base </a:t>
            </a:r>
            <a:r>
              <a:rPr lang="en-US" dirty="0" err="1"/>
              <a:t>chiffrées</a:t>
            </a:r>
            <a:r>
              <a:rPr lang="en-US" dirty="0"/>
              <a:t> </a:t>
            </a:r>
            <a:r>
              <a:rPr lang="en-US" dirty="0" smtClean="0"/>
              <a:t>et, </a:t>
            </a:r>
          </a:p>
          <a:p>
            <a:pPr lvl="1">
              <a:lnSpc>
                <a:spcPct val="130000"/>
              </a:lnSpc>
            </a:pPr>
            <a:r>
              <a:rPr lang="en-US" dirty="0" smtClean="0"/>
              <a:t>de </a:t>
            </a:r>
            <a:r>
              <a:rPr lang="en-US" dirty="0" err="1"/>
              <a:t>présenter</a:t>
            </a:r>
            <a:r>
              <a:rPr lang="en-US" dirty="0"/>
              <a:t> des </a:t>
            </a:r>
            <a:r>
              <a:rPr lang="en-US" dirty="0" err="1"/>
              <a:t>états</a:t>
            </a:r>
            <a:r>
              <a:rPr lang="en-US" dirty="0"/>
              <a:t> (</a:t>
            </a:r>
            <a:r>
              <a:rPr lang="en-US" dirty="0" err="1"/>
              <a:t>dont</a:t>
            </a:r>
            <a:r>
              <a:rPr lang="en-US" dirty="0"/>
              <a:t> le </a:t>
            </a:r>
            <a:r>
              <a:rPr lang="en-US" dirty="0" err="1"/>
              <a:t>bilan</a:t>
            </a:r>
            <a:r>
              <a:rPr lang="en-US" dirty="0"/>
              <a:t> et le </a:t>
            </a:r>
            <a:r>
              <a:rPr lang="en-US" dirty="0" err="1"/>
              <a:t>compte</a:t>
            </a:r>
            <a:r>
              <a:rPr lang="en-US" dirty="0"/>
              <a:t> de </a:t>
            </a:r>
            <a:r>
              <a:rPr lang="en-US" dirty="0" err="1"/>
              <a:t>résultat</a:t>
            </a:r>
            <a:r>
              <a:rPr lang="en-US" dirty="0"/>
              <a:t>) </a:t>
            </a:r>
            <a:r>
              <a:rPr lang="en-US" dirty="0" err="1"/>
              <a:t>reflétant</a:t>
            </a:r>
            <a:r>
              <a:rPr lang="en-US" dirty="0"/>
              <a:t> </a:t>
            </a:r>
            <a:r>
              <a:rPr lang="en-US" dirty="0" err="1"/>
              <a:t>une</a:t>
            </a:r>
            <a:r>
              <a:rPr lang="en-US" dirty="0"/>
              <a:t> image </a:t>
            </a:r>
            <a:r>
              <a:rPr lang="en-US" dirty="0" err="1"/>
              <a:t>fidèle</a:t>
            </a:r>
            <a:r>
              <a:rPr lang="en-US" dirty="0"/>
              <a:t> du </a:t>
            </a:r>
            <a:r>
              <a:rPr lang="en-US" dirty="0" err="1"/>
              <a:t>patrimoine</a:t>
            </a:r>
            <a:r>
              <a:rPr lang="en-US" dirty="0"/>
              <a:t>, de la situation </a:t>
            </a:r>
            <a:r>
              <a:rPr lang="en-US" dirty="0" err="1"/>
              <a:t>financière</a:t>
            </a:r>
            <a:r>
              <a:rPr lang="en-US" dirty="0"/>
              <a:t> et du </a:t>
            </a:r>
            <a:r>
              <a:rPr lang="en-US" dirty="0" err="1"/>
              <a:t>résultat</a:t>
            </a:r>
            <a:r>
              <a:rPr lang="en-US" dirty="0"/>
              <a:t> de </a:t>
            </a:r>
            <a:r>
              <a:rPr lang="en-US" dirty="0" err="1"/>
              <a:t>l'entite</a:t>
            </a:r>
            <a:r>
              <a:rPr lang="en-US" dirty="0"/>
              <a:t>́ à la date de </a:t>
            </a:r>
            <a:r>
              <a:rPr lang="en-US" dirty="0" err="1" smtClean="0"/>
              <a:t>clôture</a:t>
            </a:r>
            <a:endParaRPr lang="en-US"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19</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24429823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re 1"/>
          <p:cNvSpPr>
            <a:spLocks noGrp="1"/>
          </p:cNvSpPr>
          <p:nvPr>
            <p:ph type="ctrTitle"/>
          </p:nvPr>
        </p:nvSpPr>
        <p:spPr/>
        <p:txBody>
          <a:bodyPr/>
          <a:lstStyle/>
          <a:p>
            <a:pPr marL="0" indent="171450"/>
            <a:r>
              <a:rPr lang="fr-FR" dirty="0" smtClean="0"/>
              <a:t>Objectif du cours</a:t>
            </a:r>
            <a:endParaRPr lang="fr-FR" dirty="0">
              <a:latin typeface="Calibri" charset="0"/>
            </a:endParaRPr>
          </a:p>
        </p:txBody>
      </p:sp>
      <p:sp>
        <p:nvSpPr>
          <p:cNvPr id="2" name="Subtitle 1"/>
          <p:cNvSpPr>
            <a:spLocks noGrp="1"/>
          </p:cNvSpPr>
          <p:nvPr>
            <p:ph type="subTitle" idx="1"/>
          </p:nvPr>
        </p:nvSpPr>
        <p:spPr/>
        <p:txBody>
          <a:bodyPr/>
          <a:lstStyle/>
          <a:p>
            <a:pPr eaLnBrk="1" hangingPunct="1">
              <a:defRPr/>
            </a:pPr>
            <a:endParaRPr lang="fr-FR"/>
          </a:p>
        </p:txBody>
      </p:sp>
    </p:spTree>
    <p:extLst>
      <p:ext uri="{BB962C8B-B14F-4D97-AF65-F5344CB8AC3E}">
        <p14:creationId xmlns:p14="http://schemas.microsoft.com/office/powerpoint/2010/main" val="41738685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nSpc>
                <a:spcPct val="120000"/>
              </a:lnSpc>
            </a:pPr>
            <a:r>
              <a:rPr lang="fr-FR" dirty="0" smtClean="0"/>
              <a:t>Rôle et objectifs de la </a:t>
            </a:r>
            <a:r>
              <a:rPr lang="fr-FR" b="1" dirty="0">
                <a:solidFill>
                  <a:schemeClr val="bg2">
                    <a:lumMod val="50000"/>
                  </a:schemeClr>
                </a:solidFill>
              </a:rPr>
              <a:t>comptabilité </a:t>
            </a:r>
            <a:r>
              <a:rPr lang="fr-FR" b="1" dirty="0" smtClean="0">
                <a:solidFill>
                  <a:schemeClr val="bg2">
                    <a:lumMod val="50000"/>
                  </a:schemeClr>
                </a:solidFill>
              </a:rPr>
              <a:t>générale</a:t>
            </a:r>
            <a:r>
              <a:rPr lang="fr-FR" b="1" dirty="0" smtClean="0"/>
              <a:t> </a:t>
            </a:r>
            <a:r>
              <a:rPr lang="fr-FR" dirty="0" smtClean="0"/>
              <a:t>: </a:t>
            </a:r>
          </a:p>
          <a:p>
            <a:pPr lvl="1">
              <a:lnSpc>
                <a:spcPct val="120000"/>
              </a:lnSpc>
            </a:pPr>
            <a:r>
              <a:rPr lang="fr-FR" dirty="0" smtClean="0"/>
              <a:t>Information</a:t>
            </a:r>
          </a:p>
          <a:p>
            <a:pPr lvl="1">
              <a:lnSpc>
                <a:spcPct val="120000"/>
              </a:lnSpc>
            </a:pPr>
            <a:r>
              <a:rPr lang="fr-FR" dirty="0" err="1" smtClean="0"/>
              <a:t>Décision</a:t>
            </a:r>
            <a:endParaRPr lang="fr-FR" dirty="0" smtClean="0"/>
          </a:p>
          <a:p>
            <a:pPr lvl="1">
              <a:lnSpc>
                <a:spcPct val="120000"/>
              </a:lnSpc>
            </a:pPr>
            <a:r>
              <a:rPr lang="fr-FR" dirty="0" err="1" smtClean="0"/>
              <a:t>Contrôle</a:t>
            </a:r>
            <a:endParaRPr lang="fr-FR" dirty="0" smtClean="0"/>
          </a:p>
          <a:p>
            <a:pPr lvl="1">
              <a:lnSpc>
                <a:spcPct val="120000"/>
              </a:lnSpc>
            </a:pPr>
            <a:r>
              <a:rPr lang="fr-FR" dirty="0" err="1" smtClean="0"/>
              <a:t>Complément</a:t>
            </a:r>
            <a:r>
              <a:rPr lang="fr-FR" dirty="0" smtClean="0"/>
              <a:t> </a:t>
            </a:r>
            <a:r>
              <a:rPr lang="fr-FR" dirty="0"/>
              <a:t>à la fonction </a:t>
            </a:r>
            <a:r>
              <a:rPr lang="fr-FR" dirty="0" err="1"/>
              <a:t>financière</a:t>
            </a:r>
            <a:r>
              <a:rPr lang="fr-FR" dirty="0"/>
              <a:t> </a:t>
            </a:r>
            <a:endParaRPr lang="fr-FR" dirty="0" smtClean="0"/>
          </a:p>
          <a:p>
            <a:pPr lvl="1">
              <a:lnSpc>
                <a:spcPct val="120000"/>
              </a:lnSpc>
            </a:pPr>
            <a:r>
              <a:rPr lang="fr-FR" dirty="0" smtClean="0"/>
              <a:t>Moyen </a:t>
            </a:r>
            <a:r>
              <a:rPr lang="fr-FR" dirty="0"/>
              <a:t>de preuve </a:t>
            </a:r>
          </a:p>
          <a:p>
            <a:pPr lvl="1">
              <a:lnSpc>
                <a:spcPct val="120000"/>
              </a:lnSpc>
            </a:pPr>
            <a:r>
              <a:rPr lang="fr-FR" dirty="0"/>
              <a:t>Obligation </a:t>
            </a:r>
            <a:r>
              <a:rPr lang="fr-FR" dirty="0" err="1"/>
              <a:t>légale</a:t>
            </a:r>
            <a:r>
              <a:rPr lang="fr-FR" dirty="0"/>
              <a:t>. </a:t>
            </a:r>
          </a:p>
          <a:p>
            <a:pPr>
              <a:lnSpc>
                <a:spcPct val="120000"/>
              </a:lnSpc>
            </a:pP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20</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7" name="Title 1"/>
          <p:cNvSpPr>
            <a:spLocks noGrp="1"/>
          </p:cNvSpPr>
          <p:nvPr>
            <p:ph type="title"/>
          </p:nvPr>
        </p:nvSpPr>
        <p:spPr>
          <a:xfrm>
            <a:off x="0" y="20639"/>
            <a:ext cx="9144000" cy="834132"/>
          </a:xfrm>
        </p:spPr>
        <p:txBody>
          <a:bodyPr/>
          <a:lstStyle/>
          <a:p>
            <a:r>
              <a:rPr lang="fr-FR" dirty="0" smtClean="0"/>
              <a:t>Ligne directrice</a:t>
            </a:r>
            <a:endParaRPr lang="fr-FR" dirty="0"/>
          </a:p>
        </p:txBody>
      </p:sp>
    </p:spTree>
    <p:extLst>
      <p:ext uri="{BB962C8B-B14F-4D97-AF65-F5344CB8AC3E}">
        <p14:creationId xmlns:p14="http://schemas.microsoft.com/office/powerpoint/2010/main" val="308068288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Ligne directrice</a:t>
            </a:r>
            <a:endParaRPr lang="fr-FR" dirty="0"/>
          </a:p>
        </p:txBody>
      </p:sp>
      <p:sp>
        <p:nvSpPr>
          <p:cNvPr id="3" name="Content Placeholder 2"/>
          <p:cNvSpPr>
            <a:spLocks noGrp="1"/>
          </p:cNvSpPr>
          <p:nvPr>
            <p:ph idx="1"/>
          </p:nvPr>
        </p:nvSpPr>
        <p:spPr>
          <a:xfrm>
            <a:off x="0" y="928035"/>
            <a:ext cx="9144000" cy="5920439"/>
          </a:xfrm>
        </p:spPr>
        <p:txBody>
          <a:bodyPr>
            <a:normAutofit/>
          </a:bodyPr>
          <a:lstStyle/>
          <a:p>
            <a:pPr>
              <a:lnSpc>
                <a:spcPct val="110000"/>
              </a:lnSpc>
              <a:spcBef>
                <a:spcPts val="0"/>
              </a:spcBef>
              <a:spcAft>
                <a:spcPts val="1800"/>
              </a:spcAft>
            </a:pPr>
            <a:r>
              <a:rPr lang="fr-FR" dirty="0" smtClean="0"/>
              <a:t>La </a:t>
            </a:r>
            <a:r>
              <a:rPr lang="fr-FR" b="1" dirty="0" smtClean="0">
                <a:solidFill>
                  <a:schemeClr val="bg2">
                    <a:lumMod val="50000"/>
                  </a:schemeClr>
                </a:solidFill>
              </a:rPr>
              <a:t>comptabilité générale</a:t>
            </a:r>
            <a:r>
              <a:rPr lang="fr-FR" b="1" dirty="0" smtClean="0"/>
              <a:t> </a:t>
            </a:r>
            <a:r>
              <a:rPr lang="fr-FR" dirty="0" smtClean="0"/>
              <a:t>fournit un bilan patrimonial: </a:t>
            </a:r>
          </a:p>
          <a:p>
            <a:pPr lvl="1">
              <a:lnSpc>
                <a:spcPct val="110000"/>
              </a:lnSpc>
              <a:spcBef>
                <a:spcPts val="0"/>
              </a:spcBef>
              <a:spcAft>
                <a:spcPts val="1800"/>
              </a:spcAft>
            </a:pPr>
            <a:r>
              <a:rPr lang="fr-FR" dirty="0" smtClean="0"/>
              <a:t>LE BILAN</a:t>
            </a:r>
            <a:endParaRPr lang="fr-FR" dirty="0"/>
          </a:p>
          <a:p>
            <a:pPr>
              <a:lnSpc>
                <a:spcPct val="110000"/>
              </a:lnSpc>
              <a:spcBef>
                <a:spcPts val="0"/>
              </a:spcBef>
              <a:spcAft>
                <a:spcPts val="1800"/>
              </a:spcAft>
            </a:pPr>
            <a:r>
              <a:rPr lang="fr-FR" dirty="0" smtClean="0"/>
              <a:t>La </a:t>
            </a:r>
            <a:r>
              <a:rPr lang="fr-FR" b="1" dirty="0">
                <a:solidFill>
                  <a:schemeClr val="bg2">
                    <a:lumMod val="50000"/>
                  </a:schemeClr>
                </a:solidFill>
              </a:rPr>
              <a:t>comptabilité </a:t>
            </a:r>
            <a:r>
              <a:rPr lang="fr-FR" b="1" dirty="0" smtClean="0">
                <a:solidFill>
                  <a:schemeClr val="bg2">
                    <a:lumMod val="50000"/>
                  </a:schemeClr>
                </a:solidFill>
              </a:rPr>
              <a:t>générale</a:t>
            </a:r>
            <a:r>
              <a:rPr lang="fr-FR" b="1" dirty="0" smtClean="0"/>
              <a:t> </a:t>
            </a:r>
            <a:r>
              <a:rPr lang="fr-FR" dirty="0" smtClean="0"/>
              <a:t>fait un point annuel de l’enrichissement de l’entreprise: </a:t>
            </a:r>
          </a:p>
          <a:p>
            <a:pPr lvl="1">
              <a:lnSpc>
                <a:spcPct val="110000"/>
              </a:lnSpc>
              <a:spcBef>
                <a:spcPts val="0"/>
              </a:spcBef>
              <a:spcAft>
                <a:spcPts val="1800"/>
              </a:spcAft>
            </a:pPr>
            <a:r>
              <a:rPr lang="fr-FR" dirty="0" smtClean="0"/>
              <a:t>LE COMPTE DE RESULTAT </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21</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9741806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Ligne directrice</a:t>
            </a:r>
            <a:endParaRPr lang="fr-FR" dirty="0"/>
          </a:p>
        </p:txBody>
      </p:sp>
      <p:sp>
        <p:nvSpPr>
          <p:cNvPr id="3" name="Content Placeholder 2"/>
          <p:cNvSpPr>
            <a:spLocks noGrp="1"/>
          </p:cNvSpPr>
          <p:nvPr>
            <p:ph idx="1"/>
          </p:nvPr>
        </p:nvSpPr>
        <p:spPr>
          <a:xfrm>
            <a:off x="0" y="928035"/>
            <a:ext cx="9144000" cy="5212789"/>
          </a:xfrm>
        </p:spPr>
        <p:txBody>
          <a:bodyPr>
            <a:normAutofit/>
          </a:bodyPr>
          <a:lstStyle/>
          <a:p>
            <a:pPr>
              <a:lnSpc>
                <a:spcPct val="110000"/>
              </a:lnSpc>
              <a:spcAft>
                <a:spcPts val="1200"/>
              </a:spcAft>
            </a:pPr>
            <a:r>
              <a:rPr lang="fr-FR" dirty="0" smtClean="0"/>
              <a:t>La </a:t>
            </a:r>
            <a:r>
              <a:rPr lang="fr-FR" b="1" dirty="0" smtClean="0">
                <a:solidFill>
                  <a:schemeClr val="bg2">
                    <a:lumMod val="50000"/>
                  </a:schemeClr>
                </a:solidFill>
              </a:rPr>
              <a:t>comptabilité générale</a:t>
            </a:r>
            <a:r>
              <a:rPr lang="fr-FR" b="1" dirty="0" smtClean="0"/>
              <a:t> </a:t>
            </a:r>
            <a:r>
              <a:rPr lang="fr-FR" dirty="0" smtClean="0"/>
              <a:t>est: </a:t>
            </a:r>
          </a:p>
          <a:p>
            <a:pPr lvl="1">
              <a:lnSpc>
                <a:spcPct val="110000"/>
              </a:lnSpc>
              <a:spcAft>
                <a:spcPts val="1200"/>
              </a:spcAft>
            </a:pPr>
            <a:r>
              <a:rPr lang="fr-FR" dirty="0" smtClean="0"/>
              <a:t>nécessaire pour connaître la </a:t>
            </a:r>
            <a:r>
              <a:rPr lang="fr-FR" i="1" dirty="0" smtClean="0"/>
              <a:t>situation</a:t>
            </a:r>
            <a:r>
              <a:rPr lang="fr-FR" dirty="0" smtClean="0"/>
              <a:t> de l’entreprise</a:t>
            </a:r>
          </a:p>
          <a:p>
            <a:pPr lvl="1">
              <a:lnSpc>
                <a:spcPct val="110000"/>
              </a:lnSpc>
              <a:spcAft>
                <a:spcPts val="1200"/>
              </a:spcAft>
            </a:pPr>
            <a:r>
              <a:rPr lang="fr-FR" dirty="0" smtClean="0"/>
              <a:t>une obligation légale</a:t>
            </a:r>
          </a:p>
          <a:p>
            <a:pPr lvl="1">
              <a:lnSpc>
                <a:spcPct val="110000"/>
              </a:lnSpc>
            </a:pPr>
            <a:r>
              <a:rPr lang="fr-FR" dirty="0" smtClean="0"/>
              <a:t>normalisée par des lois nationales, européennes et mondiales</a:t>
            </a:r>
          </a:p>
          <a:p>
            <a:pPr lvl="2">
              <a:lnSpc>
                <a:spcPct val="110000"/>
              </a:lnSpc>
              <a:spcAft>
                <a:spcPts val="1200"/>
              </a:spcAft>
            </a:pPr>
            <a:r>
              <a:rPr lang="fr-FR" dirty="0" smtClean="0"/>
              <a:t>En France, elle est codifiées par le Plan Comptable Général (PCG)</a:t>
            </a:r>
          </a:p>
          <a:p>
            <a:pPr lvl="1">
              <a:lnSpc>
                <a:spcPct val="110000"/>
              </a:lnSpc>
              <a:spcAft>
                <a:spcPts val="1200"/>
              </a:spcAft>
            </a:pPr>
            <a:r>
              <a:rPr lang="fr-FR" dirty="0" smtClean="0"/>
              <a:t>contrôlée par l’audit financier</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22</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78484615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Ligne directrice</a:t>
            </a:r>
            <a:endParaRPr lang="fr-FR" dirty="0"/>
          </a:p>
        </p:txBody>
      </p:sp>
      <p:sp>
        <p:nvSpPr>
          <p:cNvPr id="3" name="Content Placeholder 2"/>
          <p:cNvSpPr>
            <a:spLocks noGrp="1"/>
          </p:cNvSpPr>
          <p:nvPr>
            <p:ph idx="1"/>
          </p:nvPr>
        </p:nvSpPr>
        <p:spPr/>
        <p:txBody>
          <a:bodyPr>
            <a:normAutofit fontScale="92500" lnSpcReduction="10000"/>
          </a:bodyPr>
          <a:lstStyle/>
          <a:p>
            <a:pPr>
              <a:lnSpc>
                <a:spcPct val="120000"/>
              </a:lnSpc>
              <a:spcAft>
                <a:spcPts val="1200"/>
              </a:spcAft>
            </a:pPr>
            <a:r>
              <a:rPr lang="fr-FR" dirty="0" smtClean="0"/>
              <a:t>La </a:t>
            </a:r>
            <a:r>
              <a:rPr lang="fr-FR" b="1" dirty="0">
                <a:solidFill>
                  <a:schemeClr val="bg2">
                    <a:lumMod val="50000"/>
                  </a:schemeClr>
                </a:solidFill>
              </a:rPr>
              <a:t>comptabilité générale </a:t>
            </a:r>
            <a:r>
              <a:rPr lang="fr-FR" dirty="0" smtClean="0"/>
              <a:t>est insuffisante pour </a:t>
            </a:r>
            <a:r>
              <a:rPr lang="fr-FR" b="1" u="sng" dirty="0" smtClean="0"/>
              <a:t>analyser</a:t>
            </a:r>
            <a:r>
              <a:rPr lang="fr-FR" dirty="0" smtClean="0"/>
              <a:t> les équilibres financiers de l’entreprise et appréhender le futur</a:t>
            </a:r>
          </a:p>
          <a:p>
            <a:pPr>
              <a:lnSpc>
                <a:spcPct val="120000"/>
              </a:lnSpc>
              <a:spcAft>
                <a:spcPts val="1200"/>
              </a:spcAft>
            </a:pPr>
            <a:r>
              <a:rPr lang="fr-FR" dirty="0" smtClean="0"/>
              <a:t>D’où le besoin : </a:t>
            </a:r>
          </a:p>
          <a:p>
            <a:pPr lvl="1">
              <a:lnSpc>
                <a:spcPct val="120000"/>
              </a:lnSpc>
              <a:spcAft>
                <a:spcPts val="1200"/>
              </a:spcAft>
            </a:pPr>
            <a:r>
              <a:rPr lang="fr-FR" sz="3200" dirty="0"/>
              <a:t>d</a:t>
            </a:r>
            <a:r>
              <a:rPr lang="fr-FR" sz="3200" dirty="0" smtClean="0"/>
              <a:t>’outils d’</a:t>
            </a:r>
            <a:r>
              <a:rPr lang="fr-FR" sz="3200" b="1" dirty="0">
                <a:solidFill>
                  <a:schemeClr val="bg2">
                    <a:lumMod val="50000"/>
                  </a:schemeClr>
                </a:solidFill>
              </a:rPr>
              <a:t>analyse financière </a:t>
            </a:r>
            <a:r>
              <a:rPr lang="fr-FR" sz="3200" dirty="0" smtClean="0"/>
              <a:t>pour apprécier les équilibres financiers actuels, et</a:t>
            </a:r>
          </a:p>
          <a:p>
            <a:pPr lvl="1">
              <a:lnSpc>
                <a:spcPct val="120000"/>
              </a:lnSpc>
              <a:spcAft>
                <a:spcPts val="1200"/>
              </a:spcAft>
            </a:pPr>
            <a:r>
              <a:rPr lang="fr-FR" sz="3200" dirty="0"/>
              <a:t>d</a:t>
            </a:r>
            <a:r>
              <a:rPr lang="fr-FR" sz="3200" dirty="0" smtClean="0"/>
              <a:t>’outils spécifiques permettant de </a:t>
            </a:r>
            <a:r>
              <a:rPr lang="fr-FR" sz="3200" b="1" i="1" dirty="0" smtClean="0"/>
              <a:t>se projeter dans l’avenir</a:t>
            </a:r>
            <a:r>
              <a:rPr lang="fr-FR" sz="3200" dirty="0" smtClean="0"/>
              <a:t>, en calculant la rentabilité future des </a:t>
            </a:r>
            <a:r>
              <a:rPr lang="fr-FR" sz="3200" b="1" dirty="0" smtClean="0"/>
              <a:t>investissements</a:t>
            </a:r>
            <a:endParaRPr lang="fr-FR" sz="3200" b="1"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23</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18623229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Plan du cours</a:t>
            </a:r>
            <a:endParaRPr lang="fr-FR" dirty="0"/>
          </a:p>
        </p:txBody>
      </p:sp>
      <p:sp>
        <p:nvSpPr>
          <p:cNvPr id="3" name="Content Placeholder 2"/>
          <p:cNvSpPr>
            <a:spLocks noGrp="1"/>
          </p:cNvSpPr>
          <p:nvPr>
            <p:ph idx="1"/>
          </p:nvPr>
        </p:nvSpPr>
        <p:spPr/>
        <p:txBody>
          <a:bodyPr/>
          <a:lstStyle/>
          <a:p>
            <a:pPr marL="514350" indent="-514350">
              <a:spcAft>
                <a:spcPts val="1800"/>
              </a:spcAft>
              <a:buFont typeface="+mj-ea"/>
              <a:buAutoNum type="circleNumDbPlain"/>
            </a:pPr>
            <a:r>
              <a:rPr lang="fr-FR" dirty="0" smtClean="0"/>
              <a:t>Introduction </a:t>
            </a:r>
          </a:p>
          <a:p>
            <a:pPr lvl="1">
              <a:spcAft>
                <a:spcPts val="1800"/>
              </a:spcAft>
            </a:pPr>
            <a:r>
              <a:rPr lang="fr-FR" dirty="0" smtClean="0"/>
              <a:t>Ligne directrice</a:t>
            </a:r>
          </a:p>
          <a:p>
            <a:pPr lvl="1">
              <a:spcAft>
                <a:spcPts val="1800"/>
              </a:spcAft>
            </a:pPr>
            <a:r>
              <a:rPr lang="fr-FR" b="1" u="sng" dirty="0" smtClean="0">
                <a:solidFill>
                  <a:srgbClr val="FF0000"/>
                </a:solidFill>
              </a:rPr>
              <a:t>Présentation du fonctionnement d’une entreprise</a:t>
            </a:r>
          </a:p>
          <a:p>
            <a:pPr lvl="2">
              <a:spcAft>
                <a:spcPts val="1800"/>
              </a:spcAft>
            </a:pPr>
            <a:r>
              <a:rPr lang="fr-FR" b="1" u="sng" dirty="0" smtClean="0">
                <a:solidFill>
                  <a:srgbClr val="FF0000"/>
                </a:solidFill>
              </a:rPr>
              <a:t>Diversité des entreprises </a:t>
            </a:r>
          </a:p>
          <a:p>
            <a:pPr lvl="2">
              <a:spcAft>
                <a:spcPts val="1800"/>
              </a:spcAft>
            </a:pPr>
            <a:r>
              <a:rPr lang="fr-FR" b="1" dirty="0" smtClean="0"/>
              <a:t>Concept d’entreprise</a:t>
            </a:r>
          </a:p>
          <a:p>
            <a:pPr lvl="1">
              <a:spcAft>
                <a:spcPts val="1800"/>
              </a:spcAft>
            </a:pPr>
            <a:r>
              <a:rPr lang="fr-FR" dirty="0" smtClean="0"/>
              <a:t>Communication financière obligatoire de l’entreprise</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24</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96172304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Plan du cours</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25</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3" name="Content Placeholder 2"/>
          <p:cNvSpPr>
            <a:spLocks noGrp="1"/>
          </p:cNvSpPr>
          <p:nvPr>
            <p:ph idx="1"/>
          </p:nvPr>
        </p:nvSpPr>
        <p:spPr>
          <a:xfrm>
            <a:off x="0" y="928035"/>
            <a:ext cx="9144000" cy="5933139"/>
          </a:xfrm>
          <a:solidFill>
            <a:schemeClr val="bg1"/>
          </a:solidFill>
        </p:spPr>
        <p:txBody>
          <a:bodyPr>
            <a:normAutofit/>
          </a:bodyPr>
          <a:lstStyle/>
          <a:p>
            <a:pPr marL="514350" indent="-514350">
              <a:spcAft>
                <a:spcPts val="1800"/>
              </a:spcAft>
              <a:buFont typeface="+mj-ea"/>
              <a:buAutoNum type="circleNumDbPlain"/>
            </a:pPr>
            <a:r>
              <a:rPr lang="fr-FR" dirty="0" smtClean="0"/>
              <a:t>Introduction </a:t>
            </a:r>
          </a:p>
          <a:p>
            <a:pPr lvl="1">
              <a:spcAft>
                <a:spcPts val="1800"/>
              </a:spcAft>
            </a:pPr>
            <a:r>
              <a:rPr lang="fr-FR" dirty="0" smtClean="0"/>
              <a:t>Ligne directrice</a:t>
            </a:r>
          </a:p>
          <a:p>
            <a:pPr lvl="1">
              <a:spcAft>
                <a:spcPts val="1800"/>
              </a:spcAft>
            </a:pPr>
            <a:r>
              <a:rPr lang="fr-FR" dirty="0" smtClean="0"/>
              <a:t>Présentation du fonctionnement d’une entreprise</a:t>
            </a:r>
          </a:p>
          <a:p>
            <a:pPr lvl="2">
              <a:spcAft>
                <a:spcPts val="1800"/>
              </a:spcAft>
            </a:pPr>
            <a:r>
              <a:rPr lang="fr-FR" dirty="0" smtClean="0"/>
              <a:t>Diversité des entreprises </a:t>
            </a:r>
          </a:p>
          <a:p>
            <a:pPr lvl="3">
              <a:spcAft>
                <a:spcPts val="1800"/>
              </a:spcAft>
              <a:buFont typeface="Wingdings" charset="2"/>
              <a:buChar char="Ø"/>
            </a:pPr>
            <a:r>
              <a:rPr lang="fr-FR" b="1" u="sng" dirty="0">
                <a:solidFill>
                  <a:srgbClr val="FF0000"/>
                </a:solidFill>
              </a:rPr>
              <a:t>Différents actionnaires : secteur privé, public, économie sociale</a:t>
            </a:r>
          </a:p>
          <a:p>
            <a:pPr lvl="3">
              <a:spcAft>
                <a:spcPts val="1800"/>
              </a:spcAft>
              <a:buFont typeface="Wingdings" charset="2"/>
              <a:buChar char="Ø"/>
            </a:pPr>
            <a:r>
              <a:rPr lang="fr-FR" dirty="0" smtClean="0"/>
              <a:t>Différentes activités</a:t>
            </a:r>
          </a:p>
        </p:txBody>
      </p:sp>
    </p:spTree>
    <p:extLst>
      <p:ext uri="{BB962C8B-B14F-4D97-AF65-F5344CB8AC3E}">
        <p14:creationId xmlns:p14="http://schemas.microsoft.com/office/powerpoint/2010/main" val="11749064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nSpc>
                <a:spcPct val="150000"/>
              </a:lnSpc>
            </a:pPr>
            <a:r>
              <a:rPr lang="fr-FR" dirty="0"/>
              <a:t>Différents actionnaires : </a:t>
            </a:r>
            <a:endParaRPr lang="fr-FR" dirty="0" smtClean="0"/>
          </a:p>
          <a:p>
            <a:pPr lvl="1">
              <a:lnSpc>
                <a:spcPct val="150000"/>
              </a:lnSpc>
            </a:pPr>
            <a:r>
              <a:rPr lang="fr-FR" b="1" u="sng" dirty="0" smtClean="0">
                <a:solidFill>
                  <a:srgbClr val="FF0000"/>
                </a:solidFill>
              </a:rPr>
              <a:t>Entreprise publique </a:t>
            </a:r>
          </a:p>
          <a:p>
            <a:pPr lvl="1">
              <a:lnSpc>
                <a:spcPct val="150000"/>
              </a:lnSpc>
            </a:pPr>
            <a:r>
              <a:rPr lang="fr-FR" dirty="0" smtClean="0"/>
              <a:t>Entreprise privée </a:t>
            </a:r>
          </a:p>
          <a:p>
            <a:pPr lvl="1">
              <a:lnSpc>
                <a:spcPct val="150000"/>
              </a:lnSpc>
            </a:pPr>
            <a:r>
              <a:rPr lang="fr-FR" dirty="0" smtClean="0"/>
              <a:t>Economie </a:t>
            </a:r>
            <a:r>
              <a:rPr lang="fr-FR" dirty="0"/>
              <a:t>sociale</a:t>
            </a:r>
          </a:p>
          <a:p>
            <a:pPr>
              <a:lnSpc>
                <a:spcPct val="150000"/>
              </a:lnSpc>
            </a:pP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26</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7"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spTree>
    <p:extLst>
      <p:ext uri="{BB962C8B-B14F-4D97-AF65-F5344CB8AC3E}">
        <p14:creationId xmlns:p14="http://schemas.microsoft.com/office/powerpoint/2010/main" val="300696312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9459" name="Rectangle 3"/>
          <p:cNvSpPr>
            <a:spLocks noGrp="1" noChangeArrowheads="1"/>
          </p:cNvSpPr>
          <p:nvPr>
            <p:ph sz="quarter" idx="1"/>
          </p:nvPr>
        </p:nvSpPr>
        <p:spPr>
          <a:xfrm>
            <a:off x="0" y="971176"/>
            <a:ext cx="9144000" cy="5259295"/>
          </a:xfrm>
        </p:spPr>
        <p:txBody>
          <a:bodyPr vert="horz" lIns="91440" tIns="45720" rIns="91440" bIns="45720" rtlCol="0">
            <a:normAutofit/>
          </a:bodyPr>
          <a:lstStyle/>
          <a:p>
            <a:pPr>
              <a:lnSpc>
                <a:spcPct val="140000"/>
              </a:lnSpc>
              <a:spcBef>
                <a:spcPts val="0"/>
              </a:spcBef>
              <a:spcAft>
                <a:spcPts val="1200"/>
              </a:spcAft>
            </a:pPr>
            <a:r>
              <a:rPr lang="fr-FR" sz="2800" dirty="0" smtClean="0"/>
              <a:t>Qu’est</a:t>
            </a:r>
            <a:r>
              <a:rPr lang="fr-FR" sz="2800" dirty="0"/>
              <a:t>-ce </a:t>
            </a:r>
            <a:r>
              <a:rPr lang="fr-FR" sz="2800" dirty="0" smtClean="0"/>
              <a:t>que qu’une entreprise publique ? </a:t>
            </a:r>
          </a:p>
          <a:p>
            <a:pPr lvl="1">
              <a:lnSpc>
                <a:spcPct val="140000"/>
              </a:lnSpc>
              <a:spcBef>
                <a:spcPts val="0"/>
              </a:spcBef>
              <a:spcAft>
                <a:spcPts val="1200"/>
              </a:spcAft>
            </a:pPr>
            <a:r>
              <a:rPr lang="fr-FR" dirty="0"/>
              <a:t>une entreprise </a:t>
            </a:r>
            <a:r>
              <a:rPr lang="fr-FR" dirty="0" smtClean="0"/>
              <a:t>sur </a:t>
            </a:r>
            <a:r>
              <a:rPr lang="fr-FR" dirty="0"/>
              <a:t>laquelle</a:t>
            </a:r>
            <a:r>
              <a:rPr lang="fr-FR" b="1" dirty="0"/>
              <a:t> l’État </a:t>
            </a:r>
            <a:r>
              <a:rPr lang="fr-FR" dirty="0" smtClean="0"/>
              <a:t>(ou </a:t>
            </a:r>
            <a:r>
              <a:rPr lang="fr-FR" dirty="0"/>
              <a:t>d’autres collectivités </a:t>
            </a:r>
            <a:r>
              <a:rPr lang="fr-FR" dirty="0" smtClean="0"/>
              <a:t>territoriales) </a:t>
            </a:r>
            <a:r>
              <a:rPr lang="fr-FR" dirty="0"/>
              <a:t>peuvent exercer directement ou indirectement une </a:t>
            </a:r>
            <a:r>
              <a:rPr lang="fr-FR" b="1" u="sng" dirty="0"/>
              <a:t>influence dominante</a:t>
            </a:r>
            <a:r>
              <a:rPr lang="fr-FR" dirty="0"/>
              <a:t> du fait de la propriété, de la participation financière ou des règles qui la régissent </a:t>
            </a:r>
          </a:p>
        </p:txBody>
      </p:sp>
      <p:sp>
        <p:nvSpPr>
          <p:cNvPr id="4"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sp>
        <p:nvSpPr>
          <p:cNvPr id="2" name="Date Placeholder 1"/>
          <p:cNvSpPr>
            <a:spLocks noGrp="1"/>
          </p:cNvSpPr>
          <p:nvPr>
            <p:ph type="dt" sz="half" idx="2"/>
          </p:nvPr>
        </p:nvSpPr>
        <p:spPr/>
        <p:txBody>
          <a:bodyPr/>
          <a:lstStyle/>
          <a:p>
            <a:r>
              <a:rPr lang="fr-FR" smtClean="0"/>
              <a:t>Céline Gainet</a:t>
            </a:r>
            <a:endParaRPr lang="fr-FR" dirty="0"/>
          </a:p>
        </p:txBody>
      </p:sp>
      <p:sp>
        <p:nvSpPr>
          <p:cNvPr id="3" name="Footer Placeholder 2"/>
          <p:cNvSpPr>
            <a:spLocks noGrp="1"/>
          </p:cNvSpPr>
          <p:nvPr>
            <p:ph type="ftr" sz="quarter" idx="11"/>
          </p:nvPr>
        </p:nvSpPr>
        <p:spPr/>
        <p:txBody>
          <a:bodyPr/>
          <a:lstStyle/>
          <a:p>
            <a:r>
              <a:rPr lang="en-GB" smtClean="0"/>
              <a:t>Analyse Financière</a:t>
            </a:r>
            <a:endParaRPr lang="en-GB" dirty="0"/>
          </a:p>
        </p:txBody>
      </p:sp>
      <p:sp>
        <p:nvSpPr>
          <p:cNvPr id="5" name="Slide Number Placeholder 4"/>
          <p:cNvSpPr>
            <a:spLocks noGrp="1"/>
          </p:cNvSpPr>
          <p:nvPr>
            <p:ph type="sldNum" sz="quarter" idx="4"/>
          </p:nvPr>
        </p:nvSpPr>
        <p:spPr/>
        <p:txBody>
          <a:bodyPr/>
          <a:lstStyle/>
          <a:p>
            <a:fld id="{EDA20C8E-F73C-0044-A491-5312402DBA6C}" type="slidenum">
              <a:rPr lang="fr-FR" noProof="0" smtClean="0"/>
              <a:t>27</a:t>
            </a:fld>
            <a:endParaRPr lang="fr-FR" noProof="0"/>
          </a:p>
        </p:txBody>
      </p:sp>
    </p:spTree>
    <p:extLst>
      <p:ext uri="{BB962C8B-B14F-4D97-AF65-F5344CB8AC3E}">
        <p14:creationId xmlns:p14="http://schemas.microsoft.com/office/powerpoint/2010/main" val="145789764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nSpc>
                <a:spcPct val="150000"/>
              </a:lnSpc>
            </a:pPr>
            <a:r>
              <a:rPr lang="fr-FR" dirty="0"/>
              <a:t>Différents actionnaires : </a:t>
            </a:r>
            <a:endParaRPr lang="fr-FR" dirty="0" smtClean="0"/>
          </a:p>
          <a:p>
            <a:pPr lvl="1">
              <a:lnSpc>
                <a:spcPct val="150000"/>
              </a:lnSpc>
            </a:pPr>
            <a:r>
              <a:rPr lang="fr-FR" dirty="0" smtClean="0"/>
              <a:t>Entreprise publique </a:t>
            </a:r>
          </a:p>
          <a:p>
            <a:pPr lvl="1">
              <a:lnSpc>
                <a:spcPct val="150000"/>
              </a:lnSpc>
            </a:pPr>
            <a:r>
              <a:rPr lang="fr-FR" b="1" u="sng" dirty="0" smtClean="0">
                <a:solidFill>
                  <a:srgbClr val="FF0000"/>
                </a:solidFill>
              </a:rPr>
              <a:t>Entreprise privée </a:t>
            </a:r>
          </a:p>
          <a:p>
            <a:pPr lvl="1">
              <a:lnSpc>
                <a:spcPct val="150000"/>
              </a:lnSpc>
            </a:pPr>
            <a:r>
              <a:rPr lang="fr-FR" dirty="0" smtClean="0"/>
              <a:t>Economie </a:t>
            </a:r>
            <a:r>
              <a:rPr lang="fr-FR" dirty="0"/>
              <a:t>sociale</a:t>
            </a:r>
          </a:p>
          <a:p>
            <a:pPr>
              <a:lnSpc>
                <a:spcPct val="150000"/>
              </a:lnSpc>
            </a:pP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28</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7"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spTree>
    <p:extLst>
      <p:ext uri="{BB962C8B-B14F-4D97-AF65-F5344CB8AC3E}">
        <p14:creationId xmlns:p14="http://schemas.microsoft.com/office/powerpoint/2010/main" val="7398218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fr-FR" smtClean="0"/>
              <a:t>Céline Gainet</a:t>
            </a:r>
            <a:endParaRPr lang="en-GB"/>
          </a:p>
        </p:txBody>
      </p:sp>
      <p:sp>
        <p:nvSpPr>
          <p:cNvPr id="3" name="Slide Number Placeholder 2"/>
          <p:cNvSpPr>
            <a:spLocks noGrp="1"/>
          </p:cNvSpPr>
          <p:nvPr>
            <p:ph type="sldNum" sz="quarter" idx="12"/>
          </p:nvPr>
        </p:nvSpPr>
        <p:spPr/>
        <p:txBody>
          <a:bodyPr/>
          <a:lstStyle/>
          <a:p>
            <a:fld id="{EDA20C8E-F73C-0044-A491-5312402DBA6C}" type="slidenum">
              <a:rPr lang="en-GB" smtClean="0"/>
              <a:t>29</a:t>
            </a:fld>
            <a:endParaRPr lang="en-GB"/>
          </a:p>
        </p:txBody>
      </p:sp>
      <p:sp>
        <p:nvSpPr>
          <p:cNvPr id="5" name="Footer Placeholder 4"/>
          <p:cNvSpPr>
            <a:spLocks noGrp="1"/>
          </p:cNvSpPr>
          <p:nvPr>
            <p:ph type="ftr" sz="quarter" idx="3"/>
          </p:nvPr>
        </p:nvSpPr>
        <p:spPr/>
        <p:txBody>
          <a:bodyPr/>
          <a:lstStyle/>
          <a:p>
            <a:r>
              <a:rPr lang="fr-FR" smtClean="0"/>
              <a:t>Analyse Financière</a:t>
            </a:r>
            <a:endParaRPr lang="fr-FR" dirty="0"/>
          </a:p>
        </p:txBody>
      </p:sp>
      <p:sp>
        <p:nvSpPr>
          <p:cNvPr id="6" name="Rectangle 3"/>
          <p:cNvSpPr txBox="1">
            <a:spLocks noChangeArrowheads="1"/>
          </p:cNvSpPr>
          <p:nvPr/>
        </p:nvSpPr>
        <p:spPr>
          <a:xfrm>
            <a:off x="0" y="1045882"/>
            <a:ext cx="9144000" cy="5450168"/>
          </a:xfrm>
          <a:prstGeom prst="rect">
            <a:avLst/>
          </a:prstGeom>
        </p:spPr>
        <p:txBody>
          <a:bodyPr vert="horz" lIns="91440" tIns="45720" rIns="91440" bIns="45720" rtlCol="0">
            <a:normAutofit/>
          </a:bodyPr>
          <a:lstStyle>
            <a:lvl1pPr marL="342900" indent="-342900" algn="l" defTabSz="457200" rtl="0" eaLnBrk="1" latinLnBrk="0" hangingPunct="1">
              <a:spcBef>
                <a:spcPts val="12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20000"/>
              </a:lnSpc>
              <a:spcBef>
                <a:spcPts val="0"/>
              </a:spcBef>
              <a:spcAft>
                <a:spcPts val="1800"/>
              </a:spcAft>
            </a:pPr>
            <a:r>
              <a:rPr lang="fr-FR" sz="2800" dirty="0" smtClean="0"/>
              <a:t>Qu’est-ce qu’une entreprise privée ? </a:t>
            </a:r>
          </a:p>
          <a:p>
            <a:pPr lvl="1">
              <a:lnSpc>
                <a:spcPct val="120000"/>
              </a:lnSpc>
              <a:spcBef>
                <a:spcPts val="0"/>
              </a:spcBef>
              <a:spcAft>
                <a:spcPts val="1800"/>
              </a:spcAft>
            </a:pPr>
            <a:r>
              <a:rPr lang="fr-FR" sz="2400" dirty="0" smtClean="0"/>
              <a:t>Société de droit privé et n’appartenant pas à l’état</a:t>
            </a:r>
          </a:p>
          <a:p>
            <a:pPr lvl="1">
              <a:lnSpc>
                <a:spcPct val="120000"/>
              </a:lnSpc>
              <a:spcBef>
                <a:spcPts val="0"/>
              </a:spcBef>
              <a:spcAft>
                <a:spcPts val="1800"/>
              </a:spcAft>
            </a:pPr>
            <a:r>
              <a:rPr lang="fr-FR" sz="2400" dirty="0" smtClean="0"/>
              <a:t>Les décisions et les risques sont pris sur la base de l’initiative privée</a:t>
            </a:r>
          </a:p>
          <a:p>
            <a:pPr lvl="1">
              <a:lnSpc>
                <a:spcPct val="120000"/>
              </a:lnSpc>
              <a:spcBef>
                <a:spcPts val="0"/>
              </a:spcBef>
              <a:spcAft>
                <a:spcPts val="1800"/>
              </a:spcAft>
            </a:pPr>
            <a:r>
              <a:rPr lang="fr-FR" sz="2400" dirty="0" smtClean="0"/>
              <a:t>En principe, l’un des objectifs des entreprises privées est la réalisation d’un profit </a:t>
            </a:r>
          </a:p>
          <a:p>
            <a:pPr lvl="1">
              <a:lnSpc>
                <a:spcPct val="120000"/>
              </a:lnSpc>
              <a:spcBef>
                <a:spcPts val="0"/>
              </a:spcBef>
              <a:spcAft>
                <a:spcPts val="1800"/>
              </a:spcAft>
            </a:pPr>
            <a:r>
              <a:rPr lang="fr-FR" sz="2400" dirty="0" smtClean="0"/>
              <a:t>Fondement principal de l’économie de marché</a:t>
            </a:r>
          </a:p>
          <a:p>
            <a:pPr>
              <a:lnSpc>
                <a:spcPct val="120000"/>
              </a:lnSpc>
              <a:spcBef>
                <a:spcPts val="0"/>
              </a:spcBef>
              <a:spcAft>
                <a:spcPts val="1800"/>
              </a:spcAft>
            </a:pPr>
            <a:r>
              <a:rPr lang="fr-FR" sz="2800" b="1" u="sng" dirty="0" smtClean="0"/>
              <a:t>C’est ce secteur qui fera l’objet principal de ce cours</a:t>
            </a:r>
            <a:endParaRPr lang="fr-FR" sz="2800" b="1" u="sng" dirty="0"/>
          </a:p>
          <a:p>
            <a:pPr>
              <a:lnSpc>
                <a:spcPct val="120000"/>
              </a:lnSpc>
              <a:spcBef>
                <a:spcPts val="0"/>
              </a:spcBef>
              <a:spcAft>
                <a:spcPts val="1800"/>
              </a:spcAft>
            </a:pPr>
            <a:endParaRPr lang="fr-FR" sz="2400" dirty="0" smtClean="0"/>
          </a:p>
          <a:p>
            <a:pPr>
              <a:lnSpc>
                <a:spcPct val="120000"/>
              </a:lnSpc>
              <a:spcBef>
                <a:spcPts val="0"/>
              </a:spcBef>
              <a:spcAft>
                <a:spcPts val="1800"/>
              </a:spcAft>
            </a:pPr>
            <a:endParaRPr lang="fr-FR" sz="2800" dirty="0" smtClean="0"/>
          </a:p>
          <a:p>
            <a:pPr>
              <a:lnSpc>
                <a:spcPct val="120000"/>
              </a:lnSpc>
              <a:spcBef>
                <a:spcPts val="0"/>
              </a:spcBef>
              <a:spcAft>
                <a:spcPts val="1800"/>
              </a:spcAft>
            </a:pPr>
            <a:endParaRPr lang="fr-FR" sz="2800" dirty="0"/>
          </a:p>
        </p:txBody>
      </p:sp>
      <p:sp>
        <p:nvSpPr>
          <p:cNvPr id="8"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spTree>
    <p:extLst>
      <p:ext uri="{BB962C8B-B14F-4D97-AF65-F5344CB8AC3E}">
        <p14:creationId xmlns:p14="http://schemas.microsoft.com/office/powerpoint/2010/main" val="66003170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Objectifs du cours</a:t>
            </a:r>
            <a:endParaRPr lang="fr-FR" dirty="0"/>
          </a:p>
        </p:txBody>
      </p:sp>
      <p:sp>
        <p:nvSpPr>
          <p:cNvPr id="3" name="Content Placeholder 2"/>
          <p:cNvSpPr>
            <a:spLocks noGrp="1"/>
          </p:cNvSpPr>
          <p:nvPr>
            <p:ph idx="1"/>
          </p:nvPr>
        </p:nvSpPr>
        <p:spPr/>
        <p:txBody>
          <a:bodyPr>
            <a:normAutofit/>
          </a:bodyPr>
          <a:lstStyle/>
          <a:p>
            <a:pPr>
              <a:spcAft>
                <a:spcPts val="1800"/>
              </a:spcAft>
            </a:pPr>
            <a:r>
              <a:rPr lang="fr-FR" dirty="0" smtClean="0"/>
              <a:t>Comprendre l’entreprise </a:t>
            </a:r>
            <a:r>
              <a:rPr lang="fr-FR" dirty="0"/>
              <a:t>à partir de l’analyse détaillée de ses </a:t>
            </a:r>
            <a:r>
              <a:rPr lang="fr-FR" dirty="0" smtClean="0"/>
              <a:t>comptes</a:t>
            </a:r>
          </a:p>
          <a:p>
            <a:pPr lvl="1">
              <a:spcAft>
                <a:spcPts val="1800"/>
              </a:spcAft>
            </a:pPr>
            <a:r>
              <a:rPr lang="fr-FR" dirty="0" smtClean="0"/>
              <a:t>Une </a:t>
            </a:r>
            <a:r>
              <a:rPr lang="fr-FR" dirty="0"/>
              <a:t>entreprise ne peut survivre à terme que si elle est solvable et </a:t>
            </a:r>
            <a:r>
              <a:rPr lang="fr-FR" dirty="0" smtClean="0"/>
              <a:t>créée </a:t>
            </a:r>
            <a:r>
              <a:rPr lang="fr-FR" dirty="0"/>
              <a:t>de la valeur pour ses </a:t>
            </a:r>
            <a:r>
              <a:rPr lang="fr-FR" dirty="0" smtClean="0"/>
              <a:t>actionnaires</a:t>
            </a:r>
          </a:p>
          <a:p>
            <a:pPr lvl="1">
              <a:spcAft>
                <a:spcPts val="1800"/>
              </a:spcAft>
            </a:pPr>
            <a:r>
              <a:rPr lang="fr-FR" dirty="0" smtClean="0"/>
              <a:t>Pour </a:t>
            </a:r>
            <a:r>
              <a:rPr lang="fr-FR" dirty="0"/>
              <a:t>cela elle a besoin de créer des </a:t>
            </a:r>
            <a:r>
              <a:rPr lang="fr-FR" dirty="0" smtClean="0"/>
              <a:t>richesses</a:t>
            </a:r>
          </a:p>
          <a:p>
            <a:pPr lvl="1">
              <a:spcAft>
                <a:spcPts val="1800"/>
              </a:spcAft>
            </a:pPr>
            <a:r>
              <a:rPr lang="fr-FR" dirty="0" smtClean="0"/>
              <a:t>Pour créer des richesses, elle doit tout d’abord investir</a:t>
            </a:r>
          </a:p>
          <a:p>
            <a:pPr lvl="1">
              <a:spcAft>
                <a:spcPts val="1800"/>
              </a:spcAft>
            </a:pPr>
            <a:r>
              <a:rPr lang="fr-FR" dirty="0" smtClean="0"/>
              <a:t>Ces investissements doivent </a:t>
            </a:r>
            <a:r>
              <a:rPr lang="fr-FR" dirty="0"/>
              <a:t>être financés et être suffisamment </a:t>
            </a:r>
            <a:r>
              <a:rPr lang="fr-FR" dirty="0" smtClean="0"/>
              <a:t>rentables</a:t>
            </a:r>
            <a:endParaRPr lang="en-US"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3</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275985341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nSpc>
                <a:spcPct val="150000"/>
              </a:lnSpc>
            </a:pPr>
            <a:r>
              <a:rPr lang="fr-FR" dirty="0"/>
              <a:t>Différents actionnaires : </a:t>
            </a:r>
            <a:endParaRPr lang="fr-FR" dirty="0" smtClean="0"/>
          </a:p>
          <a:p>
            <a:pPr lvl="1">
              <a:lnSpc>
                <a:spcPct val="150000"/>
              </a:lnSpc>
            </a:pPr>
            <a:r>
              <a:rPr lang="fr-FR" dirty="0" smtClean="0"/>
              <a:t>Entreprise publique </a:t>
            </a:r>
          </a:p>
          <a:p>
            <a:pPr lvl="1">
              <a:lnSpc>
                <a:spcPct val="150000"/>
              </a:lnSpc>
            </a:pPr>
            <a:r>
              <a:rPr lang="fr-FR" dirty="0" smtClean="0"/>
              <a:t>Entreprise privée </a:t>
            </a:r>
          </a:p>
          <a:p>
            <a:pPr lvl="1">
              <a:lnSpc>
                <a:spcPct val="150000"/>
              </a:lnSpc>
            </a:pPr>
            <a:r>
              <a:rPr lang="fr-FR" b="1" u="sng" dirty="0" smtClean="0">
                <a:solidFill>
                  <a:srgbClr val="FF0000"/>
                </a:solidFill>
              </a:rPr>
              <a:t>Economie </a:t>
            </a:r>
            <a:r>
              <a:rPr lang="fr-FR" b="1" u="sng" dirty="0">
                <a:solidFill>
                  <a:srgbClr val="FF0000"/>
                </a:solidFill>
              </a:rPr>
              <a:t>sociale</a:t>
            </a:r>
          </a:p>
          <a:p>
            <a:pPr>
              <a:lnSpc>
                <a:spcPct val="150000"/>
              </a:lnSpc>
            </a:pP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30</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7"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spTree>
    <p:extLst>
      <p:ext uri="{BB962C8B-B14F-4D97-AF65-F5344CB8AC3E}">
        <p14:creationId xmlns:p14="http://schemas.microsoft.com/office/powerpoint/2010/main" val="23254712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483" name="Rectangle 3"/>
          <p:cNvSpPr>
            <a:spLocks noGrp="1" noChangeArrowheads="1"/>
          </p:cNvSpPr>
          <p:nvPr>
            <p:ph sz="quarter" idx="1"/>
          </p:nvPr>
        </p:nvSpPr>
        <p:spPr>
          <a:xfrm>
            <a:off x="0" y="1045882"/>
            <a:ext cx="9144000" cy="5050118"/>
          </a:xfrm>
        </p:spPr>
        <p:txBody>
          <a:bodyPr vert="horz" lIns="91440" tIns="45720" rIns="91440" bIns="45720" rtlCol="0">
            <a:normAutofit/>
          </a:bodyPr>
          <a:lstStyle/>
          <a:p>
            <a:pPr>
              <a:lnSpc>
                <a:spcPct val="120000"/>
              </a:lnSpc>
              <a:spcBef>
                <a:spcPts val="0"/>
              </a:spcBef>
              <a:spcAft>
                <a:spcPts val="1800"/>
              </a:spcAft>
            </a:pPr>
            <a:r>
              <a:rPr lang="fr-FR" sz="2800" dirty="0" smtClean="0"/>
              <a:t>Qu’est</a:t>
            </a:r>
            <a:r>
              <a:rPr lang="fr-FR" sz="2800" dirty="0"/>
              <a:t>-</a:t>
            </a:r>
            <a:r>
              <a:rPr lang="fr-FR" sz="2800" dirty="0" smtClean="0"/>
              <a:t>ce que l’économie sociale ?</a:t>
            </a:r>
            <a:endParaRPr lang="fr-FR" sz="2800" dirty="0"/>
          </a:p>
          <a:p>
            <a:pPr lvl="1">
              <a:lnSpc>
                <a:spcPct val="120000"/>
              </a:lnSpc>
              <a:spcBef>
                <a:spcPts val="0"/>
              </a:spcBef>
              <a:spcAft>
                <a:spcPts val="1800"/>
              </a:spcAft>
            </a:pPr>
            <a:r>
              <a:rPr lang="fr-FR" sz="2400" dirty="0" smtClean="0"/>
              <a:t>Pas de distribution individuelle des profits réalisés</a:t>
            </a:r>
          </a:p>
          <a:p>
            <a:pPr lvl="1">
              <a:lnSpc>
                <a:spcPct val="120000"/>
              </a:lnSpc>
              <a:spcBef>
                <a:spcPts val="0"/>
              </a:spcBef>
              <a:spcAft>
                <a:spcPts val="1800"/>
              </a:spcAft>
            </a:pPr>
            <a:r>
              <a:rPr lang="fr-FR" sz="2400" dirty="0" smtClean="0"/>
              <a:t>Liberté d’adhésion</a:t>
            </a:r>
          </a:p>
          <a:p>
            <a:pPr lvl="1">
              <a:lnSpc>
                <a:spcPct val="120000"/>
              </a:lnSpc>
              <a:spcBef>
                <a:spcPts val="0"/>
              </a:spcBef>
              <a:spcAft>
                <a:spcPts val="1800"/>
              </a:spcAft>
            </a:pPr>
            <a:r>
              <a:rPr lang="fr-FR" sz="2400" dirty="0" smtClean="0"/>
              <a:t>Démocratie fondée sur le principe « une personne, une voix »</a:t>
            </a:r>
          </a:p>
          <a:p>
            <a:pPr lvl="1">
              <a:lnSpc>
                <a:spcPct val="120000"/>
              </a:lnSpc>
              <a:spcBef>
                <a:spcPts val="0"/>
              </a:spcBef>
              <a:spcAft>
                <a:spcPts val="1800"/>
              </a:spcAft>
            </a:pPr>
            <a:r>
              <a:rPr lang="fr-FR" sz="2400" dirty="0" smtClean="0"/>
              <a:t>Utilité collective ou utilité sociale du projet (une structure de l’économie sociale est nécessaire au service du projet collectif)</a:t>
            </a:r>
          </a:p>
          <a:p>
            <a:pPr lvl="1">
              <a:lnSpc>
                <a:spcPct val="120000"/>
              </a:lnSpc>
              <a:spcBef>
                <a:spcPts val="0"/>
              </a:spcBef>
              <a:spcAft>
                <a:spcPts val="1800"/>
              </a:spcAft>
            </a:pPr>
            <a:r>
              <a:rPr lang="fr-FR" sz="2400" dirty="0" smtClean="0"/>
              <a:t>Solidarité et épanouissement de la personne humaine</a:t>
            </a:r>
            <a:endParaRPr lang="fr-FR" sz="2400" dirty="0"/>
          </a:p>
          <a:p>
            <a:pPr>
              <a:lnSpc>
                <a:spcPct val="120000"/>
              </a:lnSpc>
              <a:spcBef>
                <a:spcPts val="0"/>
              </a:spcBef>
              <a:spcAft>
                <a:spcPts val="1800"/>
              </a:spcAft>
            </a:pPr>
            <a:endParaRPr lang="fr-FR" sz="2800" dirty="0"/>
          </a:p>
          <a:p>
            <a:pPr>
              <a:lnSpc>
                <a:spcPct val="120000"/>
              </a:lnSpc>
              <a:spcBef>
                <a:spcPts val="0"/>
              </a:spcBef>
              <a:spcAft>
                <a:spcPts val="1800"/>
              </a:spcAft>
            </a:pPr>
            <a:endParaRPr lang="fr-FR" sz="2800" dirty="0"/>
          </a:p>
        </p:txBody>
      </p:sp>
      <p:sp>
        <p:nvSpPr>
          <p:cNvPr id="4"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sp>
        <p:nvSpPr>
          <p:cNvPr id="2" name="Date Placeholder 1"/>
          <p:cNvSpPr>
            <a:spLocks noGrp="1"/>
          </p:cNvSpPr>
          <p:nvPr>
            <p:ph type="dt" sz="half" idx="2"/>
          </p:nvPr>
        </p:nvSpPr>
        <p:spPr/>
        <p:txBody>
          <a:bodyPr/>
          <a:lstStyle/>
          <a:p>
            <a:r>
              <a:rPr lang="fr-FR" smtClean="0"/>
              <a:t>Céline Gainet</a:t>
            </a:r>
            <a:endParaRPr lang="fr-FR" dirty="0"/>
          </a:p>
        </p:txBody>
      </p:sp>
      <p:sp>
        <p:nvSpPr>
          <p:cNvPr id="3" name="Footer Placeholder 2"/>
          <p:cNvSpPr>
            <a:spLocks noGrp="1"/>
          </p:cNvSpPr>
          <p:nvPr>
            <p:ph type="ftr" sz="quarter" idx="11"/>
          </p:nvPr>
        </p:nvSpPr>
        <p:spPr/>
        <p:txBody>
          <a:bodyPr/>
          <a:lstStyle/>
          <a:p>
            <a:r>
              <a:rPr lang="en-GB" smtClean="0"/>
              <a:t>Analyse Financière</a:t>
            </a:r>
            <a:endParaRPr lang="en-GB" dirty="0"/>
          </a:p>
        </p:txBody>
      </p:sp>
      <p:sp>
        <p:nvSpPr>
          <p:cNvPr id="5" name="Slide Number Placeholder 4"/>
          <p:cNvSpPr>
            <a:spLocks noGrp="1"/>
          </p:cNvSpPr>
          <p:nvPr>
            <p:ph type="sldNum" sz="quarter" idx="4"/>
          </p:nvPr>
        </p:nvSpPr>
        <p:spPr/>
        <p:txBody>
          <a:bodyPr/>
          <a:lstStyle/>
          <a:p>
            <a:fld id="{EDA20C8E-F73C-0044-A491-5312402DBA6C}" type="slidenum">
              <a:rPr lang="fr-FR" noProof="0" smtClean="0"/>
              <a:t>31</a:t>
            </a:fld>
            <a:endParaRPr lang="fr-FR" noProof="0"/>
          </a:p>
        </p:txBody>
      </p:sp>
    </p:spTree>
    <p:extLst>
      <p:ext uri="{BB962C8B-B14F-4D97-AF65-F5344CB8AC3E}">
        <p14:creationId xmlns:p14="http://schemas.microsoft.com/office/powerpoint/2010/main" val="410273307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483" name="Rectangle 3"/>
          <p:cNvSpPr>
            <a:spLocks noGrp="1" noChangeArrowheads="1"/>
          </p:cNvSpPr>
          <p:nvPr>
            <p:ph sz="quarter" idx="1"/>
          </p:nvPr>
        </p:nvSpPr>
        <p:spPr>
          <a:xfrm>
            <a:off x="0" y="986118"/>
            <a:ext cx="9144000" cy="5871882"/>
          </a:xfrm>
        </p:spPr>
        <p:txBody>
          <a:bodyPr vert="horz" lIns="91440" tIns="45720" rIns="91440" bIns="45720" rtlCol="0">
            <a:normAutofit/>
          </a:bodyPr>
          <a:lstStyle/>
          <a:p>
            <a:pPr>
              <a:lnSpc>
                <a:spcPct val="120000"/>
              </a:lnSpc>
              <a:spcBef>
                <a:spcPts val="0"/>
              </a:spcBef>
              <a:spcAft>
                <a:spcPts val="1800"/>
              </a:spcAft>
            </a:pPr>
            <a:r>
              <a:rPr lang="fr-FR" sz="2800" dirty="0" smtClean="0"/>
              <a:t>Quelles </a:t>
            </a:r>
            <a:r>
              <a:rPr lang="fr-FR" sz="2800" b="1" dirty="0" smtClean="0"/>
              <a:t>formes d’organisations </a:t>
            </a:r>
            <a:r>
              <a:rPr lang="fr-FR" sz="2800" dirty="0" smtClean="0"/>
              <a:t>composent l’économie sociale?</a:t>
            </a:r>
            <a:endParaRPr lang="fr-FR" sz="2800" dirty="0"/>
          </a:p>
          <a:p>
            <a:pPr lvl="1">
              <a:lnSpc>
                <a:spcPct val="120000"/>
              </a:lnSpc>
              <a:spcBef>
                <a:spcPts val="0"/>
              </a:spcBef>
              <a:spcAft>
                <a:spcPts val="2400"/>
              </a:spcAft>
            </a:pPr>
            <a:r>
              <a:rPr lang="fr-FR" dirty="0"/>
              <a:t>Associations loi </a:t>
            </a:r>
            <a:r>
              <a:rPr lang="fr-FR" dirty="0" smtClean="0"/>
              <a:t>1901</a:t>
            </a:r>
          </a:p>
          <a:p>
            <a:pPr lvl="1">
              <a:lnSpc>
                <a:spcPct val="120000"/>
              </a:lnSpc>
              <a:spcBef>
                <a:spcPts val="0"/>
              </a:spcBef>
              <a:spcAft>
                <a:spcPts val="2400"/>
              </a:spcAft>
            </a:pPr>
            <a:r>
              <a:rPr lang="fr-FR" dirty="0" smtClean="0"/>
              <a:t>Sociétés </a:t>
            </a:r>
            <a:r>
              <a:rPr lang="fr-FR" dirty="0"/>
              <a:t>coopératives </a:t>
            </a:r>
            <a:endParaRPr lang="fr-FR" dirty="0" smtClean="0"/>
          </a:p>
          <a:p>
            <a:pPr lvl="1">
              <a:lnSpc>
                <a:spcPct val="120000"/>
              </a:lnSpc>
              <a:spcBef>
                <a:spcPts val="0"/>
              </a:spcBef>
              <a:spcAft>
                <a:spcPts val="2400"/>
              </a:spcAft>
            </a:pPr>
            <a:r>
              <a:rPr lang="fr-FR" dirty="0" smtClean="0"/>
              <a:t>Mutuelles de santé ou d’assurance </a:t>
            </a:r>
            <a:endParaRPr lang="fr-FR" sz="2800" dirty="0"/>
          </a:p>
          <a:p>
            <a:pPr>
              <a:lnSpc>
                <a:spcPct val="120000"/>
              </a:lnSpc>
              <a:spcBef>
                <a:spcPts val="0"/>
              </a:spcBef>
              <a:spcAft>
                <a:spcPts val="1800"/>
              </a:spcAft>
            </a:pPr>
            <a:endParaRPr lang="fr-FR" sz="2800" dirty="0"/>
          </a:p>
          <a:p>
            <a:pPr>
              <a:lnSpc>
                <a:spcPct val="120000"/>
              </a:lnSpc>
              <a:spcBef>
                <a:spcPts val="0"/>
              </a:spcBef>
              <a:spcAft>
                <a:spcPts val="1800"/>
              </a:spcAft>
            </a:pPr>
            <a:endParaRPr lang="fr-FR" sz="2800" dirty="0"/>
          </a:p>
        </p:txBody>
      </p:sp>
      <p:sp>
        <p:nvSpPr>
          <p:cNvPr id="4"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sp>
        <p:nvSpPr>
          <p:cNvPr id="2" name="Date Placeholder 1"/>
          <p:cNvSpPr>
            <a:spLocks noGrp="1"/>
          </p:cNvSpPr>
          <p:nvPr>
            <p:ph type="dt" sz="half" idx="2"/>
          </p:nvPr>
        </p:nvSpPr>
        <p:spPr/>
        <p:txBody>
          <a:bodyPr/>
          <a:lstStyle/>
          <a:p>
            <a:r>
              <a:rPr lang="fr-FR" smtClean="0"/>
              <a:t>Céline Gainet</a:t>
            </a:r>
            <a:endParaRPr lang="fr-FR" dirty="0"/>
          </a:p>
        </p:txBody>
      </p:sp>
      <p:sp>
        <p:nvSpPr>
          <p:cNvPr id="3" name="Footer Placeholder 2"/>
          <p:cNvSpPr>
            <a:spLocks noGrp="1"/>
          </p:cNvSpPr>
          <p:nvPr>
            <p:ph type="ftr" sz="quarter" idx="11"/>
          </p:nvPr>
        </p:nvSpPr>
        <p:spPr/>
        <p:txBody>
          <a:bodyPr/>
          <a:lstStyle/>
          <a:p>
            <a:r>
              <a:rPr lang="en-GB" smtClean="0"/>
              <a:t>Analyse Financière</a:t>
            </a:r>
            <a:endParaRPr lang="en-GB" dirty="0"/>
          </a:p>
        </p:txBody>
      </p:sp>
      <p:sp>
        <p:nvSpPr>
          <p:cNvPr id="5" name="Slide Number Placeholder 4"/>
          <p:cNvSpPr>
            <a:spLocks noGrp="1"/>
          </p:cNvSpPr>
          <p:nvPr>
            <p:ph type="sldNum" sz="quarter" idx="4"/>
          </p:nvPr>
        </p:nvSpPr>
        <p:spPr/>
        <p:txBody>
          <a:bodyPr/>
          <a:lstStyle/>
          <a:p>
            <a:fld id="{EDA20C8E-F73C-0044-A491-5312402DBA6C}" type="slidenum">
              <a:rPr lang="fr-FR" noProof="0" smtClean="0"/>
              <a:t>32</a:t>
            </a:fld>
            <a:endParaRPr lang="fr-FR" noProof="0"/>
          </a:p>
        </p:txBody>
      </p:sp>
    </p:spTree>
    <p:extLst>
      <p:ext uri="{BB962C8B-B14F-4D97-AF65-F5344CB8AC3E}">
        <p14:creationId xmlns:p14="http://schemas.microsoft.com/office/powerpoint/2010/main" val="11289873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Plan du cours</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33</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3" name="Content Placeholder 2"/>
          <p:cNvSpPr>
            <a:spLocks noGrp="1"/>
          </p:cNvSpPr>
          <p:nvPr>
            <p:ph idx="1"/>
          </p:nvPr>
        </p:nvSpPr>
        <p:spPr>
          <a:xfrm>
            <a:off x="0" y="928035"/>
            <a:ext cx="9144000" cy="5933139"/>
          </a:xfrm>
          <a:solidFill>
            <a:schemeClr val="bg1"/>
          </a:solidFill>
        </p:spPr>
        <p:txBody>
          <a:bodyPr>
            <a:normAutofit/>
          </a:bodyPr>
          <a:lstStyle/>
          <a:p>
            <a:pPr marL="514350" indent="-514350">
              <a:spcAft>
                <a:spcPts val="1800"/>
              </a:spcAft>
              <a:buFont typeface="+mj-ea"/>
              <a:buAutoNum type="circleNumDbPlain"/>
            </a:pPr>
            <a:r>
              <a:rPr lang="fr-FR" dirty="0" smtClean="0"/>
              <a:t>Introduction </a:t>
            </a:r>
          </a:p>
          <a:p>
            <a:pPr lvl="1">
              <a:spcAft>
                <a:spcPts val="1800"/>
              </a:spcAft>
            </a:pPr>
            <a:r>
              <a:rPr lang="fr-FR" dirty="0" smtClean="0"/>
              <a:t>Ligne directrice</a:t>
            </a:r>
          </a:p>
          <a:p>
            <a:pPr lvl="1">
              <a:spcAft>
                <a:spcPts val="1800"/>
              </a:spcAft>
            </a:pPr>
            <a:r>
              <a:rPr lang="fr-FR" dirty="0" smtClean="0"/>
              <a:t>Présentation du fonctionnement d’une entreprise</a:t>
            </a:r>
          </a:p>
          <a:p>
            <a:pPr lvl="2">
              <a:spcAft>
                <a:spcPts val="1800"/>
              </a:spcAft>
            </a:pPr>
            <a:r>
              <a:rPr lang="fr-FR" dirty="0" smtClean="0"/>
              <a:t>Diversité des entreprises </a:t>
            </a:r>
          </a:p>
          <a:p>
            <a:pPr lvl="3">
              <a:spcAft>
                <a:spcPts val="1800"/>
              </a:spcAft>
              <a:buFont typeface="Wingdings" charset="2"/>
              <a:buChar char="Ø"/>
            </a:pPr>
            <a:r>
              <a:rPr lang="fr-FR" dirty="0"/>
              <a:t>Différents actionnaires : secteur privé, public, économie sociale</a:t>
            </a:r>
          </a:p>
          <a:p>
            <a:pPr lvl="3">
              <a:spcAft>
                <a:spcPts val="1800"/>
              </a:spcAft>
              <a:buFont typeface="Wingdings" charset="2"/>
              <a:buChar char="Ø"/>
            </a:pPr>
            <a:r>
              <a:rPr lang="fr-FR" b="1" u="sng" dirty="0" smtClean="0">
                <a:solidFill>
                  <a:srgbClr val="FF0000"/>
                </a:solidFill>
              </a:rPr>
              <a:t>Différentes activités</a:t>
            </a:r>
          </a:p>
        </p:txBody>
      </p:sp>
    </p:spTree>
    <p:extLst>
      <p:ext uri="{BB962C8B-B14F-4D97-AF65-F5344CB8AC3E}">
        <p14:creationId xmlns:p14="http://schemas.microsoft.com/office/powerpoint/2010/main" val="28090403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15" name="Rectangle 3"/>
          <p:cNvSpPr>
            <a:spLocks noGrp="1" noChangeArrowheads="1"/>
          </p:cNvSpPr>
          <p:nvPr>
            <p:ph sz="quarter" idx="1"/>
          </p:nvPr>
        </p:nvSpPr>
        <p:spPr>
          <a:xfrm>
            <a:off x="0" y="971176"/>
            <a:ext cx="9144000" cy="5677647"/>
          </a:xfrm>
        </p:spPr>
        <p:txBody>
          <a:bodyPr vert="horz" lIns="91440" tIns="45720" rIns="91440" bIns="45720" rtlCol="0">
            <a:normAutofit lnSpcReduction="10000"/>
          </a:bodyPr>
          <a:lstStyle/>
          <a:p>
            <a:pPr>
              <a:lnSpc>
                <a:spcPct val="120000"/>
              </a:lnSpc>
              <a:spcBef>
                <a:spcPts val="0"/>
              </a:spcBef>
              <a:spcAft>
                <a:spcPts val="1200"/>
              </a:spcAft>
            </a:pPr>
            <a:r>
              <a:rPr lang="fr-FR" sz="2800" dirty="0"/>
              <a:t>Quels sont les 3 </a:t>
            </a:r>
            <a:r>
              <a:rPr lang="fr-FR" sz="2800" dirty="0" smtClean="0"/>
              <a:t>secteurs économiques</a:t>
            </a:r>
            <a:r>
              <a:rPr lang="fr-FR" sz="2800" dirty="0"/>
              <a:t> traditionnels ?</a:t>
            </a:r>
            <a:endParaRPr lang="fr-FR" sz="2800" dirty="0" smtClean="0"/>
          </a:p>
          <a:p>
            <a:pPr lvl="1">
              <a:lnSpc>
                <a:spcPct val="120000"/>
              </a:lnSpc>
              <a:spcBef>
                <a:spcPts val="0"/>
              </a:spcBef>
            </a:pPr>
            <a:r>
              <a:rPr lang="fr-FR" sz="2600" b="1" dirty="0" smtClean="0"/>
              <a:t>Secteur </a:t>
            </a:r>
            <a:r>
              <a:rPr lang="fr-FR" sz="2600" b="1" dirty="0"/>
              <a:t>primaire</a:t>
            </a:r>
            <a:r>
              <a:rPr lang="fr-FR" sz="2600" dirty="0"/>
              <a:t> </a:t>
            </a:r>
            <a:r>
              <a:rPr lang="fr-FR" sz="2600" dirty="0" smtClean="0"/>
              <a:t>:</a:t>
            </a:r>
          </a:p>
          <a:p>
            <a:pPr lvl="2">
              <a:lnSpc>
                <a:spcPct val="120000"/>
              </a:lnSpc>
              <a:spcBef>
                <a:spcPts val="0"/>
              </a:spcBef>
              <a:spcAft>
                <a:spcPts val="1800"/>
              </a:spcAft>
            </a:pPr>
            <a:r>
              <a:rPr lang="fr-FR" dirty="0" smtClean="0"/>
              <a:t>activités </a:t>
            </a:r>
            <a:r>
              <a:rPr lang="fr-FR" dirty="0"/>
              <a:t>liées à l’exploitation de ressources </a:t>
            </a:r>
            <a:r>
              <a:rPr lang="fr-FR" dirty="0" smtClean="0"/>
              <a:t>naturelles </a:t>
            </a:r>
            <a:r>
              <a:rPr lang="fr-FR" dirty="0"/>
              <a:t>qui produisent des matières premières non </a:t>
            </a:r>
            <a:r>
              <a:rPr lang="fr-FR" dirty="0" smtClean="0"/>
              <a:t>transformées (agriculture</a:t>
            </a:r>
            <a:r>
              <a:rPr lang="fr-FR" dirty="0"/>
              <a:t>, pêche, activités extractives </a:t>
            </a:r>
            <a:r>
              <a:rPr lang="fr-FR" dirty="0" smtClean="0"/>
              <a:t>- mines</a:t>
            </a:r>
            <a:r>
              <a:rPr lang="fr-FR" dirty="0"/>
              <a:t>…</a:t>
            </a:r>
            <a:r>
              <a:rPr lang="fr-FR" dirty="0" smtClean="0"/>
              <a:t>)</a:t>
            </a:r>
          </a:p>
          <a:p>
            <a:pPr lvl="1">
              <a:lnSpc>
                <a:spcPct val="120000"/>
              </a:lnSpc>
              <a:spcBef>
                <a:spcPts val="0"/>
              </a:spcBef>
            </a:pPr>
            <a:r>
              <a:rPr lang="fr-FR" b="1" dirty="0" smtClean="0"/>
              <a:t>Secteur </a:t>
            </a:r>
            <a:r>
              <a:rPr lang="fr-FR" b="1" dirty="0"/>
              <a:t>secondaire</a:t>
            </a:r>
            <a:r>
              <a:rPr lang="fr-FR" dirty="0"/>
              <a:t> </a:t>
            </a:r>
            <a:r>
              <a:rPr lang="fr-FR" dirty="0" smtClean="0"/>
              <a:t>:</a:t>
            </a:r>
          </a:p>
          <a:p>
            <a:pPr lvl="2">
              <a:lnSpc>
                <a:spcPct val="120000"/>
              </a:lnSpc>
              <a:spcBef>
                <a:spcPts val="0"/>
              </a:spcBef>
              <a:spcAft>
                <a:spcPts val="1800"/>
              </a:spcAft>
            </a:pPr>
            <a:r>
              <a:rPr lang="fr-FR" dirty="0" smtClean="0"/>
              <a:t>activités </a:t>
            </a:r>
            <a:r>
              <a:rPr lang="fr-FR" dirty="0"/>
              <a:t>de transformation des matières premières en biens de production (machines…) ou en biens de consommation (automobile…</a:t>
            </a:r>
            <a:r>
              <a:rPr lang="fr-FR" dirty="0" smtClean="0"/>
              <a:t>)</a:t>
            </a:r>
          </a:p>
          <a:p>
            <a:pPr lvl="1">
              <a:lnSpc>
                <a:spcPct val="120000"/>
              </a:lnSpc>
              <a:spcBef>
                <a:spcPts val="0"/>
              </a:spcBef>
            </a:pPr>
            <a:r>
              <a:rPr lang="fr-FR" b="1" dirty="0" smtClean="0"/>
              <a:t>Secteur </a:t>
            </a:r>
            <a:r>
              <a:rPr lang="fr-FR" b="1" dirty="0"/>
              <a:t>tertiaire</a:t>
            </a:r>
            <a:r>
              <a:rPr lang="fr-FR" dirty="0"/>
              <a:t> : </a:t>
            </a:r>
            <a:endParaRPr lang="fr-FR" dirty="0" smtClean="0"/>
          </a:p>
          <a:p>
            <a:pPr lvl="2">
              <a:lnSpc>
                <a:spcPct val="120000"/>
              </a:lnSpc>
              <a:spcBef>
                <a:spcPts val="0"/>
              </a:spcBef>
              <a:spcAft>
                <a:spcPts val="1200"/>
              </a:spcAft>
            </a:pPr>
            <a:r>
              <a:rPr lang="fr-FR" dirty="0" smtClean="0"/>
              <a:t>activités </a:t>
            </a:r>
            <a:r>
              <a:rPr lang="fr-FR" dirty="0"/>
              <a:t>produisant des services</a:t>
            </a:r>
          </a:p>
        </p:txBody>
      </p:sp>
      <p:sp>
        <p:nvSpPr>
          <p:cNvPr id="3"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sp>
        <p:nvSpPr>
          <p:cNvPr id="2" name="Date Placeholder 1"/>
          <p:cNvSpPr>
            <a:spLocks noGrp="1"/>
          </p:cNvSpPr>
          <p:nvPr>
            <p:ph type="dt" sz="half" idx="2"/>
          </p:nvPr>
        </p:nvSpPr>
        <p:spPr/>
        <p:txBody>
          <a:bodyPr/>
          <a:lstStyle/>
          <a:p>
            <a:r>
              <a:rPr lang="fr-FR" smtClean="0"/>
              <a:t>Céline Gainet</a:t>
            </a:r>
            <a:endParaRPr lang="fr-FR" dirty="0"/>
          </a:p>
        </p:txBody>
      </p:sp>
      <p:sp>
        <p:nvSpPr>
          <p:cNvPr id="4" name="Footer Placeholder 3"/>
          <p:cNvSpPr>
            <a:spLocks noGrp="1"/>
          </p:cNvSpPr>
          <p:nvPr>
            <p:ph type="ftr" sz="quarter" idx="11"/>
          </p:nvPr>
        </p:nvSpPr>
        <p:spPr/>
        <p:txBody>
          <a:bodyPr/>
          <a:lstStyle/>
          <a:p>
            <a:r>
              <a:rPr lang="en-GB" smtClean="0"/>
              <a:t>Analyse Financière</a:t>
            </a:r>
            <a:endParaRPr lang="en-GB" dirty="0"/>
          </a:p>
        </p:txBody>
      </p:sp>
      <p:sp>
        <p:nvSpPr>
          <p:cNvPr id="5" name="Slide Number Placeholder 4"/>
          <p:cNvSpPr>
            <a:spLocks noGrp="1"/>
          </p:cNvSpPr>
          <p:nvPr>
            <p:ph type="sldNum" sz="quarter" idx="4"/>
          </p:nvPr>
        </p:nvSpPr>
        <p:spPr/>
        <p:txBody>
          <a:bodyPr/>
          <a:lstStyle/>
          <a:p>
            <a:fld id="{EDA20C8E-F73C-0044-A491-5312402DBA6C}" type="slidenum">
              <a:rPr lang="fr-FR" noProof="0" smtClean="0"/>
              <a:t>34</a:t>
            </a:fld>
            <a:endParaRPr lang="fr-FR" noProof="0"/>
          </a:p>
        </p:txBody>
      </p:sp>
    </p:spTree>
    <p:extLst>
      <p:ext uri="{BB962C8B-B14F-4D97-AF65-F5344CB8AC3E}">
        <p14:creationId xmlns:p14="http://schemas.microsoft.com/office/powerpoint/2010/main" val="8762327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499"/>
                                          </p:stCondLst>
                                        </p:cTn>
                                        <p:tgtEl>
                                          <p:spTgt spid="13315">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3315">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13315">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13315">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13315">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1331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uiExpand="1" build="p"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Introduction – Fonctionnement de l’entreprise</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35</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pic>
        <p:nvPicPr>
          <p:cNvPr id="8" name="Picture 7"/>
          <p:cNvPicPr>
            <a:picLocks noChangeAspect="1"/>
          </p:cNvPicPr>
          <p:nvPr/>
        </p:nvPicPr>
        <p:blipFill rotWithShape="1">
          <a:blip r:embed="rId2"/>
          <a:srcRect b="23891"/>
          <a:stretch/>
        </p:blipFill>
        <p:spPr>
          <a:xfrm>
            <a:off x="73272" y="4126348"/>
            <a:ext cx="8853090" cy="1909888"/>
          </a:xfrm>
          <a:prstGeom prst="rect">
            <a:avLst/>
          </a:prstGeom>
        </p:spPr>
      </p:pic>
      <p:sp>
        <p:nvSpPr>
          <p:cNvPr id="10" name="Content Placeholder 1"/>
          <p:cNvSpPr>
            <a:spLocks noGrp="1"/>
          </p:cNvSpPr>
          <p:nvPr>
            <p:ph idx="1"/>
          </p:nvPr>
        </p:nvSpPr>
        <p:spPr>
          <a:xfrm>
            <a:off x="0" y="928036"/>
            <a:ext cx="9144000" cy="5482048"/>
          </a:xfrm>
        </p:spPr>
        <p:txBody>
          <a:bodyPr/>
          <a:lstStyle/>
          <a:p>
            <a:r>
              <a:rPr lang="fr-FR" dirty="0" smtClean="0">
                <a:solidFill>
                  <a:srgbClr val="BFBFBF"/>
                </a:solidFill>
              </a:rPr>
              <a:t>Secteur Primaire – </a:t>
            </a:r>
            <a:r>
              <a:rPr lang="fr-FR" sz="2000" i="1" dirty="0">
                <a:solidFill>
                  <a:srgbClr val="BFBFBF"/>
                </a:solidFill>
              </a:rPr>
              <a:t>activités liées à l’exploitation de ressources naturelles qui produisent des matières premières non transformées</a:t>
            </a:r>
          </a:p>
        </p:txBody>
      </p:sp>
      <p:grpSp>
        <p:nvGrpSpPr>
          <p:cNvPr id="16" name="Group 15"/>
          <p:cNvGrpSpPr/>
          <p:nvPr/>
        </p:nvGrpSpPr>
        <p:grpSpPr>
          <a:xfrm>
            <a:off x="0" y="2032005"/>
            <a:ext cx="8982000" cy="1846730"/>
            <a:chOff x="0" y="2614704"/>
            <a:chExt cx="8982000" cy="1846730"/>
          </a:xfrm>
        </p:grpSpPr>
        <p:pic>
          <p:nvPicPr>
            <p:cNvPr id="7" name="Picture 6"/>
            <p:cNvPicPr>
              <a:picLocks noChangeAspect="1"/>
            </p:cNvPicPr>
            <p:nvPr/>
          </p:nvPicPr>
          <p:blipFill rotWithShape="1">
            <a:blip r:embed="rId3"/>
            <a:srcRect t="23039"/>
            <a:stretch/>
          </p:blipFill>
          <p:spPr>
            <a:xfrm>
              <a:off x="0" y="2614705"/>
              <a:ext cx="8982000" cy="1846729"/>
            </a:xfrm>
            <a:prstGeom prst="rect">
              <a:avLst/>
            </a:prstGeom>
          </p:spPr>
        </p:pic>
        <p:sp>
          <p:nvSpPr>
            <p:cNvPr id="3" name="TextBox 2"/>
            <p:cNvSpPr txBox="1"/>
            <p:nvPr/>
          </p:nvSpPr>
          <p:spPr>
            <a:xfrm>
              <a:off x="2206872" y="2614704"/>
              <a:ext cx="1001059" cy="369332"/>
            </a:xfrm>
            <a:prstGeom prst="rect">
              <a:avLst/>
            </a:prstGeom>
            <a:solidFill>
              <a:srgbClr val="FFFFFF"/>
            </a:solidFill>
          </p:spPr>
          <p:txBody>
            <a:bodyPr wrap="square" rtlCol="0">
              <a:spAutoFit/>
            </a:bodyPr>
            <a:lstStyle/>
            <a:p>
              <a:r>
                <a:rPr lang="fr-FR" b="1" dirty="0" smtClean="0"/>
                <a:t>Outils 1</a:t>
              </a:r>
              <a:endParaRPr lang="fr-FR" b="1" dirty="0"/>
            </a:p>
          </p:txBody>
        </p:sp>
        <p:sp>
          <p:nvSpPr>
            <p:cNvPr id="12" name="TextBox 11"/>
            <p:cNvSpPr txBox="1"/>
            <p:nvPr/>
          </p:nvSpPr>
          <p:spPr>
            <a:xfrm>
              <a:off x="2206872" y="3154364"/>
              <a:ext cx="1001059" cy="369332"/>
            </a:xfrm>
            <a:prstGeom prst="rect">
              <a:avLst/>
            </a:prstGeom>
            <a:solidFill>
              <a:srgbClr val="FFFFFF"/>
            </a:solidFill>
          </p:spPr>
          <p:txBody>
            <a:bodyPr wrap="square" rtlCol="0">
              <a:spAutoFit/>
            </a:bodyPr>
            <a:lstStyle/>
            <a:p>
              <a:r>
                <a:rPr lang="fr-FR" b="1" dirty="0" smtClean="0"/>
                <a:t>Outils 2</a:t>
              </a:r>
              <a:endParaRPr lang="fr-FR" b="1" dirty="0"/>
            </a:p>
          </p:txBody>
        </p:sp>
        <p:sp>
          <p:nvSpPr>
            <p:cNvPr id="13" name="TextBox 12"/>
            <p:cNvSpPr txBox="1"/>
            <p:nvPr/>
          </p:nvSpPr>
          <p:spPr>
            <a:xfrm>
              <a:off x="2206872" y="3676096"/>
              <a:ext cx="1001059" cy="369332"/>
            </a:xfrm>
            <a:prstGeom prst="rect">
              <a:avLst/>
            </a:prstGeom>
            <a:solidFill>
              <a:srgbClr val="FFFFFF"/>
            </a:solidFill>
          </p:spPr>
          <p:txBody>
            <a:bodyPr wrap="square" rtlCol="0">
              <a:spAutoFit/>
            </a:bodyPr>
            <a:lstStyle/>
            <a:p>
              <a:r>
                <a:rPr lang="fr-FR" b="1" dirty="0" smtClean="0"/>
                <a:t>Outils 3</a:t>
              </a:r>
              <a:endParaRPr lang="fr-FR" b="1" dirty="0"/>
            </a:p>
          </p:txBody>
        </p:sp>
        <p:sp>
          <p:nvSpPr>
            <p:cNvPr id="14" name="TextBox 13"/>
            <p:cNvSpPr txBox="1"/>
            <p:nvPr/>
          </p:nvSpPr>
          <p:spPr>
            <a:xfrm>
              <a:off x="3854823" y="2907550"/>
              <a:ext cx="1434353" cy="1339341"/>
            </a:xfrm>
            <a:prstGeom prst="rect">
              <a:avLst/>
            </a:prstGeom>
            <a:solidFill>
              <a:srgbClr val="FFFFFF"/>
            </a:solidFill>
          </p:spPr>
          <p:txBody>
            <a:bodyPr wrap="square" rtlCol="0">
              <a:spAutoFit/>
            </a:bodyPr>
            <a:lstStyle/>
            <a:p>
              <a:pPr>
                <a:lnSpc>
                  <a:spcPct val="120000"/>
                </a:lnSpc>
              </a:pPr>
              <a:r>
                <a:rPr lang="fr-FR" sz="1700" b="1" dirty="0" smtClean="0"/>
                <a:t>Entreprise de production de matières premières</a:t>
              </a:r>
              <a:endParaRPr lang="fr-FR" sz="1700" b="1" dirty="0"/>
            </a:p>
          </p:txBody>
        </p:sp>
        <p:sp>
          <p:nvSpPr>
            <p:cNvPr id="15" name="TextBox 14"/>
            <p:cNvSpPr txBox="1"/>
            <p:nvPr/>
          </p:nvSpPr>
          <p:spPr>
            <a:xfrm>
              <a:off x="5363881" y="3172292"/>
              <a:ext cx="1897530" cy="338554"/>
            </a:xfrm>
            <a:prstGeom prst="rect">
              <a:avLst/>
            </a:prstGeom>
            <a:solidFill>
              <a:srgbClr val="FFFFFF"/>
            </a:solidFill>
          </p:spPr>
          <p:txBody>
            <a:bodyPr wrap="square" rtlCol="0">
              <a:spAutoFit/>
            </a:bodyPr>
            <a:lstStyle/>
            <a:p>
              <a:r>
                <a:rPr lang="fr-FR" sz="1600" b="1" dirty="0" smtClean="0"/>
                <a:t>Matières premières</a:t>
              </a:r>
              <a:endParaRPr lang="fr-FR" sz="1600" b="1" dirty="0"/>
            </a:p>
          </p:txBody>
        </p:sp>
      </p:grpSp>
      <p:sp>
        <p:nvSpPr>
          <p:cNvPr id="17" name="TextBox 16"/>
          <p:cNvSpPr txBox="1"/>
          <p:nvPr/>
        </p:nvSpPr>
        <p:spPr>
          <a:xfrm>
            <a:off x="5363880" y="4848699"/>
            <a:ext cx="1583019" cy="369332"/>
          </a:xfrm>
          <a:prstGeom prst="rect">
            <a:avLst/>
          </a:prstGeom>
          <a:solidFill>
            <a:srgbClr val="FFFFFF"/>
          </a:solidFill>
        </p:spPr>
        <p:txBody>
          <a:bodyPr wrap="square" rtlCol="0">
            <a:spAutoFit/>
          </a:bodyPr>
          <a:lstStyle/>
          <a:p>
            <a:pPr algn="ctr"/>
            <a:r>
              <a:rPr lang="fr-FR" b="1" dirty="0" smtClean="0"/>
              <a:t>Acier</a:t>
            </a:r>
            <a:endParaRPr lang="fr-FR" b="1" dirty="0"/>
          </a:p>
        </p:txBody>
      </p:sp>
      <p:sp>
        <p:nvSpPr>
          <p:cNvPr id="18" name="TextBox 17"/>
          <p:cNvSpPr txBox="1"/>
          <p:nvPr/>
        </p:nvSpPr>
        <p:spPr>
          <a:xfrm>
            <a:off x="7112000" y="4988542"/>
            <a:ext cx="1807135" cy="646331"/>
          </a:xfrm>
          <a:prstGeom prst="rect">
            <a:avLst/>
          </a:prstGeom>
          <a:solidFill>
            <a:srgbClr val="FFFFFF"/>
          </a:solidFill>
          <a:ln>
            <a:solidFill>
              <a:schemeClr val="tx1"/>
            </a:solidFill>
          </a:ln>
        </p:spPr>
        <p:txBody>
          <a:bodyPr wrap="square" rtlCol="0">
            <a:spAutoFit/>
          </a:bodyPr>
          <a:lstStyle/>
          <a:p>
            <a:r>
              <a:rPr lang="fr-FR" b="1" dirty="0" smtClean="0"/>
              <a:t>Industries automobiles</a:t>
            </a:r>
            <a:endParaRPr lang="fr-FR" b="1" dirty="0"/>
          </a:p>
        </p:txBody>
      </p:sp>
      <p:sp>
        <p:nvSpPr>
          <p:cNvPr id="19" name="TextBox 18"/>
          <p:cNvSpPr txBox="1"/>
          <p:nvPr/>
        </p:nvSpPr>
        <p:spPr>
          <a:xfrm>
            <a:off x="3854823" y="4814624"/>
            <a:ext cx="1302871" cy="784317"/>
          </a:xfrm>
          <a:prstGeom prst="rect">
            <a:avLst/>
          </a:prstGeom>
          <a:solidFill>
            <a:srgbClr val="FFFFFF"/>
          </a:solidFill>
        </p:spPr>
        <p:txBody>
          <a:bodyPr wrap="square" rtlCol="0">
            <a:spAutoFit/>
          </a:bodyPr>
          <a:lstStyle/>
          <a:p>
            <a:pPr algn="ctr">
              <a:lnSpc>
                <a:spcPct val="120000"/>
              </a:lnSpc>
            </a:pPr>
            <a:r>
              <a:rPr lang="fr-FR" sz="1900" b="1" dirty="0" smtClean="0"/>
              <a:t>Arcelor-</a:t>
            </a:r>
            <a:r>
              <a:rPr lang="fr-FR" sz="1900" b="1" dirty="0" err="1" smtClean="0"/>
              <a:t>Mittal</a:t>
            </a:r>
            <a:endParaRPr lang="fr-FR" sz="1900" b="1" dirty="0"/>
          </a:p>
        </p:txBody>
      </p:sp>
      <p:sp>
        <p:nvSpPr>
          <p:cNvPr id="20" name="TextBox 19"/>
          <p:cNvSpPr txBox="1"/>
          <p:nvPr/>
        </p:nvSpPr>
        <p:spPr>
          <a:xfrm>
            <a:off x="2221813" y="4229732"/>
            <a:ext cx="1001059" cy="523220"/>
          </a:xfrm>
          <a:prstGeom prst="rect">
            <a:avLst/>
          </a:prstGeom>
          <a:solidFill>
            <a:srgbClr val="FFFFFF"/>
          </a:solidFill>
        </p:spPr>
        <p:txBody>
          <a:bodyPr wrap="square" rtlCol="0">
            <a:spAutoFit/>
          </a:bodyPr>
          <a:lstStyle/>
          <a:p>
            <a:r>
              <a:rPr lang="fr-FR" sz="1400" b="1" dirty="0" smtClean="0"/>
              <a:t>Hauts-fourneaux</a:t>
            </a:r>
            <a:endParaRPr lang="fr-FR" sz="1400" b="1" dirty="0"/>
          </a:p>
        </p:txBody>
      </p:sp>
      <p:sp>
        <p:nvSpPr>
          <p:cNvPr id="21" name="TextBox 20"/>
          <p:cNvSpPr txBox="1"/>
          <p:nvPr/>
        </p:nvSpPr>
        <p:spPr>
          <a:xfrm>
            <a:off x="2206872" y="4910254"/>
            <a:ext cx="1001059" cy="307777"/>
          </a:xfrm>
          <a:prstGeom prst="rect">
            <a:avLst/>
          </a:prstGeom>
          <a:solidFill>
            <a:srgbClr val="FFFFFF"/>
          </a:solidFill>
        </p:spPr>
        <p:txBody>
          <a:bodyPr wrap="square" rtlCol="0">
            <a:spAutoFit/>
          </a:bodyPr>
          <a:lstStyle/>
          <a:p>
            <a:r>
              <a:rPr lang="fr-FR" sz="1400" b="1" dirty="0" smtClean="0"/>
              <a:t>Machines</a:t>
            </a:r>
            <a:endParaRPr lang="fr-FR" sz="1400" b="1" dirty="0"/>
          </a:p>
        </p:txBody>
      </p:sp>
      <p:sp>
        <p:nvSpPr>
          <p:cNvPr id="22" name="TextBox 21"/>
          <p:cNvSpPr txBox="1"/>
          <p:nvPr/>
        </p:nvSpPr>
        <p:spPr>
          <a:xfrm>
            <a:off x="2206872" y="5391921"/>
            <a:ext cx="1001059" cy="307777"/>
          </a:xfrm>
          <a:prstGeom prst="rect">
            <a:avLst/>
          </a:prstGeom>
          <a:solidFill>
            <a:srgbClr val="FFFFFF"/>
          </a:solidFill>
        </p:spPr>
        <p:txBody>
          <a:bodyPr wrap="square" rtlCol="0">
            <a:spAutoFit/>
          </a:bodyPr>
          <a:lstStyle/>
          <a:p>
            <a:r>
              <a:rPr lang="fr-FR" sz="1400" b="1" dirty="0" smtClean="0"/>
              <a:t>Machines</a:t>
            </a:r>
            <a:endParaRPr lang="fr-FR" sz="1400" b="1" dirty="0"/>
          </a:p>
        </p:txBody>
      </p:sp>
    </p:spTree>
    <p:extLst>
      <p:ext uri="{BB962C8B-B14F-4D97-AF65-F5344CB8AC3E}">
        <p14:creationId xmlns:p14="http://schemas.microsoft.com/office/powerpoint/2010/main" val="412222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Introduction – Fonctionnement de l’entreprise</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36</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pic>
        <p:nvPicPr>
          <p:cNvPr id="7" name="Picture 6"/>
          <p:cNvPicPr>
            <a:picLocks noChangeAspect="1"/>
          </p:cNvPicPr>
          <p:nvPr/>
        </p:nvPicPr>
        <p:blipFill>
          <a:blip r:embed="rId2"/>
          <a:stretch>
            <a:fillRect/>
          </a:stretch>
        </p:blipFill>
        <p:spPr>
          <a:xfrm>
            <a:off x="23490" y="1927412"/>
            <a:ext cx="8982000" cy="2399552"/>
          </a:xfrm>
          <a:prstGeom prst="rect">
            <a:avLst/>
          </a:prstGeom>
        </p:spPr>
      </p:pic>
      <p:pic>
        <p:nvPicPr>
          <p:cNvPr id="8" name="Picture 7"/>
          <p:cNvPicPr>
            <a:picLocks noChangeAspect="1"/>
          </p:cNvPicPr>
          <p:nvPr/>
        </p:nvPicPr>
        <p:blipFill rotWithShape="1">
          <a:blip r:embed="rId3"/>
          <a:srcRect b="6073"/>
          <a:stretch/>
        </p:blipFill>
        <p:spPr>
          <a:xfrm>
            <a:off x="152400" y="4494274"/>
            <a:ext cx="8853090" cy="2357003"/>
          </a:xfrm>
          <a:prstGeom prst="rect">
            <a:avLst/>
          </a:prstGeom>
        </p:spPr>
      </p:pic>
      <p:sp>
        <p:nvSpPr>
          <p:cNvPr id="10" name="Content Placeholder 1"/>
          <p:cNvSpPr>
            <a:spLocks noGrp="1"/>
          </p:cNvSpPr>
          <p:nvPr>
            <p:ph idx="1"/>
          </p:nvPr>
        </p:nvSpPr>
        <p:spPr>
          <a:xfrm>
            <a:off x="0" y="928036"/>
            <a:ext cx="9144000" cy="5482048"/>
          </a:xfrm>
        </p:spPr>
        <p:txBody>
          <a:bodyPr/>
          <a:lstStyle/>
          <a:p>
            <a:r>
              <a:rPr lang="fr-FR" dirty="0" smtClean="0">
                <a:solidFill>
                  <a:schemeClr val="bg1">
                    <a:lumMod val="65000"/>
                  </a:schemeClr>
                </a:solidFill>
              </a:rPr>
              <a:t>Secteur Secondaire – </a:t>
            </a:r>
            <a:r>
              <a:rPr lang="fr-FR" sz="2000" i="1" dirty="0" smtClean="0">
                <a:solidFill>
                  <a:schemeClr val="bg1">
                    <a:lumMod val="65000"/>
                  </a:schemeClr>
                </a:solidFill>
              </a:rPr>
              <a:t>activités </a:t>
            </a:r>
            <a:r>
              <a:rPr lang="fr-FR" sz="2000" i="1" dirty="0">
                <a:solidFill>
                  <a:schemeClr val="bg1">
                    <a:lumMod val="65000"/>
                  </a:schemeClr>
                </a:solidFill>
              </a:rPr>
              <a:t>de transformation des matières premières en biens de production ou en biens de consommation </a:t>
            </a:r>
          </a:p>
        </p:txBody>
      </p:sp>
      <p:sp>
        <p:nvSpPr>
          <p:cNvPr id="9" name="TextBox 8"/>
          <p:cNvSpPr txBox="1"/>
          <p:nvPr/>
        </p:nvSpPr>
        <p:spPr>
          <a:xfrm>
            <a:off x="1882588" y="2514881"/>
            <a:ext cx="1897530" cy="323165"/>
          </a:xfrm>
          <a:prstGeom prst="rect">
            <a:avLst/>
          </a:prstGeom>
          <a:solidFill>
            <a:srgbClr val="FFFFFF"/>
          </a:solidFill>
        </p:spPr>
        <p:txBody>
          <a:bodyPr wrap="square" rtlCol="0">
            <a:spAutoFit/>
          </a:bodyPr>
          <a:lstStyle/>
          <a:p>
            <a:r>
              <a:rPr lang="fr-FR" sz="1500" b="1" dirty="0" smtClean="0"/>
              <a:t>Matières premières 1</a:t>
            </a:r>
            <a:endParaRPr lang="fr-FR" sz="1500" b="1" dirty="0"/>
          </a:p>
        </p:txBody>
      </p:sp>
      <p:sp>
        <p:nvSpPr>
          <p:cNvPr id="11" name="TextBox 10"/>
          <p:cNvSpPr txBox="1"/>
          <p:nvPr/>
        </p:nvSpPr>
        <p:spPr>
          <a:xfrm>
            <a:off x="1882588" y="3047441"/>
            <a:ext cx="1897530" cy="323165"/>
          </a:xfrm>
          <a:prstGeom prst="rect">
            <a:avLst/>
          </a:prstGeom>
          <a:solidFill>
            <a:srgbClr val="FFFFFF"/>
          </a:solidFill>
        </p:spPr>
        <p:txBody>
          <a:bodyPr wrap="square" rtlCol="0">
            <a:spAutoFit/>
          </a:bodyPr>
          <a:lstStyle/>
          <a:p>
            <a:r>
              <a:rPr lang="fr-FR" sz="1500" b="1" dirty="0" smtClean="0"/>
              <a:t>Matières premières 2</a:t>
            </a:r>
            <a:endParaRPr lang="fr-FR" sz="1500" b="1" dirty="0"/>
          </a:p>
        </p:txBody>
      </p:sp>
      <p:sp>
        <p:nvSpPr>
          <p:cNvPr id="12" name="TextBox 11"/>
          <p:cNvSpPr txBox="1"/>
          <p:nvPr/>
        </p:nvSpPr>
        <p:spPr>
          <a:xfrm>
            <a:off x="1882588" y="3589059"/>
            <a:ext cx="1897530" cy="323165"/>
          </a:xfrm>
          <a:prstGeom prst="rect">
            <a:avLst/>
          </a:prstGeom>
          <a:solidFill>
            <a:srgbClr val="FFFFFF"/>
          </a:solidFill>
        </p:spPr>
        <p:txBody>
          <a:bodyPr wrap="square" rtlCol="0">
            <a:spAutoFit/>
          </a:bodyPr>
          <a:lstStyle/>
          <a:p>
            <a:r>
              <a:rPr lang="fr-FR" sz="1500" b="1" dirty="0" smtClean="0"/>
              <a:t>Matières premières 3</a:t>
            </a:r>
            <a:endParaRPr lang="fr-FR" sz="1500" b="1" dirty="0"/>
          </a:p>
        </p:txBody>
      </p:sp>
      <p:sp>
        <p:nvSpPr>
          <p:cNvPr id="13" name="TextBox 12"/>
          <p:cNvSpPr txBox="1"/>
          <p:nvPr/>
        </p:nvSpPr>
        <p:spPr>
          <a:xfrm>
            <a:off x="5441575" y="3038665"/>
            <a:ext cx="1580030" cy="323165"/>
          </a:xfrm>
          <a:prstGeom prst="rect">
            <a:avLst/>
          </a:prstGeom>
          <a:solidFill>
            <a:srgbClr val="FFFFFF"/>
          </a:solidFill>
        </p:spPr>
        <p:txBody>
          <a:bodyPr wrap="square" rtlCol="0">
            <a:spAutoFit/>
          </a:bodyPr>
          <a:lstStyle/>
          <a:p>
            <a:r>
              <a:rPr lang="fr-FR" sz="1500" b="1" dirty="0" smtClean="0"/>
              <a:t>Produits Finis</a:t>
            </a:r>
            <a:endParaRPr lang="fr-FR" sz="1500" b="1" dirty="0"/>
          </a:p>
        </p:txBody>
      </p:sp>
    </p:spTree>
    <p:extLst>
      <p:ext uri="{BB962C8B-B14F-4D97-AF65-F5344CB8AC3E}">
        <p14:creationId xmlns:p14="http://schemas.microsoft.com/office/powerpoint/2010/main" val="231147943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Introduction – Fonctionnement de l’entreprise</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37</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pic>
        <p:nvPicPr>
          <p:cNvPr id="7" name="Picture 6"/>
          <p:cNvPicPr>
            <a:picLocks noChangeAspect="1"/>
          </p:cNvPicPr>
          <p:nvPr/>
        </p:nvPicPr>
        <p:blipFill>
          <a:blip r:embed="rId2"/>
          <a:stretch>
            <a:fillRect/>
          </a:stretch>
        </p:blipFill>
        <p:spPr>
          <a:xfrm>
            <a:off x="0" y="1990299"/>
            <a:ext cx="9144000" cy="4867701"/>
          </a:xfrm>
          <a:prstGeom prst="rect">
            <a:avLst/>
          </a:prstGeom>
        </p:spPr>
      </p:pic>
      <p:sp>
        <p:nvSpPr>
          <p:cNvPr id="8" name="Content Placeholder 1"/>
          <p:cNvSpPr>
            <a:spLocks noGrp="1"/>
          </p:cNvSpPr>
          <p:nvPr>
            <p:ph idx="1"/>
          </p:nvPr>
        </p:nvSpPr>
        <p:spPr>
          <a:xfrm>
            <a:off x="0" y="928036"/>
            <a:ext cx="9144000" cy="5482048"/>
          </a:xfrm>
        </p:spPr>
        <p:txBody>
          <a:bodyPr/>
          <a:lstStyle/>
          <a:p>
            <a:r>
              <a:rPr lang="fr-FR" dirty="0" smtClean="0">
                <a:solidFill>
                  <a:srgbClr val="BFBFBF"/>
                </a:solidFill>
              </a:rPr>
              <a:t>Secteur Tertiaire – </a:t>
            </a:r>
            <a:r>
              <a:rPr lang="fr-FR" sz="2000" dirty="0" smtClean="0">
                <a:solidFill>
                  <a:srgbClr val="BFBFBF"/>
                </a:solidFill>
              </a:rPr>
              <a:t>activités produisant des services</a:t>
            </a:r>
            <a:endParaRPr lang="fr-FR" sz="2000" dirty="0">
              <a:solidFill>
                <a:srgbClr val="BFBFBF"/>
              </a:solidFill>
            </a:endParaRPr>
          </a:p>
        </p:txBody>
      </p:sp>
    </p:spTree>
    <p:extLst>
      <p:ext uri="{BB962C8B-B14F-4D97-AF65-F5344CB8AC3E}">
        <p14:creationId xmlns:p14="http://schemas.microsoft.com/office/powerpoint/2010/main" val="75009185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Introduction – Fonctionnement de l’entreprise</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38</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pic>
        <p:nvPicPr>
          <p:cNvPr id="7" name="Picture 6"/>
          <p:cNvPicPr>
            <a:picLocks noChangeAspect="1"/>
          </p:cNvPicPr>
          <p:nvPr/>
        </p:nvPicPr>
        <p:blipFill>
          <a:blip r:embed="rId2"/>
          <a:stretch>
            <a:fillRect/>
          </a:stretch>
        </p:blipFill>
        <p:spPr>
          <a:xfrm>
            <a:off x="73272" y="1874057"/>
            <a:ext cx="7829924" cy="3030938"/>
          </a:xfrm>
          <a:prstGeom prst="rect">
            <a:avLst/>
          </a:prstGeom>
        </p:spPr>
      </p:pic>
      <p:sp>
        <p:nvSpPr>
          <p:cNvPr id="10" name="Content Placeholder 1"/>
          <p:cNvSpPr>
            <a:spLocks noGrp="1"/>
          </p:cNvSpPr>
          <p:nvPr>
            <p:ph idx="1"/>
          </p:nvPr>
        </p:nvSpPr>
        <p:spPr>
          <a:xfrm>
            <a:off x="0" y="928036"/>
            <a:ext cx="9144000" cy="5482048"/>
          </a:xfrm>
        </p:spPr>
        <p:txBody>
          <a:bodyPr/>
          <a:lstStyle/>
          <a:p>
            <a:r>
              <a:rPr lang="fr-FR" dirty="0" smtClean="0">
                <a:solidFill>
                  <a:srgbClr val="BFBFBF"/>
                </a:solidFill>
              </a:rPr>
              <a:t>Secteur Tertiaire – </a:t>
            </a:r>
            <a:r>
              <a:rPr lang="fr-FR" sz="2000" dirty="0" smtClean="0">
                <a:solidFill>
                  <a:srgbClr val="BFBFBF"/>
                </a:solidFill>
              </a:rPr>
              <a:t>activités produisant des services</a:t>
            </a:r>
            <a:endParaRPr lang="fr-FR" sz="2000" dirty="0">
              <a:solidFill>
                <a:srgbClr val="BFBFBF"/>
              </a:solidFill>
            </a:endParaRPr>
          </a:p>
        </p:txBody>
      </p:sp>
    </p:spTree>
    <p:extLst>
      <p:ext uri="{BB962C8B-B14F-4D97-AF65-F5344CB8AC3E}">
        <p14:creationId xmlns:p14="http://schemas.microsoft.com/office/powerpoint/2010/main" val="322207905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15" name="Rectangle 3"/>
          <p:cNvSpPr>
            <a:spLocks noGrp="1" noChangeArrowheads="1"/>
          </p:cNvSpPr>
          <p:nvPr>
            <p:ph sz="quarter" idx="1"/>
          </p:nvPr>
        </p:nvSpPr>
        <p:spPr>
          <a:xfrm>
            <a:off x="0" y="971176"/>
            <a:ext cx="9144000" cy="5677647"/>
          </a:xfrm>
        </p:spPr>
        <p:txBody>
          <a:bodyPr vert="horz" lIns="91440" tIns="45720" rIns="91440" bIns="45720" rtlCol="0">
            <a:normAutofit/>
          </a:bodyPr>
          <a:lstStyle/>
          <a:p>
            <a:pPr>
              <a:lnSpc>
                <a:spcPct val="120000"/>
              </a:lnSpc>
              <a:spcBef>
                <a:spcPts val="0"/>
              </a:spcBef>
              <a:spcAft>
                <a:spcPts val="1800"/>
              </a:spcAft>
            </a:pPr>
            <a:r>
              <a:rPr lang="fr-FR" sz="2800" dirty="0" smtClean="0"/>
              <a:t>Les 3 secteurs économiques</a:t>
            </a:r>
            <a:r>
              <a:rPr lang="fr-FR" sz="2800" dirty="0"/>
              <a:t> </a:t>
            </a:r>
            <a:r>
              <a:rPr lang="fr-FR" sz="2800" dirty="0" smtClean="0"/>
              <a:t>traditionnels</a:t>
            </a:r>
          </a:p>
          <a:p>
            <a:pPr lvl="1">
              <a:lnSpc>
                <a:spcPct val="120000"/>
              </a:lnSpc>
              <a:spcBef>
                <a:spcPts val="0"/>
              </a:spcBef>
              <a:spcAft>
                <a:spcPts val="1800"/>
              </a:spcAft>
            </a:pPr>
            <a:r>
              <a:rPr lang="fr-FR" sz="2600" b="1" dirty="0" smtClean="0"/>
              <a:t>Secteur </a:t>
            </a:r>
            <a:r>
              <a:rPr lang="fr-FR" sz="2600" b="1" dirty="0"/>
              <a:t>primaire</a:t>
            </a:r>
            <a:r>
              <a:rPr lang="fr-FR" sz="2600" dirty="0"/>
              <a:t> </a:t>
            </a:r>
            <a:endParaRPr lang="fr-FR" sz="2600" dirty="0" smtClean="0"/>
          </a:p>
          <a:p>
            <a:pPr lvl="1">
              <a:lnSpc>
                <a:spcPct val="120000"/>
              </a:lnSpc>
              <a:spcBef>
                <a:spcPts val="0"/>
              </a:spcBef>
              <a:spcAft>
                <a:spcPts val="1800"/>
              </a:spcAft>
            </a:pPr>
            <a:r>
              <a:rPr lang="fr-FR" b="1" dirty="0" smtClean="0"/>
              <a:t>Secteur secondaire</a:t>
            </a:r>
            <a:endParaRPr lang="fr-FR" dirty="0" smtClean="0"/>
          </a:p>
          <a:p>
            <a:pPr lvl="1">
              <a:lnSpc>
                <a:spcPct val="120000"/>
              </a:lnSpc>
              <a:spcBef>
                <a:spcPts val="0"/>
              </a:spcBef>
              <a:spcAft>
                <a:spcPts val="1800"/>
              </a:spcAft>
            </a:pPr>
            <a:r>
              <a:rPr lang="fr-FR" b="1" dirty="0" smtClean="0"/>
              <a:t>Secteur tertiaire</a:t>
            </a:r>
            <a:r>
              <a:rPr lang="fr-FR" dirty="0" smtClean="0"/>
              <a:t> </a:t>
            </a:r>
          </a:p>
          <a:p>
            <a:pPr lvl="1">
              <a:lnSpc>
                <a:spcPct val="120000"/>
              </a:lnSpc>
              <a:spcBef>
                <a:spcPts val="0"/>
              </a:spcBef>
              <a:spcAft>
                <a:spcPts val="1800"/>
              </a:spcAft>
            </a:pPr>
            <a:endParaRPr lang="fr-FR" dirty="0"/>
          </a:p>
        </p:txBody>
      </p:sp>
      <p:sp>
        <p:nvSpPr>
          <p:cNvPr id="3"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pic>
        <p:nvPicPr>
          <p:cNvPr id="4" name="Picture 2" descr="https://encrypted-tbn2.gstatic.com/images?q=tbn:ANd9GcRodTfBgxYKolr1z41ZRSNzZ2m4G5WDEadl8eCOcHCHJIWbq5cOAA"/>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441" r="99119"/>
                    </a14:imgEffect>
                  </a14:imgLayer>
                </a14:imgProps>
              </a:ext>
              <a:ext uri="{28A0092B-C50C-407E-A947-70E740481C1C}">
                <a14:useLocalDpi xmlns:a14="http://schemas.microsoft.com/office/drawing/2010/main" val="0"/>
              </a:ext>
            </a:extLst>
          </a:blip>
          <a:srcRect/>
          <a:stretch>
            <a:fillRect/>
          </a:stretch>
        </p:blipFill>
        <p:spPr bwMode="auto">
          <a:xfrm>
            <a:off x="4103414" y="1738589"/>
            <a:ext cx="603056" cy="41443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encrypted-tbn2.gstatic.com/images?q=tbn:ANd9GcRodTfBgxYKolr1z41ZRSNzZ2m4G5WDEadl8eCOcHCHJIWbq5cOAA"/>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441" r="99119"/>
                    </a14:imgEffect>
                  </a14:imgLayer>
                </a14:imgProps>
              </a:ext>
              <a:ext uri="{28A0092B-C50C-407E-A947-70E740481C1C}">
                <a14:useLocalDpi xmlns:a14="http://schemas.microsoft.com/office/drawing/2010/main" val="0"/>
              </a:ext>
            </a:extLst>
          </a:blip>
          <a:srcRect/>
          <a:stretch>
            <a:fillRect/>
          </a:stretch>
        </p:blipFill>
        <p:spPr bwMode="auto">
          <a:xfrm>
            <a:off x="4103414" y="2533460"/>
            <a:ext cx="603056" cy="41443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s://encrypted-tbn2.gstatic.com/images?q=tbn:ANd9GcRodTfBgxYKolr1z41ZRSNzZ2m4G5WDEadl8eCOcHCHJIWbq5cOAA"/>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441" r="99119"/>
                    </a14:imgEffect>
                  </a14:imgLayer>
                </a14:imgProps>
              </a:ext>
              <a:ext uri="{28A0092B-C50C-407E-A947-70E740481C1C}">
                <a14:useLocalDpi xmlns:a14="http://schemas.microsoft.com/office/drawing/2010/main" val="0"/>
              </a:ext>
            </a:extLst>
          </a:blip>
          <a:srcRect/>
          <a:stretch>
            <a:fillRect/>
          </a:stretch>
        </p:blipFill>
        <p:spPr bwMode="auto">
          <a:xfrm>
            <a:off x="4103414" y="3250636"/>
            <a:ext cx="603056" cy="414435"/>
          </a:xfrm>
          <a:prstGeom prst="rect">
            <a:avLst/>
          </a:prstGeom>
          <a:noFill/>
          <a:extLst>
            <a:ext uri="{909E8E84-426E-40dd-AFC4-6F175D3DCCD1}">
              <a14:hiddenFill xmlns:a14="http://schemas.microsoft.com/office/drawing/2010/main">
                <a:solidFill>
                  <a:srgbClr val="FFFFFF"/>
                </a:solidFill>
              </a14:hiddenFill>
            </a:ext>
          </a:extLst>
        </p:spPr>
      </p:pic>
      <p:sp>
        <p:nvSpPr>
          <p:cNvPr id="2" name="Date Placeholder 1"/>
          <p:cNvSpPr>
            <a:spLocks noGrp="1"/>
          </p:cNvSpPr>
          <p:nvPr>
            <p:ph type="dt" sz="half" idx="2"/>
          </p:nvPr>
        </p:nvSpPr>
        <p:spPr/>
        <p:txBody>
          <a:bodyPr/>
          <a:lstStyle/>
          <a:p>
            <a:r>
              <a:rPr lang="fr-FR" smtClean="0"/>
              <a:t>Céline Gainet</a:t>
            </a:r>
            <a:endParaRPr lang="fr-FR" dirty="0"/>
          </a:p>
        </p:txBody>
      </p:sp>
      <p:sp>
        <p:nvSpPr>
          <p:cNvPr id="7" name="Footer Placeholder 6"/>
          <p:cNvSpPr>
            <a:spLocks noGrp="1"/>
          </p:cNvSpPr>
          <p:nvPr>
            <p:ph type="ftr" sz="quarter" idx="11"/>
          </p:nvPr>
        </p:nvSpPr>
        <p:spPr/>
        <p:txBody>
          <a:bodyPr/>
          <a:lstStyle/>
          <a:p>
            <a:r>
              <a:rPr lang="en-GB" smtClean="0"/>
              <a:t>Analyse Financière</a:t>
            </a:r>
            <a:endParaRPr lang="en-GB" dirty="0"/>
          </a:p>
        </p:txBody>
      </p:sp>
      <p:sp>
        <p:nvSpPr>
          <p:cNvPr id="8" name="Slide Number Placeholder 7"/>
          <p:cNvSpPr>
            <a:spLocks noGrp="1"/>
          </p:cNvSpPr>
          <p:nvPr>
            <p:ph type="sldNum" sz="quarter" idx="4"/>
          </p:nvPr>
        </p:nvSpPr>
        <p:spPr/>
        <p:txBody>
          <a:bodyPr/>
          <a:lstStyle/>
          <a:p>
            <a:fld id="{EDA20C8E-F73C-0044-A491-5312402DBA6C}" type="slidenum">
              <a:rPr lang="fr-FR" noProof="0" smtClean="0"/>
              <a:t>39</a:t>
            </a:fld>
            <a:endParaRPr lang="fr-FR" noProof="0"/>
          </a:p>
        </p:txBody>
      </p:sp>
    </p:spTree>
    <p:extLst>
      <p:ext uri="{BB962C8B-B14F-4D97-AF65-F5344CB8AC3E}">
        <p14:creationId xmlns:p14="http://schemas.microsoft.com/office/powerpoint/2010/main" val="10285129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Objectifs du cours</a:t>
            </a:r>
            <a:endParaRPr lang="fr-FR" dirty="0"/>
          </a:p>
        </p:txBody>
      </p:sp>
      <p:sp>
        <p:nvSpPr>
          <p:cNvPr id="3" name="Content Placeholder 2"/>
          <p:cNvSpPr>
            <a:spLocks noGrp="1"/>
          </p:cNvSpPr>
          <p:nvPr>
            <p:ph idx="1"/>
          </p:nvPr>
        </p:nvSpPr>
        <p:spPr/>
        <p:txBody>
          <a:bodyPr>
            <a:normAutofit/>
          </a:bodyPr>
          <a:lstStyle/>
          <a:p>
            <a:pPr>
              <a:lnSpc>
                <a:spcPct val="120000"/>
              </a:lnSpc>
              <a:spcAft>
                <a:spcPts val="1800"/>
              </a:spcAft>
            </a:pPr>
            <a:r>
              <a:rPr lang="fr-FR" dirty="0" smtClean="0"/>
              <a:t>Vous dotez d’une </a:t>
            </a:r>
            <a:r>
              <a:rPr lang="fr-FR" b="1" i="1" dirty="0" smtClean="0"/>
              <a:t>boîte à outils</a:t>
            </a:r>
            <a:r>
              <a:rPr lang="fr-FR" dirty="0" smtClean="0"/>
              <a:t>, dans laquelle vous trouverez les principaux </a:t>
            </a:r>
            <a:r>
              <a:rPr lang="fr-FR" b="1" i="1" dirty="0" smtClean="0"/>
              <a:t>outils de pilotage </a:t>
            </a:r>
            <a:r>
              <a:rPr lang="fr-FR" dirty="0" smtClean="0"/>
              <a:t>indispensables à tout gestionnaire, cadre d’entreprise, auditeur, consultant</a:t>
            </a:r>
          </a:p>
          <a:p>
            <a:pPr>
              <a:lnSpc>
                <a:spcPct val="120000"/>
              </a:lnSpc>
              <a:spcAft>
                <a:spcPts val="1800"/>
              </a:spcAft>
            </a:pPr>
            <a:r>
              <a:rPr lang="fr-FR" dirty="0" smtClean="0"/>
              <a:t>Vous permettre de mesurer l’apport de ces outils dans la prise de décision </a:t>
            </a:r>
            <a:r>
              <a:rPr lang="fr-FR" b="1" i="1" dirty="0" smtClean="0"/>
              <a:t>stratégique</a:t>
            </a:r>
            <a:r>
              <a:rPr lang="fr-FR" dirty="0" smtClean="0"/>
              <a:t> d’une entreprise dans un environnement complexe</a:t>
            </a:r>
          </a:p>
          <a:p>
            <a:pPr>
              <a:lnSpc>
                <a:spcPct val="120000"/>
              </a:lnSpc>
              <a:spcAft>
                <a:spcPts val="1800"/>
              </a:spcAft>
            </a:pPr>
            <a:endParaRPr lang="en-US"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4</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280939815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171" name="Rectangle 3"/>
          <p:cNvSpPr>
            <a:spLocks noGrp="1" noChangeArrowheads="1"/>
          </p:cNvSpPr>
          <p:nvPr>
            <p:ph sz="quarter" idx="1"/>
          </p:nvPr>
        </p:nvSpPr>
        <p:spPr>
          <a:xfrm>
            <a:off x="0" y="1075765"/>
            <a:ext cx="9144000" cy="5782235"/>
          </a:xfrm>
        </p:spPr>
        <p:txBody>
          <a:bodyPr vert="horz" lIns="91440" tIns="45720" rIns="91440" bIns="45720" rtlCol="0">
            <a:normAutofit/>
          </a:bodyPr>
          <a:lstStyle/>
          <a:p>
            <a:pPr>
              <a:lnSpc>
                <a:spcPct val="120000"/>
              </a:lnSpc>
              <a:spcBef>
                <a:spcPts val="0"/>
              </a:spcBef>
              <a:spcAft>
                <a:spcPts val="1800"/>
              </a:spcAft>
            </a:pPr>
            <a:r>
              <a:rPr lang="fr-FR" dirty="0" smtClean="0"/>
              <a:t>Population active par secteur en France en 2015 : </a:t>
            </a:r>
          </a:p>
          <a:p>
            <a:pPr marL="0" indent="0">
              <a:lnSpc>
                <a:spcPct val="120000"/>
              </a:lnSpc>
              <a:spcBef>
                <a:spcPts val="0"/>
              </a:spcBef>
              <a:spcAft>
                <a:spcPts val="1800"/>
              </a:spcAft>
              <a:buNone/>
            </a:pPr>
            <a:endParaRPr lang="fr-FR" dirty="0"/>
          </a:p>
        </p:txBody>
      </p:sp>
      <p:sp>
        <p:nvSpPr>
          <p:cNvPr id="3" name="Title 1"/>
          <p:cNvSpPr>
            <a:spLocks noGrp="1"/>
          </p:cNvSpPr>
          <p:nvPr>
            <p:ph type="title"/>
          </p:nvPr>
        </p:nvSpPr>
        <p:spPr>
          <a:xfrm>
            <a:off x="0" y="20639"/>
            <a:ext cx="9144000" cy="834132"/>
          </a:xfrm>
        </p:spPr>
        <p:txBody>
          <a:bodyPr/>
          <a:lstStyle/>
          <a:p>
            <a:r>
              <a:rPr lang="fr-FR" dirty="0" smtClean="0"/>
              <a:t>Introduction – Fonctionnement de l’entreprise</a:t>
            </a:r>
            <a:endParaRPr lang="fr-FR" dirty="0"/>
          </a:p>
        </p:txBody>
      </p:sp>
      <p:sp>
        <p:nvSpPr>
          <p:cNvPr id="2" name="Date Placeholder 1"/>
          <p:cNvSpPr>
            <a:spLocks noGrp="1"/>
          </p:cNvSpPr>
          <p:nvPr>
            <p:ph type="dt" sz="half" idx="2"/>
          </p:nvPr>
        </p:nvSpPr>
        <p:spPr/>
        <p:txBody>
          <a:bodyPr/>
          <a:lstStyle/>
          <a:p>
            <a:r>
              <a:rPr lang="fr-FR" smtClean="0"/>
              <a:t>Céline Gainet</a:t>
            </a:r>
            <a:endParaRPr lang="fr-FR" dirty="0"/>
          </a:p>
        </p:txBody>
      </p:sp>
      <p:sp>
        <p:nvSpPr>
          <p:cNvPr id="4" name="Footer Placeholder 3"/>
          <p:cNvSpPr>
            <a:spLocks noGrp="1"/>
          </p:cNvSpPr>
          <p:nvPr>
            <p:ph type="ftr" sz="quarter" idx="11"/>
          </p:nvPr>
        </p:nvSpPr>
        <p:spPr/>
        <p:txBody>
          <a:bodyPr/>
          <a:lstStyle/>
          <a:p>
            <a:r>
              <a:rPr lang="en-GB" smtClean="0"/>
              <a:t>Analyse Financière</a:t>
            </a:r>
            <a:endParaRPr lang="en-GB" dirty="0"/>
          </a:p>
        </p:txBody>
      </p:sp>
      <p:sp>
        <p:nvSpPr>
          <p:cNvPr id="5" name="Slide Number Placeholder 4"/>
          <p:cNvSpPr>
            <a:spLocks noGrp="1"/>
          </p:cNvSpPr>
          <p:nvPr>
            <p:ph type="sldNum" sz="quarter" idx="4"/>
          </p:nvPr>
        </p:nvSpPr>
        <p:spPr/>
        <p:txBody>
          <a:bodyPr/>
          <a:lstStyle/>
          <a:p>
            <a:fld id="{EDA20C8E-F73C-0044-A491-5312402DBA6C}" type="slidenum">
              <a:rPr lang="fr-FR" noProof="0" smtClean="0"/>
              <a:t>40</a:t>
            </a:fld>
            <a:endParaRPr lang="fr-FR" noProof="0"/>
          </a:p>
        </p:txBody>
      </p:sp>
      <p:graphicFrame>
        <p:nvGraphicFramePr>
          <p:cNvPr id="6" name="Table 5"/>
          <p:cNvGraphicFramePr>
            <a:graphicFrameLocks noGrp="1"/>
          </p:cNvGraphicFramePr>
          <p:nvPr>
            <p:extLst>
              <p:ext uri="{D42A27DB-BD31-4B8C-83A1-F6EECF244321}">
                <p14:modId xmlns:p14="http://schemas.microsoft.com/office/powerpoint/2010/main" val="3226487651"/>
              </p:ext>
            </p:extLst>
          </p:nvPr>
        </p:nvGraphicFramePr>
        <p:xfrm>
          <a:off x="1134097" y="2338294"/>
          <a:ext cx="6396255" cy="1426882"/>
        </p:xfrm>
        <a:graphic>
          <a:graphicData uri="http://schemas.openxmlformats.org/drawingml/2006/table">
            <a:tbl>
              <a:tblPr firstRow="1" bandRow="1">
                <a:tableStyleId>{3B4B98B0-60AC-42C2-AFA5-B58CD77FA1E5}</a:tableStyleId>
              </a:tblPr>
              <a:tblGrid>
                <a:gridCol w="2132085"/>
                <a:gridCol w="2132085"/>
                <a:gridCol w="2132085"/>
              </a:tblGrid>
              <a:tr h="713441">
                <a:tc>
                  <a:txBody>
                    <a:bodyPr/>
                    <a:lstStyle/>
                    <a:p>
                      <a:pPr algn="ctr"/>
                      <a:r>
                        <a:rPr lang="en-US" sz="3000" dirty="0" err="1" smtClean="0"/>
                        <a:t>Primaire</a:t>
                      </a:r>
                      <a:endParaRPr lang="en-US" sz="3000" dirty="0"/>
                    </a:p>
                  </a:txBody>
                  <a:tcPr anchor="ctr"/>
                </a:tc>
                <a:tc>
                  <a:txBody>
                    <a:bodyPr/>
                    <a:lstStyle/>
                    <a:p>
                      <a:pPr algn="ctr"/>
                      <a:r>
                        <a:rPr lang="en-US" sz="3000" dirty="0" err="1" smtClean="0"/>
                        <a:t>Secondaire</a:t>
                      </a:r>
                      <a:endParaRPr lang="en-US" sz="3000" dirty="0"/>
                    </a:p>
                  </a:txBody>
                  <a:tcPr anchor="ctr"/>
                </a:tc>
                <a:tc>
                  <a:txBody>
                    <a:bodyPr/>
                    <a:lstStyle/>
                    <a:p>
                      <a:pPr algn="ctr"/>
                      <a:r>
                        <a:rPr lang="en-US" sz="3000" dirty="0" err="1" smtClean="0"/>
                        <a:t>Tertiaire</a:t>
                      </a:r>
                      <a:endParaRPr lang="en-US" sz="3000" dirty="0"/>
                    </a:p>
                  </a:txBody>
                  <a:tcPr anchor="ctr"/>
                </a:tc>
              </a:tr>
              <a:tr h="713441">
                <a:tc>
                  <a:txBody>
                    <a:bodyPr/>
                    <a:lstStyle/>
                    <a:p>
                      <a:pPr algn="ctr"/>
                      <a:r>
                        <a:rPr lang="en-US" sz="3000" b="1" dirty="0" smtClean="0"/>
                        <a:t>2,8%</a:t>
                      </a:r>
                      <a:endParaRPr lang="en-US" sz="3000" dirty="0"/>
                    </a:p>
                  </a:txBody>
                  <a:tcPr anchor="ctr"/>
                </a:tc>
                <a:tc>
                  <a:txBody>
                    <a:bodyPr/>
                    <a:lstStyle/>
                    <a:p>
                      <a:pPr algn="ctr"/>
                      <a:r>
                        <a:rPr lang="en-US" sz="3000" b="1" dirty="0" smtClean="0"/>
                        <a:t>20,5%</a:t>
                      </a:r>
                      <a:endParaRPr lang="en-US" sz="3000" dirty="0"/>
                    </a:p>
                  </a:txBody>
                  <a:tcPr anchor="ctr"/>
                </a:tc>
                <a:tc>
                  <a:txBody>
                    <a:bodyPr/>
                    <a:lstStyle/>
                    <a:p>
                      <a:pPr algn="ctr"/>
                      <a:r>
                        <a:rPr lang="en-US" sz="3000" b="1" dirty="0" smtClean="0"/>
                        <a:t>76,7%</a:t>
                      </a:r>
                      <a:endParaRPr lang="en-US" sz="3000" dirty="0"/>
                    </a:p>
                  </a:txBody>
                  <a:tcPr anchor="ctr"/>
                </a:tc>
              </a:tr>
            </a:tbl>
          </a:graphicData>
        </a:graphic>
      </p:graphicFrame>
    </p:spTree>
    <p:extLst>
      <p:ext uri="{BB962C8B-B14F-4D97-AF65-F5344CB8AC3E}">
        <p14:creationId xmlns:p14="http://schemas.microsoft.com/office/powerpoint/2010/main" val="201286466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Plan du cours</a:t>
            </a:r>
            <a:endParaRPr lang="fr-FR" dirty="0"/>
          </a:p>
        </p:txBody>
      </p:sp>
      <p:sp>
        <p:nvSpPr>
          <p:cNvPr id="3" name="Content Placeholder 2"/>
          <p:cNvSpPr>
            <a:spLocks noGrp="1"/>
          </p:cNvSpPr>
          <p:nvPr>
            <p:ph idx="1"/>
          </p:nvPr>
        </p:nvSpPr>
        <p:spPr/>
        <p:txBody>
          <a:bodyPr/>
          <a:lstStyle/>
          <a:p>
            <a:pPr marL="514350" indent="-514350">
              <a:spcAft>
                <a:spcPts val="1800"/>
              </a:spcAft>
              <a:buFont typeface="+mj-ea"/>
              <a:buAutoNum type="circleNumDbPlain"/>
            </a:pPr>
            <a:r>
              <a:rPr lang="fr-FR" dirty="0" smtClean="0"/>
              <a:t>Introduction </a:t>
            </a:r>
          </a:p>
          <a:p>
            <a:pPr lvl="1">
              <a:spcAft>
                <a:spcPts val="1800"/>
              </a:spcAft>
            </a:pPr>
            <a:r>
              <a:rPr lang="fr-FR" dirty="0" smtClean="0"/>
              <a:t>Ligne directrice</a:t>
            </a:r>
          </a:p>
          <a:p>
            <a:pPr lvl="1">
              <a:spcAft>
                <a:spcPts val="1800"/>
              </a:spcAft>
            </a:pPr>
            <a:r>
              <a:rPr lang="fr-FR" dirty="0" smtClean="0"/>
              <a:t>Présentation du fonctionnement d’une entreprise</a:t>
            </a:r>
          </a:p>
          <a:p>
            <a:pPr lvl="2">
              <a:spcAft>
                <a:spcPts val="1800"/>
              </a:spcAft>
            </a:pPr>
            <a:r>
              <a:rPr lang="fr-FR" dirty="0" smtClean="0"/>
              <a:t>Diversité des entreprises </a:t>
            </a:r>
          </a:p>
          <a:p>
            <a:pPr lvl="2">
              <a:spcAft>
                <a:spcPts val="1800"/>
              </a:spcAft>
            </a:pPr>
            <a:r>
              <a:rPr lang="fr-FR" b="1" u="sng" dirty="0" smtClean="0">
                <a:solidFill>
                  <a:srgbClr val="FF0000"/>
                </a:solidFill>
              </a:rPr>
              <a:t>Concept d’entreprise</a:t>
            </a:r>
          </a:p>
          <a:p>
            <a:pPr lvl="1">
              <a:spcAft>
                <a:spcPts val="1800"/>
              </a:spcAft>
            </a:pPr>
            <a:r>
              <a:rPr lang="fr-FR" dirty="0" smtClean="0"/>
              <a:t>Communication financière obligatoire de l’entreprise</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41</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353050640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Introduction – Fonctionnement de l’entreprise</a:t>
            </a:r>
            <a:endParaRPr lang="fr-FR" dirty="0"/>
          </a:p>
        </p:txBody>
      </p:sp>
      <p:sp>
        <p:nvSpPr>
          <p:cNvPr id="3" name="Content Placeholder 2"/>
          <p:cNvSpPr>
            <a:spLocks noGrp="1"/>
          </p:cNvSpPr>
          <p:nvPr>
            <p:ph idx="1"/>
          </p:nvPr>
        </p:nvSpPr>
        <p:spPr/>
        <p:txBody>
          <a:bodyPr/>
          <a:lstStyle/>
          <a:p>
            <a:pPr>
              <a:lnSpc>
                <a:spcPct val="150000"/>
              </a:lnSpc>
            </a:pPr>
            <a:r>
              <a:rPr lang="en-US" dirty="0" err="1" smtClean="0"/>
              <a:t>Toutes</a:t>
            </a:r>
            <a:r>
              <a:rPr lang="en-US" dirty="0" smtClean="0"/>
              <a:t> </a:t>
            </a:r>
            <a:r>
              <a:rPr lang="en-US" dirty="0" err="1" smtClean="0"/>
              <a:t>ces</a:t>
            </a:r>
            <a:r>
              <a:rPr lang="en-US" dirty="0" smtClean="0"/>
              <a:t> </a:t>
            </a:r>
            <a:r>
              <a:rPr lang="en-US" dirty="0" err="1" smtClean="0"/>
              <a:t>entreprises</a:t>
            </a:r>
            <a:r>
              <a:rPr lang="en-US" dirty="0" smtClean="0"/>
              <a:t> </a:t>
            </a:r>
            <a:r>
              <a:rPr lang="en-US" dirty="0" err="1" smtClean="0"/>
              <a:t>ont</a:t>
            </a:r>
            <a:r>
              <a:rPr lang="en-US" dirty="0" smtClean="0"/>
              <a:t> en </a:t>
            </a:r>
            <a:r>
              <a:rPr lang="en-US" dirty="0" err="1" smtClean="0"/>
              <a:t>commun</a:t>
            </a:r>
            <a:r>
              <a:rPr lang="en-US" dirty="0" smtClean="0"/>
              <a:t> de : </a:t>
            </a:r>
          </a:p>
          <a:p>
            <a:pPr lvl="1">
              <a:lnSpc>
                <a:spcPct val="150000"/>
              </a:lnSpc>
            </a:pPr>
            <a:r>
              <a:rPr lang="en-US" dirty="0" err="1" smtClean="0"/>
              <a:t>Réunir</a:t>
            </a:r>
            <a:r>
              <a:rPr lang="en-US" dirty="0" smtClean="0"/>
              <a:t> des </a:t>
            </a:r>
            <a:r>
              <a:rPr lang="en-US" dirty="0" err="1" smtClean="0"/>
              <a:t>personnes</a:t>
            </a:r>
            <a:r>
              <a:rPr lang="en-US" dirty="0" smtClean="0"/>
              <a:t>, </a:t>
            </a:r>
          </a:p>
          <a:p>
            <a:pPr lvl="1">
              <a:lnSpc>
                <a:spcPct val="150000"/>
              </a:lnSpc>
            </a:pPr>
            <a:r>
              <a:rPr lang="en-US" dirty="0" err="1" smtClean="0"/>
              <a:t>Réunir</a:t>
            </a:r>
            <a:r>
              <a:rPr lang="fr-FR" dirty="0"/>
              <a:t> </a:t>
            </a:r>
            <a:r>
              <a:rPr lang="fr-FR" dirty="0" smtClean="0"/>
              <a:t>des moyens matériels, immatériels, et financiers</a:t>
            </a:r>
          </a:p>
          <a:p>
            <a:pPr lvl="1">
              <a:lnSpc>
                <a:spcPct val="150000"/>
              </a:lnSpc>
            </a:pPr>
            <a:r>
              <a:rPr lang="fr-FR" dirty="0" smtClean="0"/>
              <a:t>En vue de la production de biens et/ou de services </a:t>
            </a:r>
          </a:p>
          <a:p>
            <a:pPr lvl="1">
              <a:lnSpc>
                <a:spcPct val="150000"/>
              </a:lnSpc>
            </a:pPr>
            <a:r>
              <a:rPr lang="fr-FR" dirty="0" smtClean="0"/>
              <a:t>Destinés à être vendus (ou offerts) sur un marché </a:t>
            </a:r>
          </a:p>
          <a:p>
            <a:pPr lvl="1">
              <a:lnSpc>
                <a:spcPct val="150000"/>
              </a:lnSpc>
            </a:pPr>
            <a:endParaRPr lang="en-US" dirty="0" smtClean="0"/>
          </a:p>
        </p:txBody>
      </p:sp>
      <p:sp>
        <p:nvSpPr>
          <p:cNvPr id="4" name="Slide Number Placeholder 3"/>
          <p:cNvSpPr>
            <a:spLocks noGrp="1"/>
          </p:cNvSpPr>
          <p:nvPr>
            <p:ph type="sldNum" sz="quarter" idx="4"/>
          </p:nvPr>
        </p:nvSpPr>
        <p:spPr/>
        <p:txBody>
          <a:bodyPr/>
          <a:lstStyle/>
          <a:p>
            <a:fld id="{EDA20C8E-F73C-0044-A491-5312402DBA6C}" type="slidenum">
              <a:rPr lang="fr-FR" noProof="0" smtClean="0"/>
              <a:t>42</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356215732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Introduction – Fonctionnement de l’entreprise</a:t>
            </a:r>
            <a:endParaRPr lang="fr-FR" dirty="0"/>
          </a:p>
        </p:txBody>
      </p:sp>
      <p:sp>
        <p:nvSpPr>
          <p:cNvPr id="3" name="Content Placeholder 2"/>
          <p:cNvSpPr>
            <a:spLocks noGrp="1"/>
          </p:cNvSpPr>
          <p:nvPr>
            <p:ph idx="1"/>
          </p:nvPr>
        </p:nvSpPr>
        <p:spPr/>
        <p:txBody>
          <a:bodyPr/>
          <a:lstStyle/>
          <a:p>
            <a:pPr>
              <a:lnSpc>
                <a:spcPct val="150000"/>
              </a:lnSpc>
            </a:pPr>
            <a:r>
              <a:rPr lang="fr-FR" dirty="0" smtClean="0"/>
              <a:t>Pour être considérée une entreprise, l’organisation doit être un </a:t>
            </a:r>
            <a:r>
              <a:rPr lang="fr-FR" b="1" u="sng" dirty="0" smtClean="0"/>
              <a:t>centre de décision autonome </a:t>
            </a:r>
          </a:p>
          <a:p>
            <a:pPr lvl="1">
              <a:lnSpc>
                <a:spcPct val="150000"/>
              </a:lnSpc>
            </a:pPr>
            <a:r>
              <a:rPr lang="fr-FR" dirty="0" smtClean="0"/>
              <a:t>Permet de distinguer l’entreprise de l’unité de production ou de l’établissement qui n’en sont que des éléments constitutifs </a:t>
            </a:r>
          </a:p>
          <a:p>
            <a:pPr lvl="1">
              <a:lnSpc>
                <a:spcPct val="150000"/>
              </a:lnSpc>
            </a:pPr>
            <a:endParaRPr lang="en-US" dirty="0" smtClean="0"/>
          </a:p>
        </p:txBody>
      </p:sp>
      <p:sp>
        <p:nvSpPr>
          <p:cNvPr id="4" name="Slide Number Placeholder 3"/>
          <p:cNvSpPr>
            <a:spLocks noGrp="1"/>
          </p:cNvSpPr>
          <p:nvPr>
            <p:ph type="sldNum" sz="quarter" idx="4"/>
          </p:nvPr>
        </p:nvSpPr>
        <p:spPr/>
        <p:txBody>
          <a:bodyPr/>
          <a:lstStyle/>
          <a:p>
            <a:fld id="{EDA20C8E-F73C-0044-A491-5312402DBA6C}" type="slidenum">
              <a:rPr lang="fr-FR" noProof="0" smtClean="0"/>
              <a:t>43</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321313986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Plan du cours</a:t>
            </a:r>
            <a:endParaRPr lang="fr-FR" dirty="0"/>
          </a:p>
        </p:txBody>
      </p:sp>
      <p:sp>
        <p:nvSpPr>
          <p:cNvPr id="3" name="Content Placeholder 2"/>
          <p:cNvSpPr>
            <a:spLocks noGrp="1"/>
          </p:cNvSpPr>
          <p:nvPr>
            <p:ph idx="1"/>
          </p:nvPr>
        </p:nvSpPr>
        <p:spPr/>
        <p:txBody>
          <a:bodyPr/>
          <a:lstStyle/>
          <a:p>
            <a:pPr marL="514350" indent="-514350">
              <a:spcAft>
                <a:spcPts val="1800"/>
              </a:spcAft>
              <a:buFont typeface="+mj-ea"/>
              <a:buAutoNum type="circleNumDbPlain"/>
            </a:pPr>
            <a:r>
              <a:rPr lang="fr-FR" dirty="0" smtClean="0"/>
              <a:t>Introduction </a:t>
            </a:r>
          </a:p>
          <a:p>
            <a:pPr lvl="1">
              <a:spcAft>
                <a:spcPts val="1800"/>
              </a:spcAft>
            </a:pPr>
            <a:r>
              <a:rPr lang="fr-FR" dirty="0" smtClean="0"/>
              <a:t>Ligne directrice</a:t>
            </a:r>
          </a:p>
          <a:p>
            <a:pPr lvl="1">
              <a:spcAft>
                <a:spcPts val="1800"/>
              </a:spcAft>
            </a:pPr>
            <a:r>
              <a:rPr lang="fr-FR" dirty="0" smtClean="0"/>
              <a:t>Présentation du fonctionnement d’une entreprise</a:t>
            </a:r>
          </a:p>
          <a:p>
            <a:pPr lvl="1">
              <a:spcAft>
                <a:spcPts val="1800"/>
              </a:spcAft>
            </a:pPr>
            <a:r>
              <a:rPr lang="fr-FR" b="1" u="sng" dirty="0" smtClean="0">
                <a:solidFill>
                  <a:srgbClr val="FF0000"/>
                </a:solidFill>
              </a:rPr>
              <a:t>Communication financière obligatoire de l’entreprise</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44</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411451968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Introduction – Communication financière</a:t>
            </a:r>
            <a:endParaRPr lang="fr-FR" dirty="0"/>
          </a:p>
        </p:txBody>
      </p:sp>
      <p:sp>
        <p:nvSpPr>
          <p:cNvPr id="3" name="Content Placeholder 2"/>
          <p:cNvSpPr>
            <a:spLocks noGrp="1"/>
          </p:cNvSpPr>
          <p:nvPr>
            <p:ph idx="1"/>
          </p:nvPr>
        </p:nvSpPr>
        <p:spPr>
          <a:xfrm>
            <a:off x="0" y="928035"/>
            <a:ext cx="9144000" cy="5920439"/>
          </a:xfrm>
        </p:spPr>
        <p:txBody>
          <a:bodyPr>
            <a:normAutofit/>
          </a:bodyPr>
          <a:lstStyle/>
          <a:p>
            <a:pPr>
              <a:lnSpc>
                <a:spcPct val="120000"/>
              </a:lnSpc>
              <a:spcBef>
                <a:spcPts val="0"/>
              </a:spcBef>
              <a:spcAft>
                <a:spcPts val="600"/>
              </a:spcAft>
            </a:pPr>
            <a:r>
              <a:rPr lang="fr-FR" b="1" dirty="0" smtClean="0"/>
              <a:t>Information obligatoire mise à disposition par l’entreprise </a:t>
            </a:r>
          </a:p>
          <a:p>
            <a:pPr lvl="1">
              <a:lnSpc>
                <a:spcPct val="120000"/>
              </a:lnSpc>
            </a:pPr>
            <a:r>
              <a:rPr lang="fr-FR" b="1" dirty="0" smtClean="0"/>
              <a:t>Les comptes annuels de la société </a:t>
            </a:r>
            <a:r>
              <a:rPr lang="fr-FR" dirty="0" smtClean="0"/>
              <a:t>:</a:t>
            </a:r>
          </a:p>
          <a:p>
            <a:pPr lvl="2">
              <a:lnSpc>
                <a:spcPct val="120000"/>
              </a:lnSpc>
            </a:pPr>
            <a:r>
              <a:rPr lang="fr-FR" dirty="0" smtClean="0"/>
              <a:t>Bilan</a:t>
            </a:r>
          </a:p>
          <a:p>
            <a:pPr lvl="2">
              <a:lnSpc>
                <a:spcPct val="120000"/>
              </a:lnSpc>
            </a:pPr>
            <a:r>
              <a:rPr lang="fr-FR" dirty="0" smtClean="0"/>
              <a:t>Compte de résultat </a:t>
            </a:r>
          </a:p>
          <a:p>
            <a:pPr lvl="2">
              <a:lnSpc>
                <a:spcPct val="120000"/>
              </a:lnSpc>
              <a:spcAft>
                <a:spcPts val="600"/>
              </a:spcAft>
            </a:pPr>
            <a:r>
              <a:rPr lang="fr-FR" dirty="0" smtClean="0"/>
              <a:t>Annexes</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45</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397005146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Introduction – Communication financière</a:t>
            </a:r>
            <a:endParaRPr lang="fr-FR" dirty="0"/>
          </a:p>
        </p:txBody>
      </p:sp>
      <p:sp>
        <p:nvSpPr>
          <p:cNvPr id="3" name="Content Placeholder 2"/>
          <p:cNvSpPr>
            <a:spLocks noGrp="1"/>
          </p:cNvSpPr>
          <p:nvPr>
            <p:ph idx="1"/>
          </p:nvPr>
        </p:nvSpPr>
        <p:spPr>
          <a:xfrm>
            <a:off x="0" y="928035"/>
            <a:ext cx="9144000" cy="5920439"/>
          </a:xfrm>
        </p:spPr>
        <p:txBody>
          <a:bodyPr>
            <a:normAutofit/>
          </a:bodyPr>
          <a:lstStyle/>
          <a:p>
            <a:pPr>
              <a:lnSpc>
                <a:spcPct val="120000"/>
              </a:lnSpc>
              <a:spcBef>
                <a:spcPts val="0"/>
              </a:spcBef>
              <a:spcAft>
                <a:spcPts val="600"/>
              </a:spcAft>
            </a:pPr>
            <a:r>
              <a:rPr lang="fr-FR" dirty="0" smtClean="0"/>
              <a:t>Information obligatoire mise à disposition par l’entreprise </a:t>
            </a:r>
          </a:p>
          <a:p>
            <a:pPr lvl="1">
              <a:lnSpc>
                <a:spcPct val="120000"/>
              </a:lnSpc>
              <a:spcAft>
                <a:spcPts val="600"/>
              </a:spcAft>
            </a:pPr>
            <a:r>
              <a:rPr lang="fr-FR" b="1" u="sng" dirty="0" smtClean="0"/>
              <a:t>Le rapport de gestion</a:t>
            </a:r>
            <a:r>
              <a:rPr lang="fr-FR" dirty="0" smtClean="0"/>
              <a:t> (document obligatoire) établi par les dirigeants de la société fournissant des informations significatives sur la vie économique et juridique de la société</a:t>
            </a:r>
          </a:p>
          <a:p>
            <a:pPr lvl="1">
              <a:lnSpc>
                <a:spcPct val="120000"/>
              </a:lnSpc>
              <a:spcAft>
                <a:spcPts val="600"/>
              </a:spcAft>
            </a:pPr>
            <a:r>
              <a:rPr lang="fr-FR" b="1" u="sng" dirty="0" smtClean="0"/>
              <a:t>Le rapport général du commissaire aux comptes </a:t>
            </a:r>
          </a:p>
          <a:p>
            <a:pPr lvl="1">
              <a:lnSpc>
                <a:spcPct val="120000"/>
              </a:lnSpc>
              <a:spcAft>
                <a:spcPts val="600"/>
              </a:spcAft>
            </a:pPr>
            <a:r>
              <a:rPr lang="fr-FR" dirty="0" smtClean="0"/>
              <a:t>Informations à fournir plus précises pour les grandes entreprises </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46</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33146087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Introduction – Communication financière</a:t>
            </a:r>
            <a:endParaRPr lang="fr-FR" dirty="0"/>
          </a:p>
        </p:txBody>
      </p:sp>
      <p:sp>
        <p:nvSpPr>
          <p:cNvPr id="3" name="Content Placeholder 2"/>
          <p:cNvSpPr>
            <a:spLocks noGrp="1"/>
          </p:cNvSpPr>
          <p:nvPr>
            <p:ph idx="1"/>
          </p:nvPr>
        </p:nvSpPr>
        <p:spPr>
          <a:xfrm>
            <a:off x="0" y="928035"/>
            <a:ext cx="9144000" cy="5920439"/>
          </a:xfrm>
        </p:spPr>
        <p:txBody>
          <a:bodyPr>
            <a:normAutofit/>
          </a:bodyPr>
          <a:lstStyle/>
          <a:p>
            <a:pPr>
              <a:lnSpc>
                <a:spcPct val="110000"/>
              </a:lnSpc>
              <a:spcBef>
                <a:spcPts val="0"/>
              </a:spcBef>
              <a:spcAft>
                <a:spcPts val="1800"/>
              </a:spcAft>
            </a:pPr>
            <a:r>
              <a:rPr lang="fr-FR" dirty="0" smtClean="0"/>
              <a:t>Informations d’ordre financier et économiques disponibles via d’autres sources telles que : </a:t>
            </a:r>
          </a:p>
          <a:p>
            <a:pPr lvl="1">
              <a:lnSpc>
                <a:spcPct val="110000"/>
              </a:lnSpc>
              <a:spcBef>
                <a:spcPts val="0"/>
              </a:spcBef>
              <a:spcAft>
                <a:spcPts val="1800"/>
              </a:spcAft>
            </a:pPr>
            <a:r>
              <a:rPr lang="fr-FR" dirty="0" smtClean="0"/>
              <a:t>L	a presse économique et spécialisée</a:t>
            </a:r>
          </a:p>
          <a:p>
            <a:pPr lvl="1">
              <a:lnSpc>
                <a:spcPct val="110000"/>
              </a:lnSpc>
              <a:spcBef>
                <a:spcPts val="0"/>
              </a:spcBef>
              <a:spcAft>
                <a:spcPts val="1800"/>
              </a:spcAft>
            </a:pPr>
            <a:r>
              <a:rPr lang="fr-FR" dirty="0" smtClean="0"/>
              <a:t>Les données statistiques d’organismes publics ou privés (INSEE, chambres consulaires, syndicats professionnels, etc.) </a:t>
            </a:r>
          </a:p>
          <a:p>
            <a:pPr lvl="1">
              <a:lnSpc>
                <a:spcPct val="110000"/>
              </a:lnSpc>
              <a:spcBef>
                <a:spcPts val="0"/>
              </a:spcBef>
              <a:spcAft>
                <a:spcPts val="1800"/>
              </a:spcAft>
            </a:pPr>
            <a:r>
              <a:rPr lang="fr-FR" dirty="0" smtClean="0"/>
              <a:t>Différents sites </a:t>
            </a:r>
            <a:r>
              <a:rPr lang="fr-FR" dirty="0"/>
              <a:t>spécialisés </a:t>
            </a:r>
            <a:r>
              <a:rPr lang="fr-FR" dirty="0" smtClean="0"/>
              <a:t>( </a:t>
            </a:r>
            <a:r>
              <a:rPr lang="fr-FR" dirty="0" smtClean="0">
                <a:hlinkClick r:id="rId3"/>
              </a:rPr>
              <a:t>www.societe.com</a:t>
            </a:r>
            <a:r>
              <a:rPr lang="fr-FR" dirty="0" smtClean="0"/>
              <a:t> )</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47</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21559415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Plan du cours</a:t>
            </a:r>
            <a:endParaRPr lang="fr-FR" dirty="0"/>
          </a:p>
        </p:txBody>
      </p:sp>
      <p:sp>
        <p:nvSpPr>
          <p:cNvPr id="3" name="Content Placeholder 2"/>
          <p:cNvSpPr>
            <a:spLocks noGrp="1"/>
          </p:cNvSpPr>
          <p:nvPr>
            <p:ph idx="1"/>
          </p:nvPr>
        </p:nvSpPr>
        <p:spPr/>
        <p:txBody>
          <a:bodyPr/>
          <a:lstStyle/>
          <a:p>
            <a:pPr marL="514350" indent="-514350">
              <a:spcAft>
                <a:spcPts val="1800"/>
              </a:spcAft>
              <a:buFont typeface="+mj-ea"/>
              <a:buAutoNum type="circleNumDbPlain"/>
            </a:pPr>
            <a:r>
              <a:rPr lang="fr-FR" dirty="0" smtClean="0"/>
              <a:t>Introduction </a:t>
            </a:r>
          </a:p>
          <a:p>
            <a:pPr lvl="1">
              <a:spcAft>
                <a:spcPts val="1800"/>
              </a:spcAft>
            </a:pPr>
            <a:r>
              <a:rPr lang="fr-FR" dirty="0" smtClean="0"/>
              <a:t>Ligne directrice</a:t>
            </a:r>
          </a:p>
          <a:p>
            <a:pPr lvl="1">
              <a:spcAft>
                <a:spcPts val="1800"/>
              </a:spcAft>
            </a:pPr>
            <a:r>
              <a:rPr lang="fr-FR" dirty="0" smtClean="0"/>
              <a:t>Présentation du fonctionnement d’une entreprise</a:t>
            </a:r>
          </a:p>
          <a:p>
            <a:pPr lvl="1">
              <a:spcAft>
                <a:spcPts val="1800"/>
              </a:spcAft>
            </a:pPr>
            <a:r>
              <a:rPr lang="fr-FR" dirty="0" smtClean="0"/>
              <a:t>Communication financière obligatoire de l’entreprise</a:t>
            </a:r>
          </a:p>
          <a:p>
            <a:pPr marL="514350" indent="-514350">
              <a:spcAft>
                <a:spcPts val="1800"/>
              </a:spcAft>
              <a:buFont typeface="+mj-ea"/>
              <a:buAutoNum type="circleNumDbPlain"/>
            </a:pPr>
            <a:r>
              <a:rPr lang="fr-FR" b="1" u="sng" dirty="0" smtClean="0">
                <a:solidFill>
                  <a:srgbClr val="FF0000"/>
                </a:solidFill>
              </a:rPr>
              <a:t>Outils comptables</a:t>
            </a:r>
          </a:p>
          <a:p>
            <a:pPr marL="514350" indent="-514350">
              <a:spcAft>
                <a:spcPts val="1800"/>
              </a:spcAft>
              <a:buFont typeface="+mj-ea"/>
              <a:buAutoNum type="circleNumDbPlain"/>
            </a:pPr>
            <a:r>
              <a:rPr lang="fr-FR" dirty="0" smtClean="0"/>
              <a:t>Outils financiers </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48</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104990670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Plan du cours</a:t>
            </a:r>
            <a:endParaRPr lang="fr-FR" dirty="0"/>
          </a:p>
        </p:txBody>
      </p:sp>
      <p:sp>
        <p:nvSpPr>
          <p:cNvPr id="3" name="Content Placeholder 2"/>
          <p:cNvSpPr>
            <a:spLocks noGrp="1"/>
          </p:cNvSpPr>
          <p:nvPr>
            <p:ph idx="1"/>
          </p:nvPr>
        </p:nvSpPr>
        <p:spPr/>
        <p:txBody>
          <a:bodyPr/>
          <a:lstStyle/>
          <a:p>
            <a:pPr marL="514350" indent="-514350">
              <a:spcAft>
                <a:spcPts val="1800"/>
              </a:spcAft>
              <a:buFont typeface="+mj-ea"/>
              <a:buAutoNum type="circleNumDbPlain"/>
            </a:pPr>
            <a:r>
              <a:rPr lang="fr-FR" b="1" u="sng" dirty="0" smtClean="0">
                <a:solidFill>
                  <a:srgbClr val="FF0000"/>
                </a:solidFill>
              </a:rPr>
              <a:t>Outils comptables</a:t>
            </a:r>
          </a:p>
          <a:p>
            <a:pPr marL="914400" lvl="1" indent="-514350">
              <a:spcAft>
                <a:spcPts val="1800"/>
              </a:spcAft>
              <a:buFont typeface="Arial"/>
              <a:buChar char="•"/>
            </a:pPr>
            <a:r>
              <a:rPr lang="fr-FR" b="1" u="sng" dirty="0" smtClean="0">
                <a:solidFill>
                  <a:srgbClr val="FF0000"/>
                </a:solidFill>
              </a:rPr>
              <a:t>Lexique / Concepts financiers fondamentaux</a:t>
            </a:r>
          </a:p>
          <a:p>
            <a:pPr marL="914400" lvl="1" indent="-514350">
              <a:spcAft>
                <a:spcPts val="1800"/>
              </a:spcAft>
              <a:buFont typeface="Arial"/>
              <a:buChar char="•"/>
            </a:pPr>
            <a:r>
              <a:rPr lang="fr-FR" dirty="0" smtClean="0"/>
              <a:t>Les Grands Principes</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t>49</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163442385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re 1"/>
          <p:cNvSpPr>
            <a:spLocks noGrp="1"/>
          </p:cNvSpPr>
          <p:nvPr>
            <p:ph type="ctrTitle"/>
          </p:nvPr>
        </p:nvSpPr>
        <p:spPr/>
        <p:txBody>
          <a:bodyPr/>
          <a:lstStyle/>
          <a:p>
            <a:pPr marL="0" indent="171450"/>
            <a:r>
              <a:rPr lang="fr-FR" dirty="0" smtClean="0"/>
              <a:t>Organisation du cours</a:t>
            </a:r>
            <a:endParaRPr lang="fr-FR" dirty="0">
              <a:latin typeface="Calibri" charset="0"/>
            </a:endParaRPr>
          </a:p>
        </p:txBody>
      </p:sp>
      <p:sp>
        <p:nvSpPr>
          <p:cNvPr id="2" name="Subtitle 1"/>
          <p:cNvSpPr>
            <a:spLocks noGrp="1"/>
          </p:cNvSpPr>
          <p:nvPr>
            <p:ph type="subTitle" idx="1"/>
          </p:nvPr>
        </p:nvSpPr>
        <p:spPr/>
        <p:txBody>
          <a:bodyPr/>
          <a:lstStyle/>
          <a:p>
            <a:pPr eaLnBrk="1" hangingPunct="1">
              <a:defRPr/>
            </a:pPr>
            <a:endParaRPr lang="fr-FR"/>
          </a:p>
        </p:txBody>
      </p:sp>
    </p:spTree>
    <p:extLst>
      <p:ext uri="{BB962C8B-B14F-4D97-AF65-F5344CB8AC3E}">
        <p14:creationId xmlns:p14="http://schemas.microsoft.com/office/powerpoint/2010/main" val="346091133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682207" y="80208"/>
            <a:ext cx="1779586" cy="1581855"/>
          </a:xfrm>
          <a:prstGeom prst="rect">
            <a:avLst/>
          </a:prstGeom>
        </p:spPr>
      </p:pic>
      <p:sp>
        <p:nvSpPr>
          <p:cNvPr id="2" name="Title 1"/>
          <p:cNvSpPr>
            <a:spLocks noGrp="1"/>
          </p:cNvSpPr>
          <p:nvPr>
            <p:ph type="ctrTitle"/>
          </p:nvPr>
        </p:nvSpPr>
        <p:spPr>
          <a:prstGeom prst="rect">
            <a:avLst/>
          </a:prstGeom>
        </p:spPr>
        <p:txBody>
          <a:bodyPr>
            <a:normAutofit fontScale="90000"/>
          </a:bodyPr>
          <a:lstStyle/>
          <a:p>
            <a:r>
              <a:rPr lang="fr-FR" dirty="0" smtClean="0"/>
              <a:t>Outils comptables 								</a:t>
            </a:r>
            <a:r>
              <a:rPr lang="fr-FR" sz="2900" dirty="0" smtClean="0"/>
              <a:t>LEXIQUE – CONCEPTS FINANCIERS FONDAMENTAUX</a:t>
            </a:r>
            <a:endParaRPr lang="fr-FR" sz="2900" dirty="0"/>
          </a:p>
        </p:txBody>
      </p:sp>
    </p:spTree>
    <p:extLst>
      <p:ext uri="{BB962C8B-B14F-4D97-AF65-F5344CB8AC3E}">
        <p14:creationId xmlns:p14="http://schemas.microsoft.com/office/powerpoint/2010/main" val="103483758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re 1"/>
          <p:cNvSpPr>
            <a:spLocks noGrp="1"/>
          </p:cNvSpPr>
          <p:nvPr>
            <p:ph type="title"/>
          </p:nvPr>
        </p:nvSpPr>
        <p:spPr>
          <a:xfrm>
            <a:off x="0" y="20638"/>
            <a:ext cx="9144000" cy="833437"/>
          </a:xfrm>
        </p:spPr>
        <p:txBody>
          <a:bodyPr/>
          <a:lstStyle/>
          <a:p>
            <a:r>
              <a:rPr lang="fr-FR" dirty="0">
                <a:latin typeface="Calibri" charset="0"/>
              </a:rPr>
              <a:t>Concepts Financiers Fondamentaux</a:t>
            </a:r>
          </a:p>
        </p:txBody>
      </p:sp>
      <p:sp>
        <p:nvSpPr>
          <p:cNvPr id="43010" name="Espace réservé du contenu 2"/>
          <p:cNvSpPr>
            <a:spLocks noGrp="1"/>
          </p:cNvSpPr>
          <p:nvPr>
            <p:ph idx="1"/>
          </p:nvPr>
        </p:nvSpPr>
        <p:spPr>
          <a:xfrm>
            <a:off x="0" y="928688"/>
            <a:ext cx="9144000" cy="5481637"/>
          </a:xfrm>
        </p:spPr>
        <p:txBody>
          <a:bodyPr/>
          <a:lstStyle/>
          <a:p>
            <a:pPr>
              <a:lnSpc>
                <a:spcPct val="130000"/>
              </a:lnSpc>
            </a:pPr>
            <a:r>
              <a:rPr lang="fr-FR" dirty="0">
                <a:latin typeface="Calibri" charset="0"/>
              </a:rPr>
              <a:t>Les trois principaux états financiers </a:t>
            </a:r>
            <a:r>
              <a:rPr lang="fr-FR" dirty="0" smtClean="0">
                <a:latin typeface="Calibri" charset="0"/>
              </a:rPr>
              <a:t>:</a:t>
            </a:r>
            <a:endParaRPr lang="fr-FR" dirty="0">
              <a:latin typeface="Calibri" charset="0"/>
            </a:endParaRPr>
          </a:p>
          <a:p>
            <a:pPr lvl="1">
              <a:lnSpc>
                <a:spcPct val="130000"/>
              </a:lnSpc>
            </a:pPr>
            <a:r>
              <a:rPr lang="fr-FR" dirty="0">
                <a:latin typeface="Calibri" charset="0"/>
              </a:rPr>
              <a:t>Compte de résultat</a:t>
            </a:r>
          </a:p>
          <a:p>
            <a:pPr lvl="1">
              <a:lnSpc>
                <a:spcPct val="130000"/>
              </a:lnSpc>
            </a:pPr>
            <a:r>
              <a:rPr lang="fr-FR" dirty="0">
                <a:latin typeface="Calibri" charset="0"/>
              </a:rPr>
              <a:t>Flux de trésorerie</a:t>
            </a:r>
          </a:p>
          <a:p>
            <a:pPr lvl="1">
              <a:lnSpc>
                <a:spcPct val="130000"/>
              </a:lnSpc>
            </a:pPr>
            <a:r>
              <a:rPr lang="fr-FR" dirty="0">
                <a:latin typeface="Calibri" charset="0"/>
              </a:rPr>
              <a:t>Bilan</a:t>
            </a:r>
          </a:p>
          <a:p>
            <a:endParaRPr lang="fr-FR" dirty="0">
              <a:latin typeface="Calibri" charset="0"/>
            </a:endParaRPr>
          </a:p>
        </p:txBody>
      </p:sp>
      <p:sp>
        <p:nvSpPr>
          <p:cNvPr id="4" name="Espace réservé du numéro de diapositive 3"/>
          <p:cNvSpPr>
            <a:spLocks noGrp="1"/>
          </p:cNvSpPr>
          <p:nvPr>
            <p:ph type="sldNum" sz="quarter" idx="4294967295"/>
          </p:nvPr>
        </p:nvSpPr>
        <p:spPr>
          <a:xfrm>
            <a:off x="6946900" y="6496050"/>
            <a:ext cx="2133600" cy="365125"/>
          </a:xfrm>
          <a:prstGeom prst="rect">
            <a:avLst/>
          </a:prstGeom>
        </p:spPr>
        <p:txBody>
          <a:bodyPr/>
          <a:lstStyle/>
          <a:p>
            <a:pPr>
              <a:defRPr/>
            </a:pPr>
            <a:fld id="{E8EC8173-A7FD-D84B-8309-9679F585A2B7}" type="slidenum">
              <a:rPr lang="fr-FR" smtClean="0"/>
              <a:pPr>
                <a:defRPr/>
              </a:pPr>
              <a:t>51</a:t>
            </a:fld>
            <a:endParaRPr lang="fr-FR"/>
          </a:p>
        </p:txBody>
      </p:sp>
      <p:grpSp>
        <p:nvGrpSpPr>
          <p:cNvPr id="43012" name="Group 8"/>
          <p:cNvGrpSpPr>
            <a:grpSpLocks/>
          </p:cNvGrpSpPr>
          <p:nvPr/>
        </p:nvGrpSpPr>
        <p:grpSpPr bwMode="auto">
          <a:xfrm>
            <a:off x="2243777" y="3376690"/>
            <a:ext cx="5534665" cy="2963529"/>
            <a:chOff x="2610671" y="3180518"/>
            <a:chExt cx="4554404" cy="2105365"/>
          </a:xfrm>
        </p:grpSpPr>
        <p:sp>
          <p:nvSpPr>
            <p:cNvPr id="7" name="Isosceles Triangle 1"/>
            <p:cNvSpPr/>
            <p:nvPr/>
          </p:nvSpPr>
          <p:spPr>
            <a:xfrm>
              <a:off x="3895369" y="3591437"/>
              <a:ext cx="1445086" cy="1205785"/>
            </a:xfrm>
            <a:prstGeom prst="triangle">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43015" name="TextBox 5"/>
            <p:cNvSpPr txBox="1">
              <a:spLocks noChangeArrowheads="1"/>
            </p:cNvSpPr>
            <p:nvPr/>
          </p:nvSpPr>
          <p:spPr bwMode="auto">
            <a:xfrm>
              <a:off x="4206555" y="3180518"/>
              <a:ext cx="82362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dirty="0"/>
                <a:t>Bilan</a:t>
              </a:r>
              <a:endParaRPr lang="en-US" sz="1800" dirty="0"/>
            </a:p>
          </p:txBody>
        </p:sp>
        <p:sp>
          <p:nvSpPr>
            <p:cNvPr id="43016" name="TextBox 6"/>
            <p:cNvSpPr txBox="1">
              <a:spLocks noChangeArrowheads="1"/>
            </p:cNvSpPr>
            <p:nvPr/>
          </p:nvSpPr>
          <p:spPr bwMode="auto">
            <a:xfrm>
              <a:off x="2610671" y="4890909"/>
              <a:ext cx="2126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a:t>Compte de résultat</a:t>
              </a:r>
              <a:endParaRPr lang="en-US" sz="1800"/>
            </a:p>
          </p:txBody>
        </p:sp>
        <p:sp>
          <p:nvSpPr>
            <p:cNvPr id="43017" name="TextBox 7"/>
            <p:cNvSpPr txBox="1">
              <a:spLocks noChangeArrowheads="1"/>
            </p:cNvSpPr>
            <p:nvPr/>
          </p:nvSpPr>
          <p:spPr bwMode="auto">
            <a:xfrm>
              <a:off x="5062343" y="4916551"/>
              <a:ext cx="2102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dirty="0"/>
                <a:t>Flux de trésorerie</a:t>
              </a:r>
              <a:endParaRPr lang="en-US" sz="1800" dirty="0"/>
            </a:p>
          </p:txBody>
        </p:sp>
      </p:grpSp>
      <p:sp>
        <p:nvSpPr>
          <p:cNvPr id="12" name="TextBox 5"/>
          <p:cNvSpPr txBox="1">
            <a:spLocks noChangeArrowheads="1"/>
          </p:cNvSpPr>
          <p:nvPr/>
        </p:nvSpPr>
        <p:spPr bwMode="auto">
          <a:xfrm>
            <a:off x="4011887" y="4640228"/>
            <a:ext cx="13276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smtClean="0"/>
              <a:t>Les </a:t>
            </a:r>
          </a:p>
          <a:p>
            <a:pPr algn="ctr" eaLnBrk="1" hangingPunct="1"/>
            <a:r>
              <a:rPr lang="en-US" sz="1800" dirty="0" err="1" smtClean="0"/>
              <a:t>comptes</a:t>
            </a:r>
            <a:endParaRPr lang="en-US" sz="1800" dirty="0"/>
          </a:p>
        </p:txBody>
      </p:sp>
    </p:spTree>
    <p:extLst>
      <p:ext uri="{BB962C8B-B14F-4D97-AF65-F5344CB8AC3E}">
        <p14:creationId xmlns:p14="http://schemas.microsoft.com/office/powerpoint/2010/main" val="350716561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re 1"/>
          <p:cNvSpPr>
            <a:spLocks noGrp="1"/>
          </p:cNvSpPr>
          <p:nvPr>
            <p:ph type="title"/>
          </p:nvPr>
        </p:nvSpPr>
        <p:spPr>
          <a:xfrm>
            <a:off x="0" y="20638"/>
            <a:ext cx="9144000" cy="833437"/>
          </a:xfrm>
        </p:spPr>
        <p:txBody>
          <a:bodyPr/>
          <a:lstStyle/>
          <a:p>
            <a:r>
              <a:rPr lang="fr-FR" dirty="0">
                <a:latin typeface="Calibri" charset="0"/>
              </a:rPr>
              <a:t>Concepts Financiers Fondamentaux</a:t>
            </a:r>
          </a:p>
        </p:txBody>
      </p:sp>
      <p:sp>
        <p:nvSpPr>
          <p:cNvPr id="4" name="Espace réservé du numéro de diapositive 3"/>
          <p:cNvSpPr>
            <a:spLocks noGrp="1"/>
          </p:cNvSpPr>
          <p:nvPr>
            <p:ph type="sldNum" sz="quarter" idx="4294967295"/>
          </p:nvPr>
        </p:nvSpPr>
        <p:spPr>
          <a:xfrm>
            <a:off x="6946900" y="6496050"/>
            <a:ext cx="2133600" cy="365125"/>
          </a:xfrm>
          <a:prstGeom prst="rect">
            <a:avLst/>
          </a:prstGeom>
        </p:spPr>
        <p:txBody>
          <a:bodyPr/>
          <a:lstStyle/>
          <a:p>
            <a:pPr>
              <a:defRPr/>
            </a:pPr>
            <a:fld id="{E8EC8173-A7FD-D84B-8309-9679F585A2B7}" type="slidenum">
              <a:rPr lang="fr-FR" smtClean="0"/>
              <a:pPr>
                <a:defRPr/>
              </a:pPr>
              <a:t>52</a:t>
            </a:fld>
            <a:endParaRPr lang="fr-FR"/>
          </a:p>
        </p:txBody>
      </p:sp>
      <p:grpSp>
        <p:nvGrpSpPr>
          <p:cNvPr id="43012" name="Group 8"/>
          <p:cNvGrpSpPr>
            <a:grpSpLocks/>
          </p:cNvGrpSpPr>
          <p:nvPr/>
        </p:nvGrpSpPr>
        <p:grpSpPr bwMode="auto">
          <a:xfrm>
            <a:off x="2393950" y="854075"/>
            <a:ext cx="4552950" cy="2106613"/>
            <a:chOff x="2610671" y="3180518"/>
            <a:chExt cx="4554404" cy="2105365"/>
          </a:xfrm>
        </p:grpSpPr>
        <p:sp>
          <p:nvSpPr>
            <p:cNvPr id="7" name="Isosceles Triangle 1"/>
            <p:cNvSpPr/>
            <p:nvPr/>
          </p:nvSpPr>
          <p:spPr>
            <a:xfrm>
              <a:off x="3895369" y="3591437"/>
              <a:ext cx="1445086" cy="1205785"/>
            </a:xfrm>
            <a:prstGeom prst="triangle">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43015" name="TextBox 5"/>
            <p:cNvSpPr txBox="1">
              <a:spLocks noChangeArrowheads="1"/>
            </p:cNvSpPr>
            <p:nvPr/>
          </p:nvSpPr>
          <p:spPr bwMode="auto">
            <a:xfrm>
              <a:off x="4206555" y="3180518"/>
              <a:ext cx="82362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dirty="0"/>
                <a:t>Bilan</a:t>
              </a:r>
              <a:endParaRPr lang="en-US" sz="1800" dirty="0"/>
            </a:p>
          </p:txBody>
        </p:sp>
        <p:sp>
          <p:nvSpPr>
            <p:cNvPr id="43016" name="TextBox 6"/>
            <p:cNvSpPr txBox="1">
              <a:spLocks noChangeArrowheads="1"/>
            </p:cNvSpPr>
            <p:nvPr/>
          </p:nvSpPr>
          <p:spPr bwMode="auto">
            <a:xfrm>
              <a:off x="2610671" y="4890909"/>
              <a:ext cx="2126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a:t>Compte de résultat</a:t>
              </a:r>
              <a:endParaRPr lang="en-US" sz="1800"/>
            </a:p>
          </p:txBody>
        </p:sp>
        <p:sp>
          <p:nvSpPr>
            <p:cNvPr id="43017" name="TextBox 7"/>
            <p:cNvSpPr txBox="1">
              <a:spLocks noChangeArrowheads="1"/>
            </p:cNvSpPr>
            <p:nvPr/>
          </p:nvSpPr>
          <p:spPr bwMode="auto">
            <a:xfrm>
              <a:off x="5062343" y="4916551"/>
              <a:ext cx="2102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dirty="0"/>
                <a:t>Flux de trésorerie</a:t>
              </a:r>
              <a:endParaRPr lang="en-US" sz="1800" dirty="0"/>
            </a:p>
          </p:txBody>
        </p:sp>
      </p:grpSp>
      <p:sp>
        <p:nvSpPr>
          <p:cNvPr id="11" name="TextBox 2"/>
          <p:cNvSpPr txBox="1"/>
          <p:nvPr/>
        </p:nvSpPr>
        <p:spPr>
          <a:xfrm>
            <a:off x="-63500" y="3391120"/>
            <a:ext cx="9144000" cy="3466880"/>
          </a:xfrm>
          <a:prstGeom prst="rect">
            <a:avLst/>
          </a:prstGeom>
          <a:noFill/>
          <a:ln>
            <a:noFill/>
          </a:ln>
        </p:spPr>
        <p:txBody>
          <a:bodyPr/>
          <a:lstStyle>
            <a:lvl1pPr marL="342900" indent="-342900" eaLnBrk="0" hangingPunct="0">
              <a:lnSpc>
                <a:spcPct val="130000"/>
              </a:lnSpc>
              <a:spcBef>
                <a:spcPts val="1200"/>
              </a:spcBef>
              <a:buFont typeface="Arial" charset="0"/>
              <a:buChar char="•"/>
              <a:defRPr sz="3200">
                <a:latin typeface="+mn-lt"/>
              </a:defRPr>
            </a:lvl1pPr>
            <a:lvl2pPr marL="742950" lvl="1" indent="-285750" eaLnBrk="0" hangingPunct="0">
              <a:lnSpc>
                <a:spcPct val="130000"/>
              </a:lnSpc>
              <a:spcBef>
                <a:spcPct val="20000"/>
              </a:spcBef>
              <a:buFont typeface="Arial" charset="0"/>
              <a:buChar char="–"/>
              <a:defRPr sz="2800">
                <a:latin typeface="+mn-lt"/>
                <a:cs typeface="+mn-cs"/>
              </a:defRPr>
            </a:lvl2pPr>
            <a:lvl3pPr marL="1143000" indent="-228600" eaLnBrk="0" hangingPunct="0">
              <a:spcBef>
                <a:spcPct val="20000"/>
              </a:spcBef>
              <a:buFont typeface="Arial" charset="0"/>
              <a:buChar char="•"/>
              <a:defRPr sz="2400">
                <a:latin typeface="+mn-lt"/>
                <a:cs typeface="+mn-cs"/>
              </a:defRPr>
            </a:lvl3pPr>
            <a:lvl4pPr marL="1600200" indent="-228600" eaLnBrk="0" hangingPunct="0">
              <a:spcBef>
                <a:spcPct val="20000"/>
              </a:spcBef>
              <a:buFont typeface="Arial" charset="0"/>
              <a:buChar char="–"/>
              <a:defRPr sz="2000">
                <a:latin typeface="+mn-lt"/>
                <a:cs typeface="+mn-cs"/>
              </a:defRPr>
            </a:lvl4pPr>
            <a:lvl5pPr marL="2057400" indent="-228600" eaLnBrk="0" hangingPunct="0">
              <a:spcBef>
                <a:spcPct val="20000"/>
              </a:spcBef>
              <a:buFont typeface="Arial" charset="0"/>
              <a:buChar char="»"/>
              <a:defRPr sz="2000">
                <a:latin typeface="+mn-lt"/>
                <a:cs typeface="+mn-cs"/>
              </a:defRPr>
            </a:lvl5pPr>
            <a:lvl6pPr marL="2514600" indent="-228600">
              <a:spcBef>
                <a:spcPct val="20000"/>
              </a:spcBef>
              <a:buFont typeface="Arial"/>
              <a:buChar char="•"/>
              <a:defRPr sz="2000">
                <a:latin typeface="+mn-lt"/>
                <a:ea typeface="+mn-ea"/>
                <a:cs typeface="+mn-cs"/>
              </a:defRPr>
            </a:lvl6pPr>
            <a:lvl7pPr marL="2971800" indent="-228600">
              <a:spcBef>
                <a:spcPct val="20000"/>
              </a:spcBef>
              <a:buFont typeface="Arial"/>
              <a:buChar char="•"/>
              <a:defRPr sz="2000">
                <a:latin typeface="+mn-lt"/>
                <a:ea typeface="+mn-ea"/>
                <a:cs typeface="+mn-cs"/>
              </a:defRPr>
            </a:lvl7pPr>
            <a:lvl8pPr marL="3429000" indent="-228600">
              <a:spcBef>
                <a:spcPct val="20000"/>
              </a:spcBef>
              <a:buFont typeface="Arial"/>
              <a:buChar char="•"/>
              <a:defRPr sz="2000">
                <a:latin typeface="+mn-lt"/>
                <a:ea typeface="+mn-ea"/>
                <a:cs typeface="+mn-cs"/>
              </a:defRPr>
            </a:lvl8pPr>
            <a:lvl9pPr marL="3886200" indent="-228600">
              <a:spcBef>
                <a:spcPct val="20000"/>
              </a:spcBef>
              <a:buFont typeface="Arial"/>
              <a:buChar char="•"/>
              <a:defRPr sz="2000">
                <a:latin typeface="+mn-lt"/>
                <a:ea typeface="+mn-ea"/>
                <a:cs typeface="+mn-cs"/>
              </a:defRPr>
            </a:lvl9pPr>
          </a:lstStyle>
          <a:p>
            <a:pPr marL="342900" lvl="1" indent="-342900">
              <a:lnSpc>
                <a:spcPct val="110000"/>
              </a:lnSpc>
              <a:spcBef>
                <a:spcPts val="1200"/>
              </a:spcBef>
              <a:spcAft>
                <a:spcPts val="1200"/>
              </a:spcAft>
              <a:buFont typeface="Arial" charset="0"/>
              <a:buChar char="•"/>
              <a:defRPr/>
            </a:pPr>
            <a:r>
              <a:rPr lang="en-US" sz="2600" dirty="0" err="1">
                <a:cs typeface="ＭＳ Ｐゴシック" charset="0"/>
              </a:rPr>
              <a:t>Toutes</a:t>
            </a:r>
            <a:r>
              <a:rPr lang="en-US" sz="2600" dirty="0">
                <a:cs typeface="ＭＳ Ｐゴシック" charset="0"/>
              </a:rPr>
              <a:t> les </a:t>
            </a:r>
            <a:r>
              <a:rPr lang="en-US" sz="2600" dirty="0" err="1">
                <a:cs typeface="ＭＳ Ｐゴシック" charset="0"/>
              </a:rPr>
              <a:t>décisions</a:t>
            </a:r>
            <a:r>
              <a:rPr lang="en-US" sz="2600" dirty="0">
                <a:cs typeface="ＭＳ Ｐゴシック" charset="0"/>
              </a:rPr>
              <a:t> de </a:t>
            </a:r>
            <a:r>
              <a:rPr lang="en-US" sz="2600" dirty="0" err="1">
                <a:cs typeface="ＭＳ Ｐゴシック" charset="0"/>
              </a:rPr>
              <a:t>l’entreprise</a:t>
            </a:r>
            <a:r>
              <a:rPr lang="en-US" sz="2600" dirty="0">
                <a:cs typeface="ＭＳ Ｐゴシック" charset="0"/>
              </a:rPr>
              <a:t> </a:t>
            </a:r>
            <a:r>
              <a:rPr lang="en-US" sz="2600" dirty="0" err="1">
                <a:cs typeface="ＭＳ Ｐゴシック" charset="0"/>
              </a:rPr>
              <a:t>ont</a:t>
            </a:r>
            <a:r>
              <a:rPr lang="en-US" sz="2600" dirty="0">
                <a:cs typeface="ＭＳ Ｐゴシック" charset="0"/>
              </a:rPr>
              <a:t> un </a:t>
            </a:r>
            <a:r>
              <a:rPr lang="en-US" sz="2600" dirty="0" err="1">
                <a:cs typeface="ＭＳ Ｐゴシック" charset="0"/>
              </a:rPr>
              <a:t>effet</a:t>
            </a:r>
            <a:r>
              <a:rPr lang="en-US" sz="2600" dirty="0">
                <a:cs typeface="ＭＳ Ｐゴシック" charset="0"/>
              </a:rPr>
              <a:t> </a:t>
            </a:r>
            <a:r>
              <a:rPr lang="en-US" sz="2600" dirty="0" err="1">
                <a:cs typeface="ＭＳ Ｐゴシック" charset="0"/>
              </a:rPr>
              <a:t>sur</a:t>
            </a:r>
            <a:r>
              <a:rPr lang="en-US" sz="2600" dirty="0">
                <a:cs typeface="ＭＳ Ｐゴシック" charset="0"/>
              </a:rPr>
              <a:t> les 3 angles </a:t>
            </a:r>
            <a:r>
              <a:rPr lang="en-US" sz="2600" dirty="0" err="1" smtClean="0"/>
              <a:t>sur</a:t>
            </a:r>
            <a:r>
              <a:rPr lang="en-US" sz="2600" dirty="0" smtClean="0"/>
              <a:t> </a:t>
            </a:r>
            <a:r>
              <a:rPr lang="en-US" sz="2600" dirty="0"/>
              <a:t>au </a:t>
            </a:r>
            <a:r>
              <a:rPr lang="en-US" sz="2600" dirty="0" err="1"/>
              <a:t>moins</a:t>
            </a:r>
            <a:r>
              <a:rPr lang="en-US" sz="2600" dirty="0"/>
              <a:t> 1 angle </a:t>
            </a:r>
            <a:r>
              <a:rPr lang="en-US" sz="2600" dirty="0" err="1"/>
              <a:t>immédiatement</a:t>
            </a:r>
            <a:r>
              <a:rPr lang="en-US" sz="2600" dirty="0"/>
              <a:t> et </a:t>
            </a:r>
            <a:r>
              <a:rPr lang="en-US" sz="2600" dirty="0" err="1"/>
              <a:t>sur</a:t>
            </a:r>
            <a:r>
              <a:rPr lang="en-US" sz="2600" dirty="0"/>
              <a:t> les </a:t>
            </a:r>
            <a:r>
              <a:rPr lang="en-US" sz="2600" dirty="0" err="1"/>
              <a:t>deux</a:t>
            </a:r>
            <a:r>
              <a:rPr lang="en-US" sz="2600" dirty="0"/>
              <a:t> </a:t>
            </a:r>
            <a:r>
              <a:rPr lang="en-US" sz="2600" dirty="0" err="1"/>
              <a:t>autres</a:t>
            </a:r>
            <a:r>
              <a:rPr lang="en-US" sz="2600" dirty="0"/>
              <a:t> avec </a:t>
            </a:r>
            <a:r>
              <a:rPr lang="en-US" sz="2600" dirty="0" err="1" smtClean="0"/>
              <a:t>éventuellement</a:t>
            </a:r>
            <a:r>
              <a:rPr lang="en-US" sz="2600" dirty="0" smtClean="0"/>
              <a:t> un </a:t>
            </a:r>
            <a:r>
              <a:rPr lang="en-US" sz="2600" dirty="0" err="1" smtClean="0"/>
              <a:t>décalage</a:t>
            </a:r>
            <a:r>
              <a:rPr lang="en-US" sz="2600" dirty="0" smtClean="0"/>
              <a:t> </a:t>
            </a:r>
            <a:r>
              <a:rPr lang="en-US" sz="2600" dirty="0" err="1"/>
              <a:t>dans</a:t>
            </a:r>
            <a:r>
              <a:rPr lang="en-US" sz="2600" dirty="0"/>
              <a:t> le </a:t>
            </a:r>
            <a:r>
              <a:rPr lang="en-US" sz="2600" dirty="0" smtClean="0"/>
              <a:t>temps</a:t>
            </a:r>
          </a:p>
          <a:p>
            <a:pPr marL="342900" lvl="1" indent="-342900">
              <a:lnSpc>
                <a:spcPct val="110000"/>
              </a:lnSpc>
              <a:spcBef>
                <a:spcPts val="1200"/>
              </a:spcBef>
              <a:spcAft>
                <a:spcPts val="1200"/>
              </a:spcAft>
              <a:buFont typeface="Arial" charset="0"/>
              <a:buChar char="•"/>
              <a:defRPr/>
            </a:pPr>
            <a:r>
              <a:rPr lang="en-US" sz="2600" dirty="0" err="1" smtClean="0"/>
              <a:t>Toutes</a:t>
            </a:r>
            <a:r>
              <a:rPr lang="en-US" sz="2600" dirty="0" smtClean="0"/>
              <a:t> les </a:t>
            </a:r>
            <a:r>
              <a:rPr lang="en-US" sz="2600" dirty="0" err="1" smtClean="0"/>
              <a:t>décisions</a:t>
            </a:r>
            <a:r>
              <a:rPr lang="en-US" sz="2600" dirty="0" smtClean="0"/>
              <a:t> qui </a:t>
            </a:r>
            <a:r>
              <a:rPr lang="en-US" sz="2600" dirty="0" err="1" smtClean="0"/>
              <a:t>impactent</a:t>
            </a:r>
            <a:r>
              <a:rPr lang="en-US" sz="2600" dirty="0" smtClean="0"/>
              <a:t> le flux de </a:t>
            </a:r>
            <a:r>
              <a:rPr lang="en-US" sz="2600" dirty="0" err="1" smtClean="0"/>
              <a:t>trésorerie</a:t>
            </a:r>
            <a:r>
              <a:rPr lang="en-US" sz="2600" dirty="0" smtClean="0"/>
              <a:t> </a:t>
            </a:r>
            <a:r>
              <a:rPr lang="en-US" sz="2600" dirty="0" err="1" smtClean="0"/>
              <a:t>ont</a:t>
            </a:r>
            <a:r>
              <a:rPr lang="en-US" sz="2600" dirty="0" smtClean="0"/>
              <a:t> un impact </a:t>
            </a:r>
            <a:r>
              <a:rPr lang="en-US" sz="2600" dirty="0" err="1" smtClean="0"/>
              <a:t>immédiat</a:t>
            </a:r>
            <a:r>
              <a:rPr lang="en-US" sz="2600" dirty="0" smtClean="0"/>
              <a:t> </a:t>
            </a:r>
            <a:r>
              <a:rPr lang="en-US" sz="2600" dirty="0" err="1" smtClean="0"/>
              <a:t>sur</a:t>
            </a:r>
            <a:r>
              <a:rPr lang="en-US" sz="2600" dirty="0" smtClean="0"/>
              <a:t> le </a:t>
            </a:r>
            <a:r>
              <a:rPr lang="en-US" sz="2600" dirty="0" err="1" smtClean="0"/>
              <a:t>compte</a:t>
            </a:r>
            <a:r>
              <a:rPr lang="en-US" sz="2600" dirty="0" smtClean="0"/>
              <a:t> de </a:t>
            </a:r>
            <a:r>
              <a:rPr lang="en-US" sz="2600" dirty="0" err="1" smtClean="0"/>
              <a:t>résultat</a:t>
            </a:r>
            <a:r>
              <a:rPr lang="en-US" sz="2600" dirty="0" smtClean="0"/>
              <a:t> OU le </a:t>
            </a:r>
            <a:r>
              <a:rPr lang="en-US" sz="2600" dirty="0" err="1" smtClean="0"/>
              <a:t>bilan</a:t>
            </a:r>
            <a:endParaRPr lang="en-US" sz="2600" dirty="0"/>
          </a:p>
        </p:txBody>
      </p:sp>
      <p:sp>
        <p:nvSpPr>
          <p:cNvPr id="12" name="TextBox 5"/>
          <p:cNvSpPr txBox="1">
            <a:spLocks noChangeArrowheads="1"/>
          </p:cNvSpPr>
          <p:nvPr/>
        </p:nvSpPr>
        <p:spPr bwMode="auto">
          <a:xfrm>
            <a:off x="3722801" y="1667586"/>
            <a:ext cx="13276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smtClean="0"/>
              <a:t>Les </a:t>
            </a:r>
          </a:p>
          <a:p>
            <a:pPr algn="ctr" eaLnBrk="1" hangingPunct="1"/>
            <a:r>
              <a:rPr lang="en-US" sz="1800" dirty="0" err="1" smtClean="0"/>
              <a:t>comptes</a:t>
            </a:r>
            <a:endParaRPr lang="en-US" sz="1800" dirty="0"/>
          </a:p>
        </p:txBody>
      </p:sp>
    </p:spTree>
    <p:extLst>
      <p:ext uri="{BB962C8B-B14F-4D97-AF65-F5344CB8AC3E}">
        <p14:creationId xmlns:p14="http://schemas.microsoft.com/office/powerpoint/2010/main" val="422133899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re 1"/>
          <p:cNvSpPr>
            <a:spLocks noGrp="1"/>
          </p:cNvSpPr>
          <p:nvPr>
            <p:ph type="title"/>
          </p:nvPr>
        </p:nvSpPr>
        <p:spPr>
          <a:xfrm>
            <a:off x="0" y="20638"/>
            <a:ext cx="9144000" cy="833437"/>
          </a:xfrm>
        </p:spPr>
        <p:txBody>
          <a:bodyPr/>
          <a:lstStyle/>
          <a:p>
            <a:r>
              <a:rPr lang="fr-FR" dirty="0">
                <a:latin typeface="Calibri" charset="0"/>
              </a:rPr>
              <a:t>Concepts Financiers </a:t>
            </a:r>
            <a:r>
              <a:rPr lang="fr-FR" dirty="0" smtClean="0">
                <a:latin typeface="Calibri" charset="0"/>
              </a:rPr>
              <a:t>Fondamentaux</a:t>
            </a:r>
            <a:endParaRPr lang="fr-FR" dirty="0">
              <a:latin typeface="Calibri" charset="0"/>
            </a:endParaRPr>
          </a:p>
        </p:txBody>
      </p:sp>
      <p:grpSp>
        <p:nvGrpSpPr>
          <p:cNvPr id="5" name="Group 8"/>
          <p:cNvGrpSpPr>
            <a:grpSpLocks/>
          </p:cNvGrpSpPr>
          <p:nvPr/>
        </p:nvGrpSpPr>
        <p:grpSpPr bwMode="auto">
          <a:xfrm>
            <a:off x="1412625" y="1881724"/>
            <a:ext cx="5860724" cy="3269893"/>
            <a:chOff x="2610671" y="3180518"/>
            <a:chExt cx="4554404" cy="2105365"/>
          </a:xfrm>
        </p:grpSpPr>
        <p:sp>
          <p:nvSpPr>
            <p:cNvPr id="6" name="Isosceles Triangle 1"/>
            <p:cNvSpPr/>
            <p:nvPr/>
          </p:nvSpPr>
          <p:spPr>
            <a:xfrm>
              <a:off x="3895369" y="3591437"/>
              <a:ext cx="1445086" cy="1205785"/>
            </a:xfrm>
            <a:prstGeom prst="triangle">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 name="TextBox 5"/>
            <p:cNvSpPr txBox="1">
              <a:spLocks noChangeArrowheads="1"/>
            </p:cNvSpPr>
            <p:nvPr/>
          </p:nvSpPr>
          <p:spPr bwMode="auto">
            <a:xfrm>
              <a:off x="4206555" y="3180518"/>
              <a:ext cx="823629" cy="23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dirty="0"/>
                <a:t>Bilan</a:t>
              </a:r>
              <a:endParaRPr lang="en-US" sz="1800" dirty="0"/>
            </a:p>
          </p:txBody>
        </p:sp>
        <p:sp>
          <p:nvSpPr>
            <p:cNvPr id="8" name="TextBox 6"/>
            <p:cNvSpPr txBox="1">
              <a:spLocks noChangeArrowheads="1"/>
            </p:cNvSpPr>
            <p:nvPr/>
          </p:nvSpPr>
          <p:spPr bwMode="auto">
            <a:xfrm>
              <a:off x="2610671" y="4890909"/>
              <a:ext cx="2126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a:t>Compte de résultat</a:t>
              </a:r>
              <a:endParaRPr lang="en-US" sz="1800"/>
            </a:p>
          </p:txBody>
        </p:sp>
        <p:sp>
          <p:nvSpPr>
            <p:cNvPr id="9" name="TextBox 7"/>
            <p:cNvSpPr txBox="1">
              <a:spLocks noChangeArrowheads="1"/>
            </p:cNvSpPr>
            <p:nvPr/>
          </p:nvSpPr>
          <p:spPr bwMode="auto">
            <a:xfrm>
              <a:off x="5062343" y="4916551"/>
              <a:ext cx="2102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dirty="0"/>
                <a:t>Flux de trésorerie</a:t>
              </a:r>
              <a:endParaRPr lang="en-US" sz="1800" dirty="0"/>
            </a:p>
          </p:txBody>
        </p:sp>
      </p:grpSp>
      <p:sp>
        <p:nvSpPr>
          <p:cNvPr id="3" name="Ellipse 2"/>
          <p:cNvSpPr/>
          <p:nvPr/>
        </p:nvSpPr>
        <p:spPr>
          <a:xfrm>
            <a:off x="3218167" y="1881723"/>
            <a:ext cx="1573007" cy="369331"/>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1" name="TextBox 5"/>
          <p:cNvSpPr txBox="1">
            <a:spLocks noChangeArrowheads="1"/>
          </p:cNvSpPr>
          <p:nvPr/>
        </p:nvSpPr>
        <p:spPr bwMode="auto">
          <a:xfrm>
            <a:off x="3348049" y="3485804"/>
            <a:ext cx="13276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smtClean="0"/>
              <a:t>Les </a:t>
            </a:r>
          </a:p>
          <a:p>
            <a:pPr algn="ctr" eaLnBrk="1" hangingPunct="1"/>
            <a:r>
              <a:rPr lang="en-US" sz="1800" dirty="0" err="1" smtClean="0"/>
              <a:t>comptes</a:t>
            </a:r>
            <a:endParaRPr lang="en-US" sz="1800" dirty="0"/>
          </a:p>
        </p:txBody>
      </p:sp>
      <p:sp>
        <p:nvSpPr>
          <p:cNvPr id="2" name="Rectangle 1"/>
          <p:cNvSpPr/>
          <p:nvPr/>
        </p:nvSpPr>
        <p:spPr>
          <a:xfrm>
            <a:off x="-45883" y="5364796"/>
            <a:ext cx="9144000" cy="1508105"/>
          </a:xfrm>
          <a:prstGeom prst="rect">
            <a:avLst/>
          </a:prstGeom>
        </p:spPr>
        <p:txBody>
          <a:bodyPr wrap="square">
            <a:spAutoFit/>
          </a:bodyPr>
          <a:lstStyle/>
          <a:p>
            <a:pPr marL="342900" indent="-342900">
              <a:lnSpc>
                <a:spcPct val="130000"/>
              </a:lnSpc>
              <a:spcAft>
                <a:spcPts val="1800"/>
              </a:spcAft>
              <a:buFontTx/>
              <a:buChar char="-"/>
            </a:pPr>
            <a:r>
              <a:rPr lang="fr-FR" sz="2000" dirty="0" smtClean="0"/>
              <a:t>Le </a:t>
            </a:r>
            <a:r>
              <a:rPr lang="fr-FR" sz="2000" dirty="0"/>
              <a:t>bilan recense à un instant donné </a:t>
            </a:r>
            <a:r>
              <a:rPr lang="fr-FR" sz="2000" b="1" dirty="0"/>
              <a:t>l'ensemble des emplois </a:t>
            </a:r>
            <a:r>
              <a:rPr lang="fr-FR" sz="2000" dirty="0"/>
              <a:t>d'une entreprise (l'actif) </a:t>
            </a:r>
            <a:r>
              <a:rPr lang="fr-FR" sz="2000" b="1" dirty="0"/>
              <a:t>et de ses ressources </a:t>
            </a:r>
            <a:r>
              <a:rPr lang="fr-FR" sz="2000" dirty="0"/>
              <a:t>(le passif</a:t>
            </a:r>
            <a:r>
              <a:rPr lang="fr-FR" sz="2000" dirty="0" smtClean="0"/>
              <a:t>)</a:t>
            </a:r>
          </a:p>
          <a:p>
            <a:pPr marL="342900" indent="-342900">
              <a:lnSpc>
                <a:spcPct val="130000"/>
              </a:lnSpc>
              <a:spcAft>
                <a:spcPts val="1800"/>
              </a:spcAft>
              <a:buFontTx/>
              <a:buChar char="-"/>
            </a:pPr>
            <a:r>
              <a:rPr lang="fr-FR" sz="2000" dirty="0" smtClean="0"/>
              <a:t>Par </a:t>
            </a:r>
            <a:r>
              <a:rPr lang="fr-FR" sz="2000" dirty="0"/>
              <a:t>définition, ceux-ci ne peuvent qu'être </a:t>
            </a:r>
            <a:r>
              <a:rPr lang="fr-FR" sz="2000" dirty="0" err="1"/>
              <a:t>comptablement</a:t>
            </a:r>
            <a:r>
              <a:rPr lang="fr-FR" sz="2000" dirty="0"/>
              <a:t> équilibrés</a:t>
            </a:r>
            <a:endParaRPr lang="fr-FR" sz="2000" b="1" dirty="0"/>
          </a:p>
        </p:txBody>
      </p:sp>
    </p:spTree>
    <p:extLst>
      <p:ext uri="{BB962C8B-B14F-4D97-AF65-F5344CB8AC3E}">
        <p14:creationId xmlns:p14="http://schemas.microsoft.com/office/powerpoint/2010/main" val="116390138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sp>
        <p:nvSpPr>
          <p:cNvPr id="45058" name="Espace réservé du contenu 2"/>
          <p:cNvSpPr>
            <a:spLocks noGrp="1"/>
          </p:cNvSpPr>
          <p:nvPr>
            <p:ph idx="1"/>
          </p:nvPr>
        </p:nvSpPr>
        <p:spPr>
          <a:xfrm>
            <a:off x="0" y="928688"/>
            <a:ext cx="9144000" cy="5481637"/>
          </a:xfrm>
        </p:spPr>
        <p:txBody>
          <a:bodyPr/>
          <a:lstStyle/>
          <a:p>
            <a:pPr>
              <a:spcAft>
                <a:spcPts val="2400"/>
              </a:spcAft>
            </a:pPr>
            <a:r>
              <a:rPr lang="en-US" dirty="0">
                <a:latin typeface="Calibri" charset="0"/>
              </a:rPr>
              <a:t>Le </a:t>
            </a:r>
            <a:r>
              <a:rPr lang="en-US" dirty="0" err="1">
                <a:latin typeface="Calibri" charset="0"/>
              </a:rPr>
              <a:t>bilan</a:t>
            </a:r>
            <a:r>
              <a:rPr lang="en-US" dirty="0">
                <a:latin typeface="Calibri" charset="0"/>
              </a:rPr>
              <a:t> :</a:t>
            </a:r>
          </a:p>
          <a:p>
            <a:pPr lvl="1">
              <a:spcAft>
                <a:spcPts val="2400"/>
              </a:spcAft>
            </a:pPr>
            <a:r>
              <a:rPr lang="en-US" dirty="0" err="1">
                <a:latin typeface="Calibri" charset="0"/>
              </a:rPr>
              <a:t>Présente</a:t>
            </a:r>
            <a:r>
              <a:rPr lang="en-US" dirty="0">
                <a:latin typeface="Calibri" charset="0"/>
              </a:rPr>
              <a:t> la situation </a:t>
            </a:r>
            <a:r>
              <a:rPr lang="en-US" dirty="0" err="1">
                <a:latin typeface="Calibri" charset="0"/>
              </a:rPr>
              <a:t>financière</a:t>
            </a:r>
            <a:r>
              <a:rPr lang="en-US" dirty="0">
                <a:latin typeface="Calibri" charset="0"/>
              </a:rPr>
              <a:t> de la </a:t>
            </a:r>
            <a:r>
              <a:rPr lang="en-US" dirty="0" err="1">
                <a:latin typeface="Calibri" charset="0"/>
              </a:rPr>
              <a:t>société</a:t>
            </a:r>
            <a:r>
              <a:rPr lang="en-US" dirty="0">
                <a:latin typeface="Calibri" charset="0"/>
              </a:rPr>
              <a:t> </a:t>
            </a:r>
            <a:r>
              <a:rPr lang="en-US" dirty="0" err="1">
                <a:latin typeface="Calibri" charset="0"/>
              </a:rPr>
              <a:t>à</a:t>
            </a:r>
            <a:r>
              <a:rPr lang="en-US" dirty="0">
                <a:latin typeface="Calibri" charset="0"/>
              </a:rPr>
              <a:t> la fin d’un </a:t>
            </a:r>
            <a:r>
              <a:rPr lang="en-US" dirty="0" err="1">
                <a:latin typeface="Calibri" charset="0"/>
              </a:rPr>
              <a:t>exercice</a:t>
            </a:r>
            <a:endParaRPr lang="en-US" dirty="0">
              <a:latin typeface="Calibri" charset="0"/>
            </a:endParaRPr>
          </a:p>
          <a:p>
            <a:pPr lvl="1">
              <a:spcAft>
                <a:spcPts val="2400"/>
              </a:spcAft>
            </a:pPr>
            <a:r>
              <a:rPr lang="en-US" dirty="0" err="1">
                <a:latin typeface="Calibri" charset="0"/>
              </a:rPr>
              <a:t>C’est</a:t>
            </a:r>
            <a:r>
              <a:rPr lang="en-US" dirty="0">
                <a:latin typeface="Calibri" charset="0"/>
              </a:rPr>
              <a:t> </a:t>
            </a:r>
            <a:r>
              <a:rPr lang="en-US" dirty="0" err="1">
                <a:latin typeface="Calibri" charset="0"/>
              </a:rPr>
              <a:t>une</a:t>
            </a:r>
            <a:r>
              <a:rPr lang="en-US" dirty="0">
                <a:latin typeface="Calibri" charset="0"/>
              </a:rPr>
              <a:t> “</a:t>
            </a:r>
            <a:r>
              <a:rPr lang="en-US" altLang="ja-JP" dirty="0" err="1">
                <a:latin typeface="Calibri" charset="0"/>
              </a:rPr>
              <a:t>photographie</a:t>
            </a:r>
            <a:r>
              <a:rPr lang="en-US" dirty="0">
                <a:latin typeface="Calibri" charset="0"/>
              </a:rPr>
              <a:t>”</a:t>
            </a:r>
            <a:r>
              <a:rPr lang="en-US" altLang="ja-JP" dirty="0">
                <a:latin typeface="Calibri" charset="0"/>
              </a:rPr>
              <a:t> de la situation </a:t>
            </a:r>
            <a:r>
              <a:rPr lang="en-US" altLang="ja-JP" dirty="0" err="1">
                <a:latin typeface="Calibri" charset="0"/>
              </a:rPr>
              <a:t>financière</a:t>
            </a:r>
            <a:r>
              <a:rPr lang="en-US" altLang="ja-JP" dirty="0">
                <a:latin typeface="Calibri" charset="0"/>
              </a:rPr>
              <a:t> de la </a:t>
            </a:r>
            <a:r>
              <a:rPr lang="en-US" altLang="ja-JP" dirty="0" err="1">
                <a:latin typeface="Calibri" charset="0"/>
              </a:rPr>
              <a:t>société</a:t>
            </a:r>
            <a:r>
              <a:rPr lang="en-US" altLang="ja-JP" dirty="0">
                <a:latin typeface="Calibri" charset="0"/>
              </a:rPr>
              <a:t> </a:t>
            </a:r>
            <a:r>
              <a:rPr lang="en-US" altLang="ja-JP" dirty="0" err="1">
                <a:latin typeface="Calibri" charset="0"/>
              </a:rPr>
              <a:t>à</a:t>
            </a:r>
            <a:r>
              <a:rPr lang="en-US" altLang="ja-JP" dirty="0">
                <a:latin typeface="Calibri" charset="0"/>
              </a:rPr>
              <a:t> </a:t>
            </a:r>
            <a:r>
              <a:rPr lang="en-US" altLang="ja-JP" dirty="0" err="1">
                <a:latin typeface="Calibri" charset="0"/>
              </a:rPr>
              <a:t>une</a:t>
            </a:r>
            <a:r>
              <a:rPr lang="en-US" altLang="ja-JP" dirty="0">
                <a:latin typeface="Calibri" charset="0"/>
              </a:rPr>
              <a:t> date </a:t>
            </a:r>
            <a:r>
              <a:rPr lang="en-US" altLang="ja-JP" dirty="0" err="1">
                <a:latin typeface="Calibri" charset="0"/>
              </a:rPr>
              <a:t>donnée</a:t>
            </a:r>
            <a:r>
              <a:rPr lang="en-US" altLang="ja-JP" dirty="0">
                <a:latin typeface="Calibri" charset="0"/>
              </a:rPr>
              <a:t> </a:t>
            </a:r>
            <a:r>
              <a:rPr lang="en-US" altLang="ja-JP" dirty="0" err="1">
                <a:latin typeface="Calibri" charset="0"/>
              </a:rPr>
              <a:t>dans</a:t>
            </a:r>
            <a:r>
              <a:rPr lang="en-US" altLang="ja-JP" dirty="0">
                <a:latin typeface="Calibri" charset="0"/>
              </a:rPr>
              <a:t> le temps</a:t>
            </a:r>
          </a:p>
          <a:p>
            <a:pPr lvl="1">
              <a:spcAft>
                <a:spcPts val="2400"/>
              </a:spcAft>
            </a:pPr>
            <a:r>
              <a:rPr lang="en-US" dirty="0">
                <a:latin typeface="Calibri" charset="0"/>
              </a:rPr>
              <a:t>Par </a:t>
            </a:r>
            <a:r>
              <a:rPr lang="en-US" dirty="0" err="1">
                <a:latin typeface="Calibri" charset="0"/>
              </a:rPr>
              <a:t>exemple</a:t>
            </a:r>
            <a:r>
              <a:rPr lang="en-US" dirty="0">
                <a:latin typeface="Calibri" charset="0"/>
              </a:rPr>
              <a:t>, les </a:t>
            </a:r>
            <a:r>
              <a:rPr lang="en-US" dirty="0" err="1">
                <a:latin typeface="Calibri" charset="0"/>
              </a:rPr>
              <a:t>sommes</a:t>
            </a:r>
            <a:r>
              <a:rPr lang="en-US" dirty="0">
                <a:latin typeface="Calibri" charset="0"/>
              </a:rPr>
              <a:t> figurant au </a:t>
            </a:r>
            <a:r>
              <a:rPr lang="en-US" dirty="0" err="1">
                <a:latin typeface="Calibri" charset="0"/>
              </a:rPr>
              <a:t>bilan</a:t>
            </a:r>
            <a:r>
              <a:rPr lang="en-US" dirty="0">
                <a:latin typeface="Calibri" charset="0"/>
              </a:rPr>
              <a:t> </a:t>
            </a:r>
            <a:r>
              <a:rPr lang="en-US" dirty="0" err="1">
                <a:latin typeface="Calibri" charset="0"/>
              </a:rPr>
              <a:t>daté</a:t>
            </a:r>
            <a:r>
              <a:rPr lang="en-US" dirty="0">
                <a:latin typeface="Calibri" charset="0"/>
              </a:rPr>
              <a:t> du 31 </a:t>
            </a:r>
            <a:r>
              <a:rPr lang="en-US" dirty="0" err="1">
                <a:latin typeface="Calibri" charset="0"/>
              </a:rPr>
              <a:t>décembre</a:t>
            </a:r>
            <a:r>
              <a:rPr lang="en-US" dirty="0">
                <a:latin typeface="Calibri" charset="0"/>
              </a:rPr>
              <a:t> </a:t>
            </a:r>
            <a:r>
              <a:rPr lang="en-US" dirty="0" smtClean="0">
                <a:latin typeface="Calibri" charset="0"/>
              </a:rPr>
              <a:t>2015 </a:t>
            </a:r>
            <a:r>
              <a:rPr lang="en-US" dirty="0" err="1" smtClean="0">
                <a:latin typeface="Calibri" charset="0"/>
              </a:rPr>
              <a:t>représentent</a:t>
            </a:r>
            <a:r>
              <a:rPr lang="en-US" dirty="0" smtClean="0">
                <a:latin typeface="Calibri" charset="0"/>
              </a:rPr>
              <a:t> </a:t>
            </a:r>
            <a:r>
              <a:rPr lang="en-US" dirty="0" err="1" smtClean="0">
                <a:latin typeface="Calibri" charset="0"/>
              </a:rPr>
              <a:t>cet</a:t>
            </a:r>
            <a:r>
              <a:rPr lang="en-US" dirty="0" smtClean="0">
                <a:latin typeface="Calibri" charset="0"/>
              </a:rPr>
              <a:t> </a:t>
            </a:r>
            <a:r>
              <a:rPr lang="en-US" dirty="0">
                <a:latin typeface="Calibri" charset="0"/>
              </a:rPr>
              <a:t>instant </a:t>
            </a:r>
            <a:r>
              <a:rPr lang="en-US" dirty="0" err="1" smtClean="0">
                <a:latin typeface="Calibri" charset="0"/>
              </a:rPr>
              <a:t>où</a:t>
            </a:r>
            <a:r>
              <a:rPr lang="en-US" dirty="0" smtClean="0">
                <a:latin typeface="Calibri" charset="0"/>
              </a:rPr>
              <a:t> </a:t>
            </a:r>
            <a:r>
              <a:rPr lang="en-US" dirty="0" err="1" smtClean="0">
                <a:latin typeface="Calibri" charset="0"/>
              </a:rPr>
              <a:t>toutes</a:t>
            </a:r>
            <a:r>
              <a:rPr lang="en-US" dirty="0" smtClean="0">
                <a:latin typeface="Calibri" charset="0"/>
              </a:rPr>
              <a:t> </a:t>
            </a:r>
            <a:r>
              <a:rPr lang="en-US" dirty="0">
                <a:latin typeface="Calibri" charset="0"/>
              </a:rPr>
              <a:t>les transactions </a:t>
            </a:r>
            <a:r>
              <a:rPr lang="en-US" i="1" dirty="0" err="1">
                <a:latin typeface="Calibri" charset="0"/>
              </a:rPr>
              <a:t>jusqu’au</a:t>
            </a:r>
            <a:r>
              <a:rPr lang="en-US" i="1" dirty="0">
                <a:latin typeface="Calibri" charset="0"/>
              </a:rPr>
              <a:t> 31 </a:t>
            </a:r>
            <a:r>
              <a:rPr lang="en-US" i="1" dirty="0" err="1">
                <a:latin typeface="Calibri" charset="0"/>
              </a:rPr>
              <a:t>décembre</a:t>
            </a:r>
            <a:r>
              <a:rPr lang="en-US" i="1" dirty="0">
                <a:latin typeface="Calibri" charset="0"/>
              </a:rPr>
              <a:t> </a:t>
            </a:r>
            <a:r>
              <a:rPr lang="en-US" dirty="0" err="1">
                <a:latin typeface="Calibri" charset="0"/>
              </a:rPr>
              <a:t>ont</a:t>
            </a:r>
            <a:r>
              <a:rPr lang="en-US" dirty="0">
                <a:latin typeface="Calibri" charset="0"/>
              </a:rPr>
              <a:t> </a:t>
            </a:r>
            <a:r>
              <a:rPr lang="en-US" dirty="0" err="1">
                <a:latin typeface="Calibri" charset="0"/>
              </a:rPr>
              <a:t>été</a:t>
            </a:r>
            <a:r>
              <a:rPr lang="en-US" dirty="0">
                <a:latin typeface="Calibri" charset="0"/>
              </a:rPr>
              <a:t> </a:t>
            </a:r>
            <a:r>
              <a:rPr lang="en-US" dirty="0" err="1">
                <a:latin typeface="Calibri" charset="0"/>
              </a:rPr>
              <a:t>enregistrées</a:t>
            </a:r>
            <a:endParaRPr lang="en-US" dirty="0">
              <a:latin typeface="Calibri" charset="0"/>
            </a:endParaRPr>
          </a:p>
        </p:txBody>
      </p:sp>
    </p:spTree>
    <p:extLst>
      <p:ext uri="{BB962C8B-B14F-4D97-AF65-F5344CB8AC3E}">
        <p14:creationId xmlns:p14="http://schemas.microsoft.com/office/powerpoint/2010/main" val="161107596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sp>
        <p:nvSpPr>
          <p:cNvPr id="3" name="Espace réservé du contenu 2"/>
          <p:cNvSpPr>
            <a:spLocks noGrp="1"/>
          </p:cNvSpPr>
          <p:nvPr>
            <p:ph idx="1"/>
          </p:nvPr>
        </p:nvSpPr>
        <p:spPr>
          <a:xfrm>
            <a:off x="0" y="928688"/>
            <a:ext cx="9144000" cy="5919787"/>
          </a:xfrm>
        </p:spPr>
        <p:txBody>
          <a:bodyPr>
            <a:noAutofit/>
          </a:bodyPr>
          <a:lstStyle/>
          <a:p>
            <a:pPr>
              <a:lnSpc>
                <a:spcPct val="130000"/>
              </a:lnSpc>
              <a:defRPr/>
            </a:pPr>
            <a:r>
              <a:rPr lang="fr-FR" sz="2800" dirty="0" smtClean="0"/>
              <a:t>Pour la plupart des sociétés, le bilan est établi à la fin de l’année (ou année financière), mais il peut également être établi à la fin de chaque trimestre, chaque mois ou à n’importe quel autre instant</a:t>
            </a:r>
          </a:p>
          <a:p>
            <a:pPr marL="0" indent="0">
              <a:lnSpc>
                <a:spcPct val="130000"/>
              </a:lnSpc>
              <a:buFont typeface="Arial" charset="0"/>
              <a:buNone/>
              <a:defRPr/>
            </a:pPr>
            <a:endParaRPr lang="fr-FR" sz="2800" dirty="0"/>
          </a:p>
        </p:txBody>
      </p:sp>
    </p:spTree>
    <p:extLst>
      <p:ext uri="{BB962C8B-B14F-4D97-AF65-F5344CB8AC3E}">
        <p14:creationId xmlns:p14="http://schemas.microsoft.com/office/powerpoint/2010/main" val="398002711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sp>
        <p:nvSpPr>
          <p:cNvPr id="47106" name="Espace réservé du contenu 2"/>
          <p:cNvSpPr>
            <a:spLocks noGrp="1"/>
          </p:cNvSpPr>
          <p:nvPr>
            <p:ph idx="1"/>
          </p:nvPr>
        </p:nvSpPr>
        <p:spPr>
          <a:xfrm>
            <a:off x="0" y="928688"/>
            <a:ext cx="9144000" cy="5481637"/>
          </a:xfrm>
        </p:spPr>
        <p:txBody>
          <a:bodyPr/>
          <a:lstStyle/>
          <a:p>
            <a:pPr>
              <a:spcAft>
                <a:spcPts val="2400"/>
              </a:spcAft>
            </a:pPr>
            <a:r>
              <a:rPr lang="en-US">
                <a:latin typeface="Calibri" charset="0"/>
              </a:rPr>
              <a:t>Le bilan :</a:t>
            </a:r>
          </a:p>
          <a:p>
            <a:pPr lvl="1">
              <a:spcAft>
                <a:spcPts val="2400"/>
              </a:spcAft>
            </a:pPr>
            <a:r>
              <a:rPr lang="en-US">
                <a:latin typeface="Calibri" charset="0"/>
              </a:rPr>
              <a:t>Le bilan enregistre ce qu’une société doit et ce qu’elle possède à un certain moment dans le temps</a:t>
            </a:r>
          </a:p>
        </p:txBody>
      </p:sp>
      <p:graphicFrame>
        <p:nvGraphicFramePr>
          <p:cNvPr id="6" name="Table 9"/>
          <p:cNvGraphicFramePr>
            <a:graphicFrameLocks noGrp="1"/>
          </p:cNvGraphicFramePr>
          <p:nvPr/>
        </p:nvGraphicFramePr>
        <p:xfrm>
          <a:off x="1563688" y="3421063"/>
          <a:ext cx="6096000" cy="2366961"/>
        </p:xfrm>
        <a:graphic>
          <a:graphicData uri="http://schemas.openxmlformats.org/drawingml/2006/table">
            <a:tbl>
              <a:tblPr firstRow="1" bandRow="1">
                <a:tableStyleId>{5C22544A-7EE6-4342-B048-85BDC9FD1C3A}</a:tableStyleId>
              </a:tblPr>
              <a:tblGrid>
                <a:gridCol w="3048000"/>
                <a:gridCol w="3048000"/>
              </a:tblGrid>
              <a:tr h="788987">
                <a:tc>
                  <a:txBody>
                    <a:bodyPr/>
                    <a:lstStyle/>
                    <a:p>
                      <a:pPr algn="ctr"/>
                      <a:r>
                        <a:rPr lang="en-US" sz="1800" baseline="0" noProof="0" dirty="0" err="1" smtClean="0">
                          <a:solidFill>
                            <a:srgbClr val="FF0000"/>
                          </a:solidFill>
                        </a:rPr>
                        <a:t>ACTIF</a:t>
                      </a:r>
                      <a:endParaRPr lang="en-US" sz="1800" baseline="0" noProof="0" dirty="0">
                        <a:solidFill>
                          <a:srgbClr val="FF0000"/>
                        </a:solidFill>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en-US" sz="1800" baseline="0" noProof="0" dirty="0" err="1" smtClean="0">
                          <a:solidFill>
                            <a:srgbClr val="FF0000"/>
                          </a:solidFill>
                        </a:rPr>
                        <a:t>PASSIF</a:t>
                      </a:r>
                      <a:endParaRPr lang="en-US" sz="1800" baseline="0" noProof="0" dirty="0">
                        <a:solidFill>
                          <a:srgbClr val="FF0000"/>
                        </a:solidFill>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r>
              <a:tr h="788987">
                <a:tc>
                  <a:txBody>
                    <a:bodyPr/>
                    <a:lstStyle/>
                    <a:p>
                      <a:pPr algn="ctr"/>
                      <a:r>
                        <a:rPr lang="fr-FR" sz="1800" b="1" baseline="0" noProof="0" dirty="0" smtClean="0">
                          <a:solidFill>
                            <a:schemeClr val="tx1"/>
                          </a:solidFill>
                        </a:rPr>
                        <a:t>Possède</a:t>
                      </a:r>
                      <a:endParaRPr lang="en-US" sz="1800" b="1" baseline="0" noProof="0" dirty="0">
                        <a:solidFill>
                          <a:schemeClr val="tx1"/>
                        </a:solidFill>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800" b="1" baseline="0" noProof="0" dirty="0" smtClean="0">
                          <a:solidFill>
                            <a:schemeClr val="tx1"/>
                          </a:solidFill>
                        </a:rPr>
                        <a:t>Doit</a:t>
                      </a:r>
                      <a:endParaRPr lang="en-US" sz="1800" b="1" baseline="0" noProof="0" dirty="0">
                        <a:solidFill>
                          <a:schemeClr val="tx1"/>
                        </a:solidFill>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788987">
                <a:tc>
                  <a:txBody>
                    <a:bodyPr/>
                    <a:lstStyle/>
                    <a:p>
                      <a:pPr algn="ctr"/>
                      <a:r>
                        <a:rPr lang="en-US" sz="1800" b="1" baseline="0" noProof="0" dirty="0" err="1" smtClean="0">
                          <a:solidFill>
                            <a:schemeClr val="tx1"/>
                          </a:solidFill>
                        </a:rPr>
                        <a:t>Emplois</a:t>
                      </a:r>
                      <a:r>
                        <a:rPr lang="en-US" sz="1800" b="1" baseline="0" noProof="0" dirty="0" smtClean="0">
                          <a:solidFill>
                            <a:schemeClr val="tx1"/>
                          </a:solidFill>
                        </a:rPr>
                        <a:t> des </a:t>
                      </a:r>
                      <a:r>
                        <a:rPr lang="en-US" sz="1800" b="1" baseline="0" noProof="0" dirty="0" err="1" smtClean="0">
                          <a:solidFill>
                            <a:schemeClr val="tx1"/>
                          </a:solidFill>
                        </a:rPr>
                        <a:t>fonds</a:t>
                      </a:r>
                      <a:endParaRPr lang="en-US" sz="1800" b="1" baseline="0" noProof="0" dirty="0">
                        <a:solidFill>
                          <a:schemeClr val="tx1"/>
                        </a:solidFill>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b="1" baseline="0" noProof="0" dirty="0" smtClean="0">
                          <a:solidFill>
                            <a:schemeClr val="tx1"/>
                          </a:solidFill>
                        </a:rPr>
                        <a:t>Sources des </a:t>
                      </a:r>
                      <a:r>
                        <a:rPr lang="en-US" sz="1800" b="1" baseline="0" noProof="0" dirty="0" err="1" smtClean="0">
                          <a:solidFill>
                            <a:schemeClr val="tx1"/>
                          </a:solidFill>
                        </a:rPr>
                        <a:t>fonds</a:t>
                      </a:r>
                      <a:endParaRPr lang="en-US" sz="1800" b="1" baseline="0" noProof="0" dirty="0">
                        <a:solidFill>
                          <a:schemeClr val="tx1"/>
                        </a:solidFill>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41124144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sp>
        <p:nvSpPr>
          <p:cNvPr id="48130" name="Espace réservé du contenu 2"/>
          <p:cNvSpPr>
            <a:spLocks noGrp="1"/>
          </p:cNvSpPr>
          <p:nvPr>
            <p:ph idx="1"/>
          </p:nvPr>
        </p:nvSpPr>
        <p:spPr>
          <a:xfrm>
            <a:off x="0" y="928688"/>
            <a:ext cx="9144000" cy="5919787"/>
          </a:xfrm>
        </p:spPr>
        <p:txBody>
          <a:bodyPr>
            <a:normAutofit/>
          </a:bodyPr>
          <a:lstStyle/>
          <a:p>
            <a:pPr>
              <a:spcAft>
                <a:spcPts val="1200"/>
              </a:spcAft>
            </a:pPr>
            <a:r>
              <a:rPr lang="fr-FR" sz="2800" b="1" dirty="0" smtClean="0">
                <a:solidFill>
                  <a:srgbClr val="FF0000"/>
                </a:solidFill>
                <a:latin typeface="Calibri" charset="0"/>
              </a:rPr>
              <a:t>L’actif</a:t>
            </a:r>
            <a:endParaRPr lang="fr-FR" sz="2800" dirty="0">
              <a:latin typeface="Calibri" charset="0"/>
            </a:endParaRPr>
          </a:p>
          <a:p>
            <a:pPr lvl="1">
              <a:spcAft>
                <a:spcPts val="1200"/>
              </a:spcAft>
            </a:pPr>
            <a:r>
              <a:rPr lang="en-US" sz="2600" dirty="0" err="1" smtClean="0">
                <a:latin typeface="Calibri" charset="0"/>
              </a:rPr>
              <a:t>ce</a:t>
            </a:r>
            <a:r>
              <a:rPr lang="en-US" sz="2600" dirty="0" smtClean="0">
                <a:latin typeface="Calibri" charset="0"/>
              </a:rPr>
              <a:t> </a:t>
            </a:r>
            <a:r>
              <a:rPr lang="en-US" sz="2600" dirty="0" err="1">
                <a:latin typeface="Calibri" charset="0"/>
              </a:rPr>
              <a:t>que</a:t>
            </a:r>
            <a:r>
              <a:rPr lang="en-US" sz="2600" dirty="0">
                <a:latin typeface="Calibri" charset="0"/>
              </a:rPr>
              <a:t> la </a:t>
            </a:r>
            <a:r>
              <a:rPr lang="en-US" sz="2600" dirty="0" err="1">
                <a:latin typeface="Calibri" charset="0"/>
              </a:rPr>
              <a:t>société</a:t>
            </a:r>
            <a:r>
              <a:rPr lang="en-US" sz="2600" dirty="0">
                <a:latin typeface="Calibri" charset="0"/>
              </a:rPr>
              <a:t> </a:t>
            </a:r>
            <a:r>
              <a:rPr lang="en-US" sz="2600" b="1" dirty="0" err="1" smtClean="0">
                <a:latin typeface="Calibri" charset="0"/>
              </a:rPr>
              <a:t>possède</a:t>
            </a:r>
            <a:r>
              <a:rPr lang="en-US" sz="2600" b="1" dirty="0" smtClean="0">
                <a:latin typeface="Calibri" charset="0"/>
              </a:rPr>
              <a:t> </a:t>
            </a:r>
            <a:r>
              <a:rPr lang="fr-FR" sz="2600" b="1" u="sng" dirty="0"/>
              <a:t>à un instant </a:t>
            </a:r>
            <a:r>
              <a:rPr lang="fr-FR" sz="2600" b="1" u="sng" dirty="0" smtClean="0"/>
              <a:t>donné</a:t>
            </a:r>
            <a:endParaRPr lang="en-US" sz="2600" b="1" dirty="0" smtClean="0">
              <a:latin typeface="Calibri" charset="0"/>
            </a:endParaRPr>
          </a:p>
          <a:p>
            <a:pPr marL="457200" lvl="1" indent="0">
              <a:spcAft>
                <a:spcPts val="1200"/>
              </a:spcAft>
              <a:buNone/>
            </a:pPr>
            <a:endParaRPr lang="en-US" sz="2600" i="1" dirty="0">
              <a:latin typeface="Calibri" charset="0"/>
            </a:endParaRPr>
          </a:p>
          <a:p>
            <a:pPr lvl="1"/>
            <a:r>
              <a:rPr lang="en-US" sz="2600" dirty="0" err="1">
                <a:latin typeface="Calibri" charset="0"/>
              </a:rPr>
              <a:t>Représentent</a:t>
            </a:r>
            <a:r>
              <a:rPr lang="en-US" sz="2600" dirty="0">
                <a:latin typeface="Calibri" charset="0"/>
              </a:rPr>
              <a:t> </a:t>
            </a:r>
            <a:r>
              <a:rPr lang="en-US" sz="2600" dirty="0" err="1">
                <a:latin typeface="Calibri" charset="0"/>
              </a:rPr>
              <a:t>l’</a:t>
            </a:r>
            <a:r>
              <a:rPr lang="en-US" sz="2600" b="1" dirty="0" err="1">
                <a:latin typeface="Calibri" charset="0"/>
              </a:rPr>
              <a:t>emploi</a:t>
            </a:r>
            <a:r>
              <a:rPr lang="en-US" sz="2600" b="1" dirty="0">
                <a:latin typeface="Calibri" charset="0"/>
              </a:rPr>
              <a:t> </a:t>
            </a:r>
            <a:r>
              <a:rPr lang="en-US" sz="2600" dirty="0">
                <a:latin typeface="Calibri" charset="0"/>
              </a:rPr>
              <a:t>par la </a:t>
            </a:r>
            <a:r>
              <a:rPr lang="en-US" sz="2600" dirty="0" err="1">
                <a:latin typeface="Calibri" charset="0"/>
              </a:rPr>
              <a:t>société</a:t>
            </a:r>
            <a:r>
              <a:rPr lang="en-US" sz="2600" dirty="0">
                <a:latin typeface="Calibri" charset="0"/>
              </a:rPr>
              <a:t> des </a:t>
            </a:r>
            <a:r>
              <a:rPr lang="en-US" sz="2600" dirty="0" err="1">
                <a:latin typeface="Calibri" charset="0"/>
              </a:rPr>
              <a:t>fonds</a:t>
            </a:r>
            <a:r>
              <a:rPr lang="en-US" sz="2600" dirty="0">
                <a:latin typeface="Calibri" charset="0"/>
              </a:rPr>
              <a:t>, </a:t>
            </a:r>
            <a:r>
              <a:rPr lang="en-US" sz="2600" dirty="0" err="1">
                <a:latin typeface="Calibri" charset="0"/>
              </a:rPr>
              <a:t>c’est</a:t>
            </a:r>
            <a:r>
              <a:rPr lang="en-US" sz="2600" dirty="0">
                <a:latin typeface="Calibri" charset="0"/>
              </a:rPr>
              <a:t>-</a:t>
            </a:r>
            <a:r>
              <a:rPr lang="en-US" sz="2600" dirty="0" err="1">
                <a:latin typeface="Calibri" charset="0"/>
              </a:rPr>
              <a:t>à</a:t>
            </a:r>
            <a:r>
              <a:rPr lang="en-US" sz="2600" dirty="0">
                <a:latin typeface="Calibri" charset="0"/>
              </a:rPr>
              <a:t>-dire </a:t>
            </a:r>
            <a:r>
              <a:rPr lang="en-US" sz="2600" dirty="0" err="1">
                <a:latin typeface="Calibri" charset="0"/>
              </a:rPr>
              <a:t>ce</a:t>
            </a:r>
            <a:r>
              <a:rPr lang="en-US" sz="2600" dirty="0">
                <a:latin typeface="Calibri" charset="0"/>
              </a:rPr>
              <a:t> qui </a:t>
            </a:r>
            <a:r>
              <a:rPr lang="en-US" sz="2600" dirty="0" err="1">
                <a:latin typeface="Calibri" charset="0"/>
              </a:rPr>
              <a:t>est</a:t>
            </a:r>
            <a:r>
              <a:rPr lang="en-US" sz="2600" dirty="0">
                <a:latin typeface="Calibri" charset="0"/>
              </a:rPr>
              <a:t> fait avec </a:t>
            </a:r>
            <a:r>
              <a:rPr lang="en-US" sz="2600" dirty="0" err="1">
                <a:latin typeface="Calibri" charset="0"/>
              </a:rPr>
              <a:t>l’argent</a:t>
            </a:r>
            <a:r>
              <a:rPr lang="en-US" sz="2600" dirty="0">
                <a:latin typeface="Calibri" charset="0"/>
              </a:rPr>
              <a:t> </a:t>
            </a:r>
            <a:r>
              <a:rPr lang="en-US" sz="2600" dirty="0" err="1">
                <a:latin typeface="Calibri" charset="0"/>
              </a:rPr>
              <a:t>qu’elle</a:t>
            </a:r>
            <a:r>
              <a:rPr lang="en-US" sz="2600" dirty="0">
                <a:latin typeface="Calibri" charset="0"/>
              </a:rPr>
              <a:t> a </a:t>
            </a:r>
            <a:r>
              <a:rPr lang="en-US" sz="2600" dirty="0" err="1" smtClean="0">
                <a:latin typeface="Calibri" charset="0"/>
              </a:rPr>
              <a:t>reçu</a:t>
            </a:r>
            <a:endParaRPr lang="en-US" sz="2600" dirty="0" smtClean="0">
              <a:latin typeface="Calibri" charset="0"/>
            </a:endParaRPr>
          </a:p>
          <a:p>
            <a:pPr lvl="1"/>
            <a:endParaRPr lang="en-US" sz="2600" dirty="0">
              <a:latin typeface="Calibri" charset="0"/>
            </a:endParaRPr>
          </a:p>
          <a:p>
            <a:pPr lvl="1"/>
            <a:r>
              <a:rPr lang="en-US" sz="2600" dirty="0">
                <a:latin typeface="Calibri" charset="0"/>
              </a:rPr>
              <a:t>Par </a:t>
            </a:r>
            <a:r>
              <a:rPr lang="en-US" sz="2600" dirty="0" err="1">
                <a:latin typeface="Calibri" charset="0"/>
              </a:rPr>
              <a:t>exemple</a:t>
            </a:r>
            <a:r>
              <a:rPr lang="en-US" sz="2600" dirty="0">
                <a:latin typeface="Calibri" charset="0"/>
              </a:rPr>
              <a:t> : </a:t>
            </a:r>
            <a:endParaRPr lang="en-US" sz="2600" dirty="0" smtClean="0">
              <a:latin typeface="Calibri" charset="0"/>
            </a:endParaRPr>
          </a:p>
          <a:p>
            <a:pPr lvl="2"/>
            <a:r>
              <a:rPr lang="fr-FR" sz="2600" dirty="0" smtClean="0"/>
              <a:t>terrains</a:t>
            </a:r>
            <a:r>
              <a:rPr lang="fr-FR" sz="2600" dirty="0"/>
              <a:t>, immeubles, machines, stocks,</a:t>
            </a:r>
            <a:r>
              <a:rPr lang="en-US" sz="2600" dirty="0">
                <a:latin typeface="Calibri" charset="0"/>
              </a:rPr>
              <a:t> </a:t>
            </a:r>
            <a:r>
              <a:rPr lang="en-US" sz="2600" dirty="0" err="1">
                <a:latin typeface="Calibri" charset="0"/>
              </a:rPr>
              <a:t>créances</a:t>
            </a:r>
            <a:r>
              <a:rPr lang="en-US" sz="2600" dirty="0">
                <a:latin typeface="Calibri" charset="0"/>
              </a:rPr>
              <a:t> dues par les clients, stocks, </a:t>
            </a:r>
            <a:r>
              <a:rPr lang="fr-FR" sz="2600" dirty="0"/>
              <a:t>trésorerie ou liquidités, etc.</a:t>
            </a:r>
          </a:p>
          <a:p>
            <a:pPr lvl="1"/>
            <a:endParaRPr lang="en-US" sz="2600" dirty="0" smtClean="0">
              <a:latin typeface="Calibri" charset="0"/>
            </a:endParaRPr>
          </a:p>
          <a:p>
            <a:pPr marL="457200" lvl="1" indent="0">
              <a:buNone/>
            </a:pPr>
            <a:endParaRPr lang="en-US" sz="2400" dirty="0" smtClean="0">
              <a:latin typeface="Calibri" charset="0"/>
            </a:endParaRPr>
          </a:p>
          <a:p>
            <a:pPr lvl="1"/>
            <a:endParaRPr lang="en-US" dirty="0">
              <a:latin typeface="Calibri" charset="0"/>
            </a:endParaRPr>
          </a:p>
        </p:txBody>
      </p:sp>
    </p:spTree>
    <p:extLst>
      <p:ext uri="{BB962C8B-B14F-4D97-AF65-F5344CB8AC3E}">
        <p14:creationId xmlns:p14="http://schemas.microsoft.com/office/powerpoint/2010/main" val="198237034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sp>
        <p:nvSpPr>
          <p:cNvPr id="49154" name="Espace réservé du contenu 2"/>
          <p:cNvSpPr>
            <a:spLocks noGrp="1"/>
          </p:cNvSpPr>
          <p:nvPr>
            <p:ph idx="1"/>
          </p:nvPr>
        </p:nvSpPr>
        <p:spPr>
          <a:xfrm>
            <a:off x="0" y="928688"/>
            <a:ext cx="9144000" cy="5919787"/>
          </a:xfrm>
        </p:spPr>
        <p:txBody>
          <a:bodyPr/>
          <a:lstStyle/>
          <a:p>
            <a:pPr>
              <a:spcAft>
                <a:spcPts val="1800"/>
              </a:spcAft>
            </a:pPr>
            <a:r>
              <a:rPr lang="fr-FR" sz="2800" b="1" dirty="0">
                <a:solidFill>
                  <a:srgbClr val="FF0000"/>
                </a:solidFill>
                <a:latin typeface="Calibri" charset="0"/>
              </a:rPr>
              <a:t>Le passif</a:t>
            </a:r>
            <a:endParaRPr lang="fr-FR" sz="2800" dirty="0">
              <a:solidFill>
                <a:srgbClr val="FF0000"/>
              </a:solidFill>
              <a:latin typeface="Calibri" charset="0"/>
            </a:endParaRPr>
          </a:p>
          <a:p>
            <a:pPr lvl="1">
              <a:spcAft>
                <a:spcPts val="1800"/>
              </a:spcAft>
            </a:pPr>
            <a:r>
              <a:rPr lang="fr-FR" sz="2600" b="1" dirty="0" smtClean="0">
                <a:latin typeface="Calibri" charset="0"/>
              </a:rPr>
              <a:t>ce </a:t>
            </a:r>
            <a:r>
              <a:rPr lang="fr-FR" sz="2600" b="1" dirty="0">
                <a:latin typeface="Calibri" charset="0"/>
              </a:rPr>
              <a:t>que la société </a:t>
            </a:r>
            <a:r>
              <a:rPr lang="fr-FR" sz="2600" dirty="0">
                <a:latin typeface="Calibri" charset="0"/>
              </a:rPr>
              <a:t>doit, par exemple aux actionnaires, aux banques et aux fournisseurs</a:t>
            </a:r>
          </a:p>
          <a:p>
            <a:pPr lvl="1">
              <a:spcAft>
                <a:spcPts val="1800"/>
              </a:spcAft>
            </a:pPr>
            <a:r>
              <a:rPr lang="en-US" sz="2600" dirty="0" err="1">
                <a:latin typeface="Calibri" charset="0"/>
              </a:rPr>
              <a:t>Représente</a:t>
            </a:r>
            <a:r>
              <a:rPr lang="en-US" sz="2600" dirty="0">
                <a:latin typeface="Calibri" charset="0"/>
              </a:rPr>
              <a:t> la </a:t>
            </a:r>
            <a:r>
              <a:rPr lang="en-US" sz="2600" b="1" dirty="0">
                <a:latin typeface="Calibri" charset="0"/>
              </a:rPr>
              <a:t>source des </a:t>
            </a:r>
            <a:r>
              <a:rPr lang="en-US" sz="2600" b="1" dirty="0" err="1">
                <a:latin typeface="Calibri" charset="0"/>
              </a:rPr>
              <a:t>actifs</a:t>
            </a:r>
            <a:r>
              <a:rPr lang="en-US" sz="2600" b="1" dirty="0">
                <a:latin typeface="Calibri" charset="0"/>
              </a:rPr>
              <a:t> de la </a:t>
            </a:r>
            <a:r>
              <a:rPr lang="en-US" sz="2600" b="1" dirty="0" err="1">
                <a:latin typeface="Calibri" charset="0"/>
              </a:rPr>
              <a:t>société</a:t>
            </a:r>
            <a:r>
              <a:rPr lang="en-US" sz="2600" b="1" dirty="0">
                <a:latin typeface="Calibri" charset="0"/>
              </a:rPr>
              <a:t> ,</a:t>
            </a:r>
            <a:r>
              <a:rPr lang="en-US" sz="2600" dirty="0">
                <a:latin typeface="Calibri" charset="0"/>
              </a:rPr>
              <a:t> </a:t>
            </a:r>
            <a:r>
              <a:rPr lang="en-US" sz="2600" dirty="0" err="1">
                <a:latin typeface="Calibri" charset="0"/>
              </a:rPr>
              <a:t>c’est</a:t>
            </a:r>
            <a:r>
              <a:rPr lang="en-US" sz="2600" dirty="0">
                <a:latin typeface="Calibri" charset="0"/>
              </a:rPr>
              <a:t>-</a:t>
            </a:r>
            <a:r>
              <a:rPr lang="en-US" sz="2600" dirty="0" err="1">
                <a:latin typeface="Calibri" charset="0"/>
              </a:rPr>
              <a:t>à</a:t>
            </a:r>
            <a:r>
              <a:rPr lang="en-US" sz="2600" dirty="0">
                <a:latin typeface="Calibri" charset="0"/>
              </a:rPr>
              <a:t>-dire </a:t>
            </a:r>
            <a:r>
              <a:rPr lang="en-US" sz="2600" dirty="0" smtClean="0">
                <a:latin typeface="Calibri" charset="0"/>
              </a:rPr>
              <a:t>la provenance </a:t>
            </a:r>
            <a:r>
              <a:rPr lang="en-US" sz="2600" dirty="0">
                <a:latin typeface="Calibri" charset="0"/>
              </a:rPr>
              <a:t>de </a:t>
            </a:r>
            <a:r>
              <a:rPr lang="en-US" sz="2600" dirty="0" err="1">
                <a:latin typeface="Calibri" charset="0"/>
              </a:rPr>
              <a:t>l’argent</a:t>
            </a:r>
            <a:r>
              <a:rPr lang="en-US" sz="2600" dirty="0">
                <a:latin typeface="Calibri" charset="0"/>
              </a:rPr>
              <a:t> </a:t>
            </a:r>
            <a:r>
              <a:rPr lang="en-US" sz="2600" dirty="0" err="1">
                <a:latin typeface="Calibri" charset="0"/>
              </a:rPr>
              <a:t>nécessaire</a:t>
            </a:r>
            <a:r>
              <a:rPr lang="en-US" sz="2600" dirty="0">
                <a:latin typeface="Calibri" charset="0"/>
              </a:rPr>
              <a:t> </a:t>
            </a:r>
            <a:r>
              <a:rPr lang="en-US" sz="2600" dirty="0" err="1">
                <a:latin typeface="Calibri" charset="0"/>
              </a:rPr>
              <a:t>à</a:t>
            </a:r>
            <a:r>
              <a:rPr lang="en-US" sz="2600" dirty="0">
                <a:latin typeface="Calibri" charset="0"/>
              </a:rPr>
              <a:t> la </a:t>
            </a:r>
            <a:r>
              <a:rPr lang="en-US" sz="2600" dirty="0" err="1">
                <a:latin typeface="Calibri" charset="0"/>
              </a:rPr>
              <a:t>conduite</a:t>
            </a:r>
            <a:r>
              <a:rPr lang="en-US" sz="2600" dirty="0">
                <a:latin typeface="Calibri" charset="0"/>
              </a:rPr>
              <a:t> des </a:t>
            </a:r>
            <a:r>
              <a:rPr lang="en-US" sz="2600" dirty="0" smtClean="0">
                <a:latin typeface="Calibri" charset="0"/>
              </a:rPr>
              <a:t>affaires de </a:t>
            </a:r>
            <a:r>
              <a:rPr lang="en-US" sz="2600" dirty="0" err="1" smtClean="0">
                <a:latin typeface="Calibri" charset="0"/>
              </a:rPr>
              <a:t>l’entreprise</a:t>
            </a:r>
            <a:r>
              <a:rPr lang="en-US" sz="2600" dirty="0" smtClean="0">
                <a:latin typeface="Calibri" charset="0"/>
              </a:rPr>
              <a:t> (pour </a:t>
            </a:r>
            <a:r>
              <a:rPr lang="fr-FR" sz="2600" dirty="0" smtClean="0"/>
              <a:t>de </a:t>
            </a:r>
            <a:r>
              <a:rPr lang="fr-FR" sz="2600" dirty="0"/>
              <a:t>financer les avoirs de </a:t>
            </a:r>
            <a:r>
              <a:rPr lang="fr-FR" sz="2600" dirty="0" smtClean="0"/>
              <a:t>l’entreprise)</a:t>
            </a:r>
          </a:p>
          <a:p>
            <a:pPr lvl="1">
              <a:spcAft>
                <a:spcPts val="1800"/>
              </a:spcAft>
            </a:pPr>
            <a:r>
              <a:rPr lang="fr-FR" sz="2600" dirty="0" smtClean="0"/>
              <a:t>Exemples : </a:t>
            </a:r>
          </a:p>
          <a:p>
            <a:pPr lvl="2">
              <a:spcAft>
                <a:spcPts val="1800"/>
              </a:spcAft>
            </a:pPr>
            <a:r>
              <a:rPr lang="fr-FR" sz="2600" dirty="0" smtClean="0"/>
              <a:t>Capitaux </a:t>
            </a:r>
            <a:r>
              <a:rPr lang="fr-FR" sz="2600" dirty="0"/>
              <a:t>propres, emprunts, dettes fournisseurs</a:t>
            </a:r>
          </a:p>
          <a:p>
            <a:pPr lvl="1">
              <a:spcAft>
                <a:spcPts val="1800"/>
              </a:spcAft>
            </a:pPr>
            <a:endParaRPr lang="en-US" sz="2400" dirty="0">
              <a:latin typeface="Calibri" charset="0"/>
            </a:endParaRPr>
          </a:p>
        </p:txBody>
      </p:sp>
    </p:spTree>
    <p:extLst>
      <p:ext uri="{BB962C8B-B14F-4D97-AF65-F5344CB8AC3E}">
        <p14:creationId xmlns:p14="http://schemas.microsoft.com/office/powerpoint/2010/main" val="38074014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fr-FR" smtClean="0"/>
              <a:t>Céline Gainet</a:t>
            </a:r>
            <a:endParaRPr lang="en-GB"/>
          </a:p>
        </p:txBody>
      </p:sp>
      <p:sp>
        <p:nvSpPr>
          <p:cNvPr id="3" name="Slide Number Placeholder 2"/>
          <p:cNvSpPr>
            <a:spLocks noGrp="1"/>
          </p:cNvSpPr>
          <p:nvPr>
            <p:ph type="sldNum" sz="quarter" idx="12"/>
          </p:nvPr>
        </p:nvSpPr>
        <p:spPr/>
        <p:txBody>
          <a:bodyPr/>
          <a:lstStyle/>
          <a:p>
            <a:fld id="{EDA20C8E-F73C-0044-A491-5312402DBA6C}" type="slidenum">
              <a:rPr lang="en-GB" smtClean="0"/>
              <a:t>59</a:t>
            </a:fld>
            <a:endParaRPr lang="en-GB"/>
          </a:p>
        </p:txBody>
      </p:sp>
      <p:sp>
        <p:nvSpPr>
          <p:cNvPr id="5" name="Footer Placeholder 4"/>
          <p:cNvSpPr>
            <a:spLocks noGrp="1"/>
          </p:cNvSpPr>
          <p:nvPr>
            <p:ph type="ftr" sz="quarter" idx="3"/>
          </p:nvPr>
        </p:nvSpPr>
        <p:spPr/>
        <p:txBody>
          <a:bodyPr/>
          <a:lstStyle/>
          <a:p>
            <a:r>
              <a:rPr lang="fr-FR" smtClean="0"/>
              <a:t>Analyse Financière</a:t>
            </a:r>
            <a:endParaRPr lang="fr-FR" dirty="0"/>
          </a:p>
        </p:txBody>
      </p:sp>
      <p:sp>
        <p:nvSpPr>
          <p:cNvPr id="11" name="Rectangle 10"/>
          <p:cNvSpPr/>
          <p:nvPr/>
        </p:nvSpPr>
        <p:spPr>
          <a:xfrm>
            <a:off x="73272" y="1062922"/>
            <a:ext cx="1980029" cy="553998"/>
          </a:xfrm>
          <a:prstGeom prst="rect">
            <a:avLst/>
          </a:prstGeom>
        </p:spPr>
        <p:txBody>
          <a:bodyPr wrap="none">
            <a:spAutoFit/>
          </a:bodyPr>
          <a:lstStyle/>
          <a:p>
            <a:pPr marL="342900" lvl="0" indent="-342900">
              <a:spcBef>
                <a:spcPts val="1200"/>
              </a:spcBef>
              <a:buFont typeface="Arial"/>
              <a:buChar char="•"/>
            </a:pPr>
            <a:r>
              <a:rPr lang="fr-FR" sz="3000" dirty="0" smtClean="0">
                <a:solidFill>
                  <a:prstClr val="black"/>
                </a:solidFill>
              </a:rPr>
              <a:t>LE BILAN:</a:t>
            </a:r>
            <a:endParaRPr lang="en-US" sz="3000" dirty="0">
              <a:solidFill>
                <a:prstClr val="black"/>
              </a:solidFill>
            </a:endParaRPr>
          </a:p>
        </p:txBody>
      </p:sp>
      <p:sp>
        <p:nvSpPr>
          <p:cNvPr id="13"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pic>
        <p:nvPicPr>
          <p:cNvPr id="6" name="Picture 5"/>
          <p:cNvPicPr>
            <a:picLocks noChangeAspect="1"/>
          </p:cNvPicPr>
          <p:nvPr/>
        </p:nvPicPr>
        <p:blipFill rotWithShape="1">
          <a:blip r:embed="rId2"/>
          <a:srcRect t="12903"/>
          <a:stretch/>
        </p:blipFill>
        <p:spPr>
          <a:xfrm>
            <a:off x="0" y="1616919"/>
            <a:ext cx="9144000" cy="5144925"/>
          </a:xfrm>
          <a:prstGeom prst="rect">
            <a:avLst/>
          </a:prstGeom>
        </p:spPr>
      </p:pic>
      <p:pic>
        <p:nvPicPr>
          <p:cNvPr id="15" name="Picture 5"/>
          <p:cNvPicPr>
            <a:picLocks noChangeAspect="1"/>
          </p:cNvPicPr>
          <p:nvPr/>
        </p:nvPicPr>
        <p:blipFill rotWithShape="1">
          <a:blip r:embed="rId2"/>
          <a:srcRect l="55881" r="32124" b="91644"/>
          <a:stretch/>
        </p:blipFill>
        <p:spPr>
          <a:xfrm>
            <a:off x="5211210" y="1049059"/>
            <a:ext cx="1096775" cy="493580"/>
          </a:xfrm>
          <a:prstGeom prst="rect">
            <a:avLst/>
          </a:prstGeom>
        </p:spPr>
      </p:pic>
      <p:pic>
        <p:nvPicPr>
          <p:cNvPr id="16" name="Picture 5"/>
          <p:cNvPicPr>
            <a:picLocks noChangeAspect="1"/>
          </p:cNvPicPr>
          <p:nvPr/>
        </p:nvPicPr>
        <p:blipFill rotWithShape="1">
          <a:blip r:embed="rId2"/>
          <a:srcRect l="26595" r="61410" b="91644"/>
          <a:stretch/>
        </p:blipFill>
        <p:spPr>
          <a:xfrm>
            <a:off x="2337861" y="1049059"/>
            <a:ext cx="1096775" cy="493580"/>
          </a:xfrm>
          <a:prstGeom prst="rect">
            <a:avLst/>
          </a:prstGeom>
        </p:spPr>
      </p:pic>
    </p:spTree>
    <p:extLst>
      <p:ext uri="{BB962C8B-B14F-4D97-AF65-F5344CB8AC3E}">
        <p14:creationId xmlns:p14="http://schemas.microsoft.com/office/powerpoint/2010/main" val="40385889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Organisation du cours</a:t>
            </a:r>
            <a:endParaRPr lang="en-GB" dirty="0"/>
          </a:p>
        </p:txBody>
      </p:sp>
      <p:sp>
        <p:nvSpPr>
          <p:cNvPr id="3" name="Content Placeholder 2"/>
          <p:cNvSpPr>
            <a:spLocks noGrp="1"/>
          </p:cNvSpPr>
          <p:nvPr>
            <p:ph idx="1"/>
          </p:nvPr>
        </p:nvSpPr>
        <p:spPr>
          <a:xfrm>
            <a:off x="73272" y="928036"/>
            <a:ext cx="9070727" cy="5482048"/>
          </a:xfrm>
        </p:spPr>
        <p:txBody>
          <a:bodyPr>
            <a:normAutofit/>
          </a:bodyPr>
          <a:lstStyle/>
          <a:p>
            <a:endParaRPr lang="en-GB" dirty="0" smtClean="0"/>
          </a:p>
          <a:p>
            <a:r>
              <a:rPr lang="en-GB" dirty="0" smtClean="0"/>
              <a:t>Mon email : </a:t>
            </a:r>
            <a:r>
              <a:rPr lang="en-GB" dirty="0" smtClean="0">
                <a:hlinkClick r:id="rId3"/>
              </a:rPr>
              <a:t>celine.gainet@paris-sorbonne.fr</a:t>
            </a:r>
            <a:r>
              <a:rPr lang="en-GB" dirty="0" smtClean="0"/>
              <a:t> </a:t>
            </a:r>
            <a:r>
              <a:rPr lang="en-GB" dirty="0" smtClean="0">
                <a:solidFill>
                  <a:srgbClr val="FFFFFF"/>
                </a:solidFill>
              </a:rPr>
              <a:t>u</a:t>
            </a:r>
          </a:p>
          <a:p>
            <a:endParaRPr lang="en-GB" dirty="0" smtClean="0"/>
          </a:p>
          <a:p>
            <a:r>
              <a:rPr lang="en-GB" dirty="0" err="1" smtClean="0"/>
              <a:t>Réponds</a:t>
            </a:r>
            <a:r>
              <a:rPr lang="en-GB" dirty="0" smtClean="0"/>
              <a:t> aux emails au fur et </a:t>
            </a:r>
            <a:r>
              <a:rPr lang="en-GB" dirty="0" err="1" smtClean="0"/>
              <a:t>à</a:t>
            </a:r>
            <a:r>
              <a:rPr lang="en-GB" dirty="0" smtClean="0"/>
              <a:t> </a:t>
            </a:r>
            <a:r>
              <a:rPr lang="en-GB" dirty="0" err="1" smtClean="0"/>
              <a:t>mesure</a:t>
            </a:r>
            <a:r>
              <a:rPr lang="en-GB" dirty="0" smtClean="0"/>
              <a:t> (</a:t>
            </a:r>
            <a:r>
              <a:rPr lang="en-GB" dirty="0" err="1" smtClean="0"/>
              <a:t>jusqu’à</a:t>
            </a:r>
            <a:r>
              <a:rPr lang="en-GB" dirty="0" smtClean="0"/>
              <a:t> 7 </a:t>
            </a:r>
            <a:r>
              <a:rPr lang="en-GB" dirty="0" err="1" smtClean="0"/>
              <a:t>jours</a:t>
            </a:r>
            <a:r>
              <a:rPr lang="en-GB" dirty="0" smtClean="0"/>
              <a:t> </a:t>
            </a:r>
            <a:r>
              <a:rPr lang="en-GB" dirty="0" err="1" smtClean="0"/>
              <a:t>avant</a:t>
            </a:r>
            <a:r>
              <a:rPr lang="en-GB" dirty="0" smtClean="0"/>
              <a:t> </a:t>
            </a:r>
            <a:r>
              <a:rPr lang="en-GB" dirty="0" err="1" smtClean="0"/>
              <a:t>l’examen</a:t>
            </a:r>
            <a:r>
              <a:rPr lang="en-GB" dirty="0" smtClean="0"/>
              <a:t>)</a:t>
            </a:r>
          </a:p>
        </p:txBody>
      </p:sp>
      <p:sp>
        <p:nvSpPr>
          <p:cNvPr id="5" name="Slide Number Placeholder 4"/>
          <p:cNvSpPr>
            <a:spLocks noGrp="1"/>
          </p:cNvSpPr>
          <p:nvPr>
            <p:ph type="sldNum" sz="quarter" idx="4"/>
          </p:nvPr>
        </p:nvSpPr>
        <p:spPr>
          <a:xfrm>
            <a:off x="6946900" y="6496050"/>
            <a:ext cx="2133600" cy="365125"/>
          </a:xfrm>
        </p:spPr>
        <p:txBody>
          <a:bodyPr/>
          <a:lstStyle/>
          <a:p>
            <a:fld id="{EDA20C8E-F73C-0044-A491-5312402DBA6C}" type="slidenum">
              <a:rPr lang="en-GB" smtClean="0"/>
              <a:t>6</a:t>
            </a:fld>
            <a:endParaRPr lang="en-GB"/>
          </a:p>
        </p:txBody>
      </p:sp>
      <p:sp>
        <p:nvSpPr>
          <p:cNvPr id="6" name="Date Placeholder 5"/>
          <p:cNvSpPr>
            <a:spLocks noGrp="1"/>
          </p:cNvSpPr>
          <p:nvPr>
            <p:ph type="dt" sz="half" idx="2"/>
          </p:nvPr>
        </p:nvSpPr>
        <p:spPr/>
        <p:txBody>
          <a:bodyPr/>
          <a:lstStyle/>
          <a:p>
            <a:r>
              <a:rPr lang="fr-FR" smtClean="0"/>
              <a:t>Céline Gainet</a:t>
            </a:r>
            <a:endParaRPr lang="fr-FR" dirty="0"/>
          </a:p>
        </p:txBody>
      </p:sp>
      <p:sp>
        <p:nvSpPr>
          <p:cNvPr id="7" name="Footer Placeholder 6"/>
          <p:cNvSpPr>
            <a:spLocks noGrp="1"/>
          </p:cNvSpPr>
          <p:nvPr>
            <p:ph type="ftr" sz="quarter" idx="11"/>
          </p:nvPr>
        </p:nvSpPr>
        <p:spPr>
          <a:xfrm>
            <a:off x="3124200" y="6496050"/>
            <a:ext cx="2895600" cy="365125"/>
          </a:xfrm>
        </p:spPr>
        <p:txBody>
          <a:bodyPr/>
          <a:lstStyle/>
          <a:p>
            <a:r>
              <a:rPr lang="fr-FR" smtClean="0"/>
              <a:t>Analyse Financière</a:t>
            </a:r>
            <a:endParaRPr lang="fr-FR" dirty="0"/>
          </a:p>
        </p:txBody>
      </p:sp>
    </p:spTree>
    <p:extLst>
      <p:ext uri="{BB962C8B-B14F-4D97-AF65-F5344CB8AC3E}">
        <p14:creationId xmlns:p14="http://schemas.microsoft.com/office/powerpoint/2010/main" val="188649774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sp>
        <p:nvSpPr>
          <p:cNvPr id="50178" name="Espace réservé du contenu 2"/>
          <p:cNvSpPr>
            <a:spLocks noGrp="1"/>
          </p:cNvSpPr>
          <p:nvPr>
            <p:ph idx="1"/>
          </p:nvPr>
        </p:nvSpPr>
        <p:spPr>
          <a:xfrm>
            <a:off x="0" y="928688"/>
            <a:ext cx="9144000" cy="5919787"/>
          </a:xfrm>
        </p:spPr>
        <p:txBody>
          <a:bodyPr/>
          <a:lstStyle/>
          <a:p>
            <a:endParaRPr lang="en-US" sz="2800" b="1" dirty="0">
              <a:solidFill>
                <a:srgbClr val="FF0000"/>
              </a:solidFill>
              <a:latin typeface="Calibri" charset="0"/>
            </a:endParaRPr>
          </a:p>
          <a:p>
            <a:r>
              <a:rPr lang="en-US" sz="2800" b="1" dirty="0">
                <a:solidFill>
                  <a:srgbClr val="FF0000"/>
                </a:solidFill>
                <a:latin typeface="Calibri" charset="0"/>
              </a:rPr>
              <a:t>Au </a:t>
            </a:r>
            <a:r>
              <a:rPr lang="en-US" sz="2800" b="1" dirty="0" err="1">
                <a:solidFill>
                  <a:srgbClr val="FF0000"/>
                </a:solidFill>
                <a:latin typeface="Calibri" charset="0"/>
              </a:rPr>
              <a:t>bilan</a:t>
            </a:r>
            <a:r>
              <a:rPr lang="en-US" sz="2800" b="1" dirty="0">
                <a:solidFill>
                  <a:srgbClr val="FF0000"/>
                </a:solidFill>
                <a:latin typeface="Calibri" charset="0"/>
              </a:rPr>
              <a:t>, </a:t>
            </a:r>
            <a:r>
              <a:rPr lang="en-US" sz="2800" b="1" u="sng" dirty="0" err="1">
                <a:solidFill>
                  <a:srgbClr val="FF0000"/>
                </a:solidFill>
                <a:latin typeface="Calibri" charset="0"/>
              </a:rPr>
              <a:t>Actif</a:t>
            </a:r>
            <a:r>
              <a:rPr lang="en-US" sz="2800" b="1" u="sng" dirty="0">
                <a:solidFill>
                  <a:srgbClr val="FF0000"/>
                </a:solidFill>
                <a:latin typeface="Calibri" charset="0"/>
              </a:rPr>
              <a:t> total = </a:t>
            </a:r>
            <a:r>
              <a:rPr lang="en-US" sz="2800" b="1" u="sng" dirty="0" err="1">
                <a:solidFill>
                  <a:srgbClr val="FF0000"/>
                </a:solidFill>
                <a:latin typeface="Calibri" charset="0"/>
              </a:rPr>
              <a:t>Passif</a:t>
            </a:r>
            <a:r>
              <a:rPr lang="en-US" sz="2800" b="1" u="sng" dirty="0">
                <a:solidFill>
                  <a:srgbClr val="FF0000"/>
                </a:solidFill>
                <a:latin typeface="Calibri" charset="0"/>
              </a:rPr>
              <a:t> total</a:t>
            </a:r>
          </a:p>
        </p:txBody>
      </p:sp>
    </p:spTree>
    <p:extLst>
      <p:ext uri="{BB962C8B-B14F-4D97-AF65-F5344CB8AC3E}">
        <p14:creationId xmlns:p14="http://schemas.microsoft.com/office/powerpoint/2010/main" val="399015216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sp>
        <p:nvSpPr>
          <p:cNvPr id="52226" name="Espace réservé du contenu 2"/>
          <p:cNvSpPr>
            <a:spLocks noGrp="1"/>
          </p:cNvSpPr>
          <p:nvPr>
            <p:ph idx="1"/>
          </p:nvPr>
        </p:nvSpPr>
        <p:spPr>
          <a:xfrm>
            <a:off x="0" y="928688"/>
            <a:ext cx="9144000" cy="5919787"/>
          </a:xfrm>
        </p:spPr>
        <p:txBody>
          <a:bodyPr/>
          <a:lstStyle/>
          <a:p>
            <a:pPr>
              <a:lnSpc>
                <a:spcPct val="130000"/>
              </a:lnSpc>
            </a:pPr>
            <a:r>
              <a:rPr lang="fr-FR" sz="2800" dirty="0">
                <a:latin typeface="Calibri" charset="0"/>
              </a:rPr>
              <a:t>Une caractéristique essentielle </a:t>
            </a:r>
            <a:r>
              <a:rPr lang="fr-FR" sz="2800" dirty="0" smtClean="0">
                <a:latin typeface="Calibri" charset="0"/>
              </a:rPr>
              <a:t>des éléments inscrits au </a:t>
            </a:r>
            <a:r>
              <a:rPr lang="fr-FR" sz="2800" dirty="0">
                <a:latin typeface="Calibri" charset="0"/>
              </a:rPr>
              <a:t>bilan est </a:t>
            </a:r>
            <a:r>
              <a:rPr lang="fr-FR" sz="2800" dirty="0" smtClean="0">
                <a:latin typeface="Calibri" charset="0"/>
              </a:rPr>
              <a:t>leur </a:t>
            </a:r>
            <a:r>
              <a:rPr lang="fr-FR" sz="2800" dirty="0">
                <a:latin typeface="Calibri" charset="0"/>
              </a:rPr>
              <a:t>durée dans le temps, à savoir si un actif ou un passif est de </a:t>
            </a:r>
            <a:r>
              <a:rPr lang="fr-FR" sz="2800" b="1" u="sng" dirty="0">
                <a:latin typeface="Calibri" charset="0"/>
              </a:rPr>
              <a:t>court terme (</a:t>
            </a:r>
            <a:r>
              <a:rPr lang="fr-FR" sz="2800" b="1" u="sng" dirty="0" smtClean="0">
                <a:latin typeface="Calibri" charset="0"/>
              </a:rPr>
              <a:t>circulant</a:t>
            </a:r>
            <a:r>
              <a:rPr lang="fr-FR" sz="2800" b="1" u="sng" dirty="0">
                <a:latin typeface="Calibri" charset="0"/>
              </a:rPr>
              <a:t>)</a:t>
            </a:r>
            <a:r>
              <a:rPr lang="fr-FR" sz="2800" dirty="0">
                <a:latin typeface="Calibri" charset="0"/>
              </a:rPr>
              <a:t> ou de </a:t>
            </a:r>
            <a:r>
              <a:rPr lang="fr-FR" sz="2800" b="1" u="sng" dirty="0">
                <a:latin typeface="Calibri" charset="0"/>
              </a:rPr>
              <a:t>long terme</a:t>
            </a:r>
          </a:p>
          <a:p>
            <a:pPr>
              <a:lnSpc>
                <a:spcPct val="130000"/>
              </a:lnSpc>
            </a:pPr>
            <a:r>
              <a:rPr lang="fr-FR" sz="2800" dirty="0">
                <a:latin typeface="Calibri" charset="0"/>
              </a:rPr>
              <a:t>La durée du temps indique la </a:t>
            </a:r>
            <a:r>
              <a:rPr lang="fr-FR" sz="2800" b="1" dirty="0">
                <a:solidFill>
                  <a:srgbClr val="FF0000"/>
                </a:solidFill>
                <a:latin typeface="Calibri" charset="0"/>
              </a:rPr>
              <a:t>liquidité</a:t>
            </a:r>
            <a:r>
              <a:rPr lang="fr-FR" sz="2800" dirty="0">
                <a:latin typeface="Calibri" charset="0"/>
              </a:rPr>
              <a:t> de l’actif ou du    passif : dans combien de temps celui-ci sera transformé en un flux de trésorerie</a:t>
            </a:r>
          </a:p>
          <a:p>
            <a:pPr>
              <a:lnSpc>
                <a:spcPct val="130000"/>
              </a:lnSpc>
            </a:pPr>
            <a:r>
              <a:rPr lang="fr-FR" sz="2800" dirty="0">
                <a:latin typeface="Calibri" charset="0"/>
              </a:rPr>
              <a:t>La liquidité d’un actif ou passif est étroitement </a:t>
            </a:r>
            <a:r>
              <a:rPr lang="fr-FR" sz="2800" dirty="0" smtClean="0">
                <a:latin typeface="Calibri" charset="0"/>
              </a:rPr>
              <a:t>corrélée </a:t>
            </a:r>
            <a:r>
              <a:rPr lang="fr-FR" sz="2800" dirty="0">
                <a:latin typeface="Calibri" charset="0"/>
              </a:rPr>
              <a:t>à son </a:t>
            </a:r>
            <a:r>
              <a:rPr lang="fr-FR" sz="2800" b="1" dirty="0">
                <a:solidFill>
                  <a:srgbClr val="FF0000"/>
                </a:solidFill>
                <a:latin typeface="Calibri" charset="0"/>
              </a:rPr>
              <a:t>degré de risque</a:t>
            </a:r>
            <a:endParaRPr lang="en-US" sz="2800" b="1" dirty="0">
              <a:solidFill>
                <a:srgbClr val="FF0000"/>
              </a:solidFill>
              <a:latin typeface="Calibri" charset="0"/>
            </a:endParaRPr>
          </a:p>
        </p:txBody>
      </p:sp>
    </p:spTree>
    <p:extLst>
      <p:ext uri="{BB962C8B-B14F-4D97-AF65-F5344CB8AC3E}">
        <p14:creationId xmlns:p14="http://schemas.microsoft.com/office/powerpoint/2010/main" val="227079792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fr-FR" smtClean="0"/>
              <a:t>Céline Gainet</a:t>
            </a:r>
            <a:endParaRPr lang="en-GB"/>
          </a:p>
        </p:txBody>
      </p:sp>
      <p:sp>
        <p:nvSpPr>
          <p:cNvPr id="3" name="Slide Number Placeholder 2"/>
          <p:cNvSpPr>
            <a:spLocks noGrp="1"/>
          </p:cNvSpPr>
          <p:nvPr>
            <p:ph type="sldNum" sz="quarter" idx="12"/>
          </p:nvPr>
        </p:nvSpPr>
        <p:spPr/>
        <p:txBody>
          <a:bodyPr/>
          <a:lstStyle/>
          <a:p>
            <a:fld id="{EDA20C8E-F73C-0044-A491-5312402DBA6C}" type="slidenum">
              <a:rPr lang="en-GB" smtClean="0"/>
              <a:t>62</a:t>
            </a:fld>
            <a:endParaRPr lang="en-GB"/>
          </a:p>
        </p:txBody>
      </p:sp>
      <p:sp>
        <p:nvSpPr>
          <p:cNvPr id="5" name="Footer Placeholder 4"/>
          <p:cNvSpPr>
            <a:spLocks noGrp="1"/>
          </p:cNvSpPr>
          <p:nvPr>
            <p:ph type="ftr" sz="quarter" idx="3"/>
          </p:nvPr>
        </p:nvSpPr>
        <p:spPr/>
        <p:txBody>
          <a:bodyPr/>
          <a:lstStyle/>
          <a:p>
            <a:r>
              <a:rPr lang="fr-FR" smtClean="0"/>
              <a:t>Analyse Financière</a:t>
            </a:r>
            <a:endParaRPr lang="fr-FR" dirty="0"/>
          </a:p>
        </p:txBody>
      </p:sp>
      <p:sp>
        <p:nvSpPr>
          <p:cNvPr id="13"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pic>
        <p:nvPicPr>
          <p:cNvPr id="6" name="Picture 5"/>
          <p:cNvPicPr>
            <a:picLocks noChangeAspect="1"/>
          </p:cNvPicPr>
          <p:nvPr/>
        </p:nvPicPr>
        <p:blipFill rotWithShape="1">
          <a:blip r:embed="rId2"/>
          <a:srcRect l="19570" t="12903" r="25192" b="19687"/>
          <a:stretch/>
        </p:blipFill>
        <p:spPr>
          <a:xfrm>
            <a:off x="1948216" y="1616919"/>
            <a:ext cx="5050938" cy="3982037"/>
          </a:xfrm>
          <a:prstGeom prst="rect">
            <a:avLst/>
          </a:prstGeom>
        </p:spPr>
      </p:pic>
      <p:pic>
        <p:nvPicPr>
          <p:cNvPr id="15" name="Picture 5"/>
          <p:cNvPicPr>
            <a:picLocks noChangeAspect="1"/>
          </p:cNvPicPr>
          <p:nvPr/>
        </p:nvPicPr>
        <p:blipFill rotWithShape="1">
          <a:blip r:embed="rId2"/>
          <a:srcRect l="55881" r="32124" b="91644"/>
          <a:stretch/>
        </p:blipFill>
        <p:spPr>
          <a:xfrm>
            <a:off x="5413244" y="1049059"/>
            <a:ext cx="1096775" cy="493580"/>
          </a:xfrm>
          <a:prstGeom prst="rect">
            <a:avLst/>
          </a:prstGeom>
        </p:spPr>
      </p:pic>
      <p:pic>
        <p:nvPicPr>
          <p:cNvPr id="16" name="Picture 5"/>
          <p:cNvPicPr>
            <a:picLocks noChangeAspect="1"/>
          </p:cNvPicPr>
          <p:nvPr/>
        </p:nvPicPr>
        <p:blipFill rotWithShape="1">
          <a:blip r:embed="rId2"/>
          <a:srcRect l="26595" r="61410" b="91644"/>
          <a:stretch/>
        </p:blipFill>
        <p:spPr>
          <a:xfrm>
            <a:off x="2539895" y="1049059"/>
            <a:ext cx="1096775" cy="493580"/>
          </a:xfrm>
          <a:prstGeom prst="rect">
            <a:avLst/>
          </a:prstGeom>
        </p:spPr>
      </p:pic>
      <p:sp>
        <p:nvSpPr>
          <p:cNvPr id="4" name="Flèche vers le bas 3"/>
          <p:cNvSpPr/>
          <p:nvPr/>
        </p:nvSpPr>
        <p:spPr>
          <a:xfrm>
            <a:off x="1616298" y="1616921"/>
            <a:ext cx="331918" cy="3808872"/>
          </a:xfrm>
          <a:prstGeom prst="downArrow">
            <a:avLst/>
          </a:prstGeom>
          <a:gradFill>
            <a:gsLst>
              <a:gs pos="0">
                <a:schemeClr val="bg1"/>
              </a:gs>
              <a:gs pos="100000">
                <a:schemeClr val="bg1"/>
              </a:gs>
              <a:gs pos="1000">
                <a:schemeClr val="accent1"/>
              </a:gs>
              <a:gs pos="99000">
                <a:schemeClr val="bg1"/>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2" name="Flèche vers le bas 11"/>
          <p:cNvSpPr/>
          <p:nvPr/>
        </p:nvSpPr>
        <p:spPr>
          <a:xfrm>
            <a:off x="6999154" y="1668311"/>
            <a:ext cx="331918" cy="3808872"/>
          </a:xfrm>
          <a:prstGeom prst="downArrow">
            <a:avLst/>
          </a:prstGeom>
          <a:gradFill>
            <a:gsLst>
              <a:gs pos="0">
                <a:schemeClr val="bg1"/>
              </a:gs>
              <a:gs pos="100000">
                <a:schemeClr val="bg1"/>
              </a:gs>
              <a:gs pos="1000">
                <a:schemeClr val="accent1"/>
              </a:gs>
              <a:gs pos="99000">
                <a:schemeClr val="bg1"/>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7" name="ZoneTexte 6"/>
          <p:cNvSpPr txBox="1"/>
          <p:nvPr/>
        </p:nvSpPr>
        <p:spPr>
          <a:xfrm>
            <a:off x="7383020" y="1725937"/>
            <a:ext cx="1861625" cy="646331"/>
          </a:xfrm>
          <a:prstGeom prst="rect">
            <a:avLst/>
          </a:prstGeom>
          <a:noFill/>
        </p:spPr>
        <p:txBody>
          <a:bodyPr wrap="square" rtlCol="0">
            <a:spAutoFit/>
          </a:bodyPr>
          <a:lstStyle/>
          <a:p>
            <a:r>
              <a:rPr lang="fr-FR" b="1" i="1" dirty="0" smtClean="0"/>
              <a:t>Degré d’exigibilité (-)</a:t>
            </a:r>
            <a:endParaRPr lang="fr-FR" b="1" i="1" dirty="0"/>
          </a:p>
        </p:txBody>
      </p:sp>
      <p:sp>
        <p:nvSpPr>
          <p:cNvPr id="14" name="ZoneTexte 13"/>
          <p:cNvSpPr txBox="1"/>
          <p:nvPr/>
        </p:nvSpPr>
        <p:spPr>
          <a:xfrm>
            <a:off x="7331072" y="4598744"/>
            <a:ext cx="1861625" cy="646331"/>
          </a:xfrm>
          <a:prstGeom prst="rect">
            <a:avLst/>
          </a:prstGeom>
          <a:noFill/>
        </p:spPr>
        <p:txBody>
          <a:bodyPr wrap="square" rtlCol="0">
            <a:spAutoFit/>
          </a:bodyPr>
          <a:lstStyle/>
          <a:p>
            <a:r>
              <a:rPr lang="fr-FR" b="1" i="1" dirty="0" smtClean="0"/>
              <a:t>Degré d’exigibilité (+)</a:t>
            </a:r>
            <a:endParaRPr lang="fr-FR" b="1" i="1" dirty="0"/>
          </a:p>
        </p:txBody>
      </p:sp>
      <p:sp>
        <p:nvSpPr>
          <p:cNvPr id="17" name="ZoneTexte 16"/>
          <p:cNvSpPr txBox="1"/>
          <p:nvPr/>
        </p:nvSpPr>
        <p:spPr>
          <a:xfrm>
            <a:off x="0" y="1725937"/>
            <a:ext cx="1697480" cy="646331"/>
          </a:xfrm>
          <a:prstGeom prst="rect">
            <a:avLst/>
          </a:prstGeom>
          <a:noFill/>
        </p:spPr>
        <p:txBody>
          <a:bodyPr wrap="square" rtlCol="0">
            <a:spAutoFit/>
          </a:bodyPr>
          <a:lstStyle/>
          <a:p>
            <a:r>
              <a:rPr lang="fr-FR" b="1" i="1" dirty="0" smtClean="0"/>
              <a:t>Degré de liquidité (-)</a:t>
            </a:r>
            <a:endParaRPr lang="fr-FR" b="1" i="1" dirty="0"/>
          </a:p>
        </p:txBody>
      </p:sp>
      <p:sp>
        <p:nvSpPr>
          <p:cNvPr id="18" name="ZoneTexte 17"/>
          <p:cNvSpPr txBox="1"/>
          <p:nvPr/>
        </p:nvSpPr>
        <p:spPr>
          <a:xfrm>
            <a:off x="-81182" y="4772497"/>
            <a:ext cx="1697480" cy="646331"/>
          </a:xfrm>
          <a:prstGeom prst="rect">
            <a:avLst/>
          </a:prstGeom>
          <a:noFill/>
        </p:spPr>
        <p:txBody>
          <a:bodyPr wrap="square" rtlCol="0">
            <a:spAutoFit/>
          </a:bodyPr>
          <a:lstStyle/>
          <a:p>
            <a:r>
              <a:rPr lang="fr-FR" b="1" i="1" dirty="0" smtClean="0"/>
              <a:t>Degré de liquidité (+)</a:t>
            </a:r>
            <a:endParaRPr lang="fr-FR" b="1" i="1" dirty="0"/>
          </a:p>
        </p:txBody>
      </p:sp>
      <p:sp>
        <p:nvSpPr>
          <p:cNvPr id="19" name="Rectangle 18"/>
          <p:cNvSpPr/>
          <p:nvPr/>
        </p:nvSpPr>
        <p:spPr>
          <a:xfrm>
            <a:off x="2055302" y="5960130"/>
            <a:ext cx="5055641" cy="523220"/>
          </a:xfrm>
          <a:prstGeom prst="rect">
            <a:avLst/>
          </a:prstGeom>
        </p:spPr>
        <p:txBody>
          <a:bodyPr wrap="none">
            <a:spAutoFit/>
          </a:bodyPr>
          <a:lstStyle/>
          <a:p>
            <a:pPr lvl="0">
              <a:spcBef>
                <a:spcPts val="1200"/>
              </a:spcBef>
            </a:pPr>
            <a:r>
              <a:rPr lang="en-US" sz="2800" b="1" dirty="0">
                <a:solidFill>
                  <a:srgbClr val="FF0000"/>
                </a:solidFill>
                <a:latin typeface="Calibri" charset="0"/>
              </a:rPr>
              <a:t>Au </a:t>
            </a:r>
            <a:r>
              <a:rPr lang="en-US" sz="2800" b="1" dirty="0" err="1">
                <a:solidFill>
                  <a:srgbClr val="FF0000"/>
                </a:solidFill>
                <a:latin typeface="Calibri" charset="0"/>
              </a:rPr>
              <a:t>bilan</a:t>
            </a:r>
            <a:r>
              <a:rPr lang="en-US" sz="2800" b="1" dirty="0">
                <a:solidFill>
                  <a:srgbClr val="FF0000"/>
                </a:solidFill>
                <a:latin typeface="Calibri" charset="0"/>
              </a:rPr>
              <a:t>, </a:t>
            </a:r>
            <a:r>
              <a:rPr lang="en-US" sz="2800" b="1" u="sng" dirty="0" err="1">
                <a:solidFill>
                  <a:srgbClr val="FF0000"/>
                </a:solidFill>
                <a:latin typeface="Calibri" charset="0"/>
              </a:rPr>
              <a:t>Actif</a:t>
            </a:r>
            <a:r>
              <a:rPr lang="en-US" sz="2800" b="1" u="sng" dirty="0">
                <a:solidFill>
                  <a:srgbClr val="FF0000"/>
                </a:solidFill>
                <a:latin typeface="Calibri" charset="0"/>
              </a:rPr>
              <a:t> total = </a:t>
            </a:r>
            <a:r>
              <a:rPr lang="en-US" sz="2800" b="1" u="sng" dirty="0" err="1">
                <a:solidFill>
                  <a:srgbClr val="FF0000"/>
                </a:solidFill>
                <a:latin typeface="Calibri" charset="0"/>
              </a:rPr>
              <a:t>Passif</a:t>
            </a:r>
            <a:r>
              <a:rPr lang="en-US" sz="2800" b="1" u="sng" dirty="0">
                <a:solidFill>
                  <a:srgbClr val="FF0000"/>
                </a:solidFill>
                <a:latin typeface="Calibri" charset="0"/>
              </a:rPr>
              <a:t> total</a:t>
            </a:r>
          </a:p>
        </p:txBody>
      </p:sp>
    </p:spTree>
    <p:extLst>
      <p:ext uri="{BB962C8B-B14F-4D97-AF65-F5344CB8AC3E}">
        <p14:creationId xmlns:p14="http://schemas.microsoft.com/office/powerpoint/2010/main" val="14275172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blinds(horizontal)">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blinds(horizontal)">
                                      <p:cBhvr>
                                        <p:cTn id="15" dur="500"/>
                                        <p:tgtEl>
                                          <p:spTgt spid="17"/>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blinds(horizontal)">
                                      <p:cBhvr>
                                        <p:cTn id="1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4" grpId="0"/>
      <p:bldP spid="17" grpId="0"/>
      <p:bldP spid="18"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EDA20C8E-F73C-0044-A491-5312402DBA6C}" type="slidenum">
              <a:rPr lang="en-GB" smtClean="0"/>
              <a:pPr/>
              <a:t>63</a:t>
            </a:fld>
            <a:endParaRPr lang="en-GB"/>
          </a:p>
        </p:txBody>
      </p:sp>
      <p:sp>
        <p:nvSpPr>
          <p:cNvPr id="4" name="Title 3"/>
          <p:cNvSpPr>
            <a:spLocks noGrp="1"/>
          </p:cNvSpPr>
          <p:nvPr>
            <p:ph type="title"/>
          </p:nvPr>
        </p:nvSpPr>
        <p:spPr/>
        <p:txBody>
          <a:bodyPr/>
          <a:lstStyle/>
          <a:p>
            <a:r>
              <a:rPr lang="fr-FR" dirty="0"/>
              <a:t>LE BILAN</a:t>
            </a:r>
          </a:p>
        </p:txBody>
      </p:sp>
      <p:sp>
        <p:nvSpPr>
          <p:cNvPr id="5" name="Footer Placeholder 4"/>
          <p:cNvSpPr>
            <a:spLocks noGrp="1"/>
          </p:cNvSpPr>
          <p:nvPr>
            <p:ph type="ftr" sz="quarter" idx="3"/>
          </p:nvPr>
        </p:nvSpPr>
        <p:spPr/>
        <p:txBody>
          <a:bodyPr/>
          <a:lstStyle/>
          <a:p>
            <a:r>
              <a:rPr lang="fr-FR" smtClean="0"/>
              <a:t>Analyse Financière</a:t>
            </a:r>
            <a:endParaRPr lang="fr-FR" dirty="0"/>
          </a:p>
        </p:txBody>
      </p:sp>
      <p:grpSp>
        <p:nvGrpSpPr>
          <p:cNvPr id="12" name="Group 11"/>
          <p:cNvGrpSpPr/>
          <p:nvPr/>
        </p:nvGrpSpPr>
        <p:grpSpPr>
          <a:xfrm>
            <a:off x="0" y="717284"/>
            <a:ext cx="9144000" cy="6044561"/>
            <a:chOff x="1507625" y="3318396"/>
            <a:chExt cx="9144000" cy="6044561"/>
          </a:xfrm>
        </p:grpSpPr>
        <p:pic>
          <p:nvPicPr>
            <p:cNvPr id="6" name="Picture 5"/>
            <p:cNvPicPr>
              <a:picLocks noChangeAspect="1"/>
            </p:cNvPicPr>
            <p:nvPr/>
          </p:nvPicPr>
          <p:blipFill>
            <a:blip r:embed="rId2"/>
            <a:stretch>
              <a:fillRect/>
            </a:stretch>
          </p:blipFill>
          <p:spPr>
            <a:xfrm>
              <a:off x="1507625" y="3455883"/>
              <a:ext cx="9144000" cy="5907074"/>
            </a:xfrm>
            <a:prstGeom prst="rect">
              <a:avLst/>
            </a:prstGeom>
          </p:spPr>
        </p:pic>
        <p:sp>
          <p:nvSpPr>
            <p:cNvPr id="7" name="Oval 6"/>
            <p:cNvSpPr/>
            <p:nvPr/>
          </p:nvSpPr>
          <p:spPr>
            <a:xfrm>
              <a:off x="5153213" y="3318396"/>
              <a:ext cx="1255058" cy="99793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grpSp>
      <p:sp>
        <p:nvSpPr>
          <p:cNvPr id="11" name="Rectangle 10"/>
          <p:cNvSpPr/>
          <p:nvPr/>
        </p:nvSpPr>
        <p:spPr>
          <a:xfrm>
            <a:off x="73272" y="1062922"/>
            <a:ext cx="1980029" cy="553998"/>
          </a:xfrm>
          <a:prstGeom prst="rect">
            <a:avLst/>
          </a:prstGeom>
        </p:spPr>
        <p:txBody>
          <a:bodyPr wrap="none">
            <a:spAutoFit/>
          </a:bodyPr>
          <a:lstStyle/>
          <a:p>
            <a:pPr marL="342900" lvl="0" indent="-342900">
              <a:spcBef>
                <a:spcPts val="1200"/>
              </a:spcBef>
              <a:buFont typeface="Arial"/>
              <a:buChar char="•"/>
            </a:pPr>
            <a:r>
              <a:rPr lang="fr-FR" sz="3000" dirty="0" smtClean="0">
                <a:solidFill>
                  <a:prstClr val="black"/>
                </a:solidFill>
              </a:rPr>
              <a:t>LE BILAN:</a:t>
            </a:r>
            <a:endParaRPr lang="en-US" sz="3000" dirty="0">
              <a:solidFill>
                <a:prstClr val="black"/>
              </a:solidFill>
            </a:endParaRPr>
          </a:p>
        </p:txBody>
      </p:sp>
      <p:sp>
        <p:nvSpPr>
          <p:cNvPr id="2" name="Action Button: Help 1">
            <a:hlinkClick r:id="rId3" action="ppaction://hlinksldjump" highlightClick="1"/>
          </p:cNvPr>
          <p:cNvSpPr/>
          <p:nvPr/>
        </p:nvSpPr>
        <p:spPr>
          <a:xfrm>
            <a:off x="3705352" y="2300941"/>
            <a:ext cx="283823" cy="194235"/>
          </a:xfrm>
          <a:prstGeom prst="actionButtonHel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Action Button: Help 9">
            <a:hlinkClick r:id="rId4" action="ppaction://hlinksldjump" highlightClick="1"/>
          </p:cNvPr>
          <p:cNvSpPr/>
          <p:nvPr/>
        </p:nvSpPr>
        <p:spPr>
          <a:xfrm>
            <a:off x="3715840" y="3334870"/>
            <a:ext cx="283823" cy="194235"/>
          </a:xfrm>
          <a:prstGeom prst="actionButtonHel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Action Button: Help 12">
            <a:hlinkClick r:id="rId5" action="ppaction://hlinksldjump" highlightClick="1"/>
          </p:cNvPr>
          <p:cNvSpPr/>
          <p:nvPr/>
        </p:nvSpPr>
        <p:spPr>
          <a:xfrm>
            <a:off x="3705233" y="4338917"/>
            <a:ext cx="283823" cy="194235"/>
          </a:xfrm>
          <a:prstGeom prst="actionButtonHel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4" name="Action Button: Help 13">
            <a:hlinkClick r:id="rId6" action="ppaction://hlinksldjump" highlightClick="1"/>
          </p:cNvPr>
          <p:cNvSpPr/>
          <p:nvPr/>
        </p:nvSpPr>
        <p:spPr>
          <a:xfrm>
            <a:off x="3749937" y="5223434"/>
            <a:ext cx="283823" cy="194235"/>
          </a:xfrm>
          <a:prstGeom prst="actionButtonHel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5" name="Action Button: Help 14">
            <a:hlinkClick r:id="" action="ppaction://noaction" highlightClick="1"/>
          </p:cNvPr>
          <p:cNvSpPr/>
          <p:nvPr/>
        </p:nvSpPr>
        <p:spPr>
          <a:xfrm>
            <a:off x="6397513" y="2671481"/>
            <a:ext cx="283823" cy="194235"/>
          </a:xfrm>
          <a:prstGeom prst="actionButtonHel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6" name="Action Button: Help 15">
            <a:hlinkClick r:id="rId7" action="ppaction://hlinksldjump" highlightClick="1"/>
          </p:cNvPr>
          <p:cNvSpPr/>
          <p:nvPr/>
        </p:nvSpPr>
        <p:spPr>
          <a:xfrm>
            <a:off x="6385202" y="3989293"/>
            <a:ext cx="283823" cy="194235"/>
          </a:xfrm>
          <a:prstGeom prst="actionButtonHel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7" name="Action Button: Help 16">
            <a:hlinkClick r:id="rId8" action="ppaction://hlinksldjump" highlightClick="1"/>
          </p:cNvPr>
          <p:cNvSpPr/>
          <p:nvPr/>
        </p:nvSpPr>
        <p:spPr>
          <a:xfrm>
            <a:off x="6385202" y="5223434"/>
            <a:ext cx="283823" cy="194235"/>
          </a:xfrm>
          <a:prstGeom prst="actionButtonHel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Date Placeholder 7"/>
          <p:cNvSpPr>
            <a:spLocks noGrp="1"/>
          </p:cNvSpPr>
          <p:nvPr>
            <p:ph type="dt" sz="half" idx="10"/>
          </p:nvPr>
        </p:nvSpPr>
        <p:spPr/>
        <p:txBody>
          <a:bodyPr/>
          <a:lstStyle/>
          <a:p>
            <a:r>
              <a:rPr lang="fr-FR" smtClean="0"/>
              <a:t>Céline Gainet</a:t>
            </a:r>
            <a:endParaRPr lang="en-GB"/>
          </a:p>
        </p:txBody>
      </p:sp>
    </p:spTree>
    <p:extLst>
      <p:ext uri="{BB962C8B-B14F-4D97-AF65-F5344CB8AC3E}">
        <p14:creationId xmlns:p14="http://schemas.microsoft.com/office/powerpoint/2010/main" val="1662806434"/>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LE BILAN</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64</a:t>
            </a:fld>
            <a:endParaRPr lang="fr-FR" noProof="0"/>
          </a:p>
        </p:txBody>
      </p:sp>
      <p:sp>
        <p:nvSpPr>
          <p:cNvPr id="5" name="Footer Placeholder 4"/>
          <p:cNvSpPr>
            <a:spLocks noGrp="1"/>
          </p:cNvSpPr>
          <p:nvPr>
            <p:ph type="ftr" sz="quarter" idx="11"/>
          </p:nvPr>
        </p:nvSpPr>
        <p:spPr/>
        <p:txBody>
          <a:bodyPr/>
          <a:lstStyle/>
          <a:p>
            <a:r>
              <a:rPr lang="en-GB" smtClean="0"/>
              <a:t>Analyse Financière</a:t>
            </a:r>
            <a:endParaRPr lang="en-GB" dirty="0"/>
          </a:p>
        </p:txBody>
      </p:sp>
      <p:sp>
        <p:nvSpPr>
          <p:cNvPr id="3" name="Content Placeholder 2"/>
          <p:cNvSpPr>
            <a:spLocks noGrp="1"/>
          </p:cNvSpPr>
          <p:nvPr>
            <p:ph idx="1"/>
          </p:nvPr>
        </p:nvSpPr>
        <p:spPr>
          <a:xfrm>
            <a:off x="0" y="928035"/>
            <a:ext cx="9144000" cy="5933139"/>
          </a:xfrm>
          <a:solidFill>
            <a:srgbClr val="FFFFFF"/>
          </a:solidFill>
        </p:spPr>
        <p:txBody>
          <a:bodyPr>
            <a:normAutofit fontScale="85000" lnSpcReduction="10000"/>
          </a:bodyPr>
          <a:lstStyle/>
          <a:p>
            <a:pPr>
              <a:lnSpc>
                <a:spcPct val="110000"/>
              </a:lnSpc>
              <a:spcBef>
                <a:spcPts val="0"/>
              </a:spcBef>
            </a:pPr>
            <a:r>
              <a:rPr lang="en-US" dirty="0" smtClean="0"/>
              <a:t>IMMOBILISATION </a:t>
            </a:r>
          </a:p>
          <a:p>
            <a:pPr lvl="1">
              <a:lnSpc>
                <a:spcPct val="120000"/>
              </a:lnSpc>
            </a:pPr>
            <a:r>
              <a:rPr lang="en-US" b="1" dirty="0" err="1" smtClean="0"/>
              <a:t>Une</a:t>
            </a:r>
            <a:r>
              <a:rPr lang="en-US" b="1" dirty="0" smtClean="0"/>
              <a:t> </a:t>
            </a:r>
            <a:r>
              <a:rPr lang="en-US" b="1" dirty="0" err="1"/>
              <a:t>immobilisation</a:t>
            </a:r>
            <a:r>
              <a:rPr lang="en-US" b="1" dirty="0"/>
              <a:t> </a:t>
            </a:r>
            <a:r>
              <a:rPr lang="en-US" b="1" dirty="0" err="1" smtClean="0"/>
              <a:t>est</a:t>
            </a:r>
            <a:r>
              <a:rPr lang="en-US" b="1" dirty="0" smtClean="0"/>
              <a:t>: </a:t>
            </a:r>
          </a:p>
          <a:p>
            <a:pPr lvl="2">
              <a:lnSpc>
                <a:spcPct val="120000"/>
              </a:lnSpc>
            </a:pPr>
            <a:r>
              <a:rPr lang="en-US" b="1" dirty="0" smtClean="0"/>
              <a:t>un </a:t>
            </a:r>
            <a:r>
              <a:rPr lang="en-US" b="1" dirty="0" err="1"/>
              <a:t>bien</a:t>
            </a:r>
            <a:r>
              <a:rPr lang="en-US" b="1" dirty="0"/>
              <a:t> </a:t>
            </a:r>
            <a:r>
              <a:rPr lang="en-US" b="1" dirty="0" err="1"/>
              <a:t>d'une</a:t>
            </a:r>
            <a:r>
              <a:rPr lang="en-US" b="1" dirty="0"/>
              <a:t> </a:t>
            </a:r>
            <a:r>
              <a:rPr lang="en-US" b="1" dirty="0" err="1">
                <a:solidFill>
                  <a:srgbClr val="FF0000"/>
                </a:solidFill>
              </a:rPr>
              <a:t>certaine</a:t>
            </a:r>
            <a:r>
              <a:rPr lang="en-US" b="1" dirty="0">
                <a:solidFill>
                  <a:srgbClr val="FF0000"/>
                </a:solidFill>
              </a:rPr>
              <a:t> </a:t>
            </a:r>
            <a:r>
              <a:rPr lang="en-US" b="1" dirty="0" err="1">
                <a:solidFill>
                  <a:srgbClr val="FF0000"/>
                </a:solidFill>
              </a:rPr>
              <a:t>valeur</a:t>
            </a:r>
            <a:r>
              <a:rPr lang="en-US" b="1" dirty="0">
                <a:solidFill>
                  <a:srgbClr val="FF0000"/>
                </a:solidFill>
              </a:rPr>
              <a:t> </a:t>
            </a:r>
            <a:endParaRPr lang="en-US" b="1" dirty="0" smtClean="0">
              <a:solidFill>
                <a:srgbClr val="FF0000"/>
              </a:solidFill>
            </a:endParaRPr>
          </a:p>
          <a:p>
            <a:pPr lvl="3">
              <a:lnSpc>
                <a:spcPct val="120000"/>
              </a:lnSpc>
            </a:pPr>
            <a:r>
              <a:rPr lang="en-US" b="1" dirty="0" err="1"/>
              <a:t>D'une</a:t>
            </a:r>
            <a:r>
              <a:rPr lang="en-US" b="1" dirty="0"/>
              <a:t> </a:t>
            </a:r>
            <a:r>
              <a:rPr lang="en-US" b="1" dirty="0" err="1"/>
              <a:t>certaine</a:t>
            </a:r>
            <a:r>
              <a:rPr lang="en-US" b="1" dirty="0"/>
              <a:t> </a:t>
            </a:r>
            <a:r>
              <a:rPr lang="en-US" b="1" dirty="0" err="1"/>
              <a:t>valeur</a:t>
            </a:r>
            <a:r>
              <a:rPr lang="en-US" b="1" dirty="0"/>
              <a:t> :</a:t>
            </a:r>
            <a:r>
              <a:rPr lang="en-US" dirty="0"/>
              <a:t> Les </a:t>
            </a:r>
            <a:r>
              <a:rPr lang="en-US" dirty="0" err="1"/>
              <a:t>biens</a:t>
            </a:r>
            <a:r>
              <a:rPr lang="en-US" dirty="0"/>
              <a:t> de </a:t>
            </a:r>
            <a:r>
              <a:rPr lang="en-US" dirty="0" err="1"/>
              <a:t>valeur</a:t>
            </a:r>
            <a:r>
              <a:rPr lang="en-US" dirty="0"/>
              <a:t> </a:t>
            </a:r>
            <a:r>
              <a:rPr lang="en-US" dirty="0" err="1"/>
              <a:t>inférieure</a:t>
            </a:r>
            <a:r>
              <a:rPr lang="en-US" dirty="0"/>
              <a:t> </a:t>
            </a:r>
            <a:r>
              <a:rPr lang="en-US" dirty="0" err="1"/>
              <a:t>à</a:t>
            </a:r>
            <a:r>
              <a:rPr lang="en-US" dirty="0"/>
              <a:t> 500 euros HT ne </a:t>
            </a:r>
            <a:r>
              <a:rPr lang="en-US" dirty="0" err="1"/>
              <a:t>sont</a:t>
            </a:r>
            <a:r>
              <a:rPr lang="en-US" dirty="0"/>
              <a:t> pas </a:t>
            </a:r>
            <a:r>
              <a:rPr lang="en-US" dirty="0" err="1"/>
              <a:t>comptabilisés</a:t>
            </a:r>
            <a:r>
              <a:rPr lang="en-US" dirty="0"/>
              <a:t> </a:t>
            </a:r>
            <a:r>
              <a:rPr lang="en-US" dirty="0" err="1"/>
              <a:t>comme</a:t>
            </a:r>
            <a:r>
              <a:rPr lang="en-US" dirty="0"/>
              <a:t> des </a:t>
            </a:r>
            <a:r>
              <a:rPr lang="en-US" dirty="0" err="1"/>
              <a:t>immobilisations</a:t>
            </a:r>
            <a:r>
              <a:rPr lang="en-US" dirty="0" smtClean="0"/>
              <a:t>.</a:t>
            </a:r>
            <a:endParaRPr lang="en-US" b="1" dirty="0" smtClean="0"/>
          </a:p>
          <a:p>
            <a:pPr lvl="2">
              <a:lnSpc>
                <a:spcPct val="120000"/>
              </a:lnSpc>
            </a:pPr>
            <a:r>
              <a:rPr lang="en-US" b="1" dirty="0" err="1" smtClean="0"/>
              <a:t>qu'une</a:t>
            </a:r>
            <a:r>
              <a:rPr lang="en-US" b="1" dirty="0" smtClean="0"/>
              <a:t> </a:t>
            </a:r>
            <a:r>
              <a:rPr lang="en-US" b="1" dirty="0" err="1"/>
              <a:t>société</a:t>
            </a:r>
            <a:r>
              <a:rPr lang="en-US" b="1" dirty="0"/>
              <a:t> </a:t>
            </a:r>
            <a:r>
              <a:rPr lang="en-US" b="1" dirty="0" err="1"/>
              <a:t>achète</a:t>
            </a:r>
            <a:r>
              <a:rPr lang="en-US" b="1" dirty="0"/>
              <a:t> (</a:t>
            </a:r>
            <a:r>
              <a:rPr lang="en-US" b="1" dirty="0" err="1"/>
              <a:t>ou</a:t>
            </a:r>
            <a:r>
              <a:rPr lang="en-US" b="1" dirty="0"/>
              <a:t> </a:t>
            </a:r>
            <a:r>
              <a:rPr lang="en-US" b="1" dirty="0" err="1"/>
              <a:t>produit</a:t>
            </a:r>
            <a:r>
              <a:rPr lang="en-US" b="1" dirty="0"/>
              <a:t> pour </a:t>
            </a:r>
            <a:r>
              <a:rPr lang="en-US" b="1" dirty="0" err="1"/>
              <a:t>elle</a:t>
            </a:r>
            <a:r>
              <a:rPr lang="en-US" b="1" dirty="0"/>
              <a:t> </a:t>
            </a:r>
            <a:r>
              <a:rPr lang="en-US" b="1" dirty="0" err="1"/>
              <a:t>même</a:t>
            </a:r>
            <a:r>
              <a:rPr lang="en-US" b="1" dirty="0"/>
              <a:t>) </a:t>
            </a:r>
            <a:r>
              <a:rPr lang="en-US" b="1" dirty="0" err="1" smtClean="0"/>
              <a:t>dans</a:t>
            </a:r>
            <a:r>
              <a:rPr lang="en-US" b="1" dirty="0" smtClean="0"/>
              <a:t> </a:t>
            </a:r>
            <a:r>
              <a:rPr lang="en-US" b="1" dirty="0"/>
              <a:t>le but d'être </a:t>
            </a:r>
            <a:r>
              <a:rPr lang="en-US" b="1" dirty="0" err="1"/>
              <a:t>utilisé</a:t>
            </a:r>
            <a:r>
              <a:rPr lang="en-US" b="1" dirty="0"/>
              <a:t> </a:t>
            </a:r>
            <a:r>
              <a:rPr lang="en-US" b="1" dirty="0" err="1"/>
              <a:t>à</a:t>
            </a:r>
            <a:r>
              <a:rPr lang="en-US" b="1" dirty="0"/>
              <a:t> </a:t>
            </a:r>
            <a:r>
              <a:rPr lang="en-US" b="1" dirty="0">
                <a:solidFill>
                  <a:srgbClr val="FF0000"/>
                </a:solidFill>
              </a:rPr>
              <a:t>long </a:t>
            </a:r>
            <a:r>
              <a:rPr lang="en-US" b="1" dirty="0" err="1" smtClean="0">
                <a:solidFill>
                  <a:srgbClr val="FF0000"/>
                </a:solidFill>
              </a:rPr>
              <a:t>terme</a:t>
            </a:r>
            <a:endParaRPr lang="en-US" b="1" dirty="0">
              <a:solidFill>
                <a:srgbClr val="FF0000"/>
              </a:solidFill>
            </a:endParaRPr>
          </a:p>
          <a:p>
            <a:pPr lvl="3">
              <a:lnSpc>
                <a:spcPct val="120000"/>
              </a:lnSpc>
            </a:pPr>
            <a:r>
              <a:rPr lang="en-US" b="1" dirty="0" smtClean="0"/>
              <a:t>A </a:t>
            </a:r>
            <a:r>
              <a:rPr lang="en-US" b="1" dirty="0"/>
              <a:t>long </a:t>
            </a:r>
            <a:r>
              <a:rPr lang="en-US" b="1" dirty="0" err="1"/>
              <a:t>terme</a:t>
            </a:r>
            <a:r>
              <a:rPr lang="en-US" b="1" dirty="0"/>
              <a:t> : </a:t>
            </a:r>
            <a:r>
              <a:rPr lang="en-US" dirty="0"/>
              <a:t>Pour </a:t>
            </a:r>
            <a:r>
              <a:rPr lang="en-US" dirty="0" err="1"/>
              <a:t>une</a:t>
            </a:r>
            <a:r>
              <a:rPr lang="en-US" dirty="0"/>
              <a:t> </a:t>
            </a:r>
            <a:r>
              <a:rPr lang="en-US" dirty="0" err="1"/>
              <a:t>durée</a:t>
            </a:r>
            <a:r>
              <a:rPr lang="en-US" dirty="0"/>
              <a:t> </a:t>
            </a:r>
            <a:r>
              <a:rPr lang="en-US" dirty="0" err="1"/>
              <a:t>supérieure</a:t>
            </a:r>
            <a:r>
              <a:rPr lang="en-US" dirty="0"/>
              <a:t> </a:t>
            </a:r>
            <a:r>
              <a:rPr lang="en-US" dirty="0" err="1"/>
              <a:t>à</a:t>
            </a:r>
            <a:r>
              <a:rPr lang="en-US" dirty="0"/>
              <a:t> un an.</a:t>
            </a:r>
            <a:br>
              <a:rPr lang="en-US" dirty="0"/>
            </a:br>
            <a:endParaRPr lang="en-US" dirty="0" smtClean="0"/>
          </a:p>
          <a:p>
            <a:pPr lvl="1"/>
            <a:r>
              <a:rPr lang="en-US" b="1" dirty="0" err="1" smtClean="0"/>
              <a:t>Immobilisations</a:t>
            </a:r>
            <a:r>
              <a:rPr lang="en-US" b="1" dirty="0" smtClean="0"/>
              <a:t> </a:t>
            </a:r>
            <a:r>
              <a:rPr lang="en-US" b="1" dirty="0" err="1" smtClean="0"/>
              <a:t>peuvent</a:t>
            </a:r>
            <a:r>
              <a:rPr lang="en-US" b="1" dirty="0" smtClean="0"/>
              <a:t> </a:t>
            </a:r>
            <a:r>
              <a:rPr lang="en-US" b="1" dirty="0" err="1" smtClean="0"/>
              <a:t>être</a:t>
            </a:r>
            <a:r>
              <a:rPr lang="en-US" b="1" dirty="0" smtClean="0"/>
              <a:t> :</a:t>
            </a:r>
          </a:p>
          <a:p>
            <a:pPr lvl="2"/>
            <a:r>
              <a:rPr lang="en-US" b="1" dirty="0" err="1" smtClean="0">
                <a:solidFill>
                  <a:srgbClr val="0000FF"/>
                </a:solidFill>
              </a:rPr>
              <a:t>Corporelles</a:t>
            </a:r>
            <a:r>
              <a:rPr lang="en-US" b="1" dirty="0">
                <a:solidFill>
                  <a:srgbClr val="0000FF"/>
                </a:solidFill>
              </a:rPr>
              <a:t> </a:t>
            </a:r>
            <a:r>
              <a:rPr lang="en-US" dirty="0" err="1" smtClean="0"/>
              <a:t>c’est</a:t>
            </a:r>
            <a:r>
              <a:rPr lang="en-US" dirty="0" smtClean="0"/>
              <a:t>-</a:t>
            </a:r>
            <a:r>
              <a:rPr lang="en-US" dirty="0" err="1" smtClean="0"/>
              <a:t>à</a:t>
            </a:r>
            <a:r>
              <a:rPr lang="en-US" dirty="0" smtClean="0"/>
              <a:t>-dire des </a:t>
            </a:r>
            <a:r>
              <a:rPr lang="en-US" dirty="0" err="1" smtClean="0"/>
              <a:t>biens</a:t>
            </a:r>
            <a:r>
              <a:rPr lang="en-US" dirty="0" smtClean="0"/>
              <a:t> </a:t>
            </a:r>
            <a:r>
              <a:rPr lang="en-US" dirty="0"/>
              <a:t>physiques ("</a:t>
            </a:r>
            <a:r>
              <a:rPr lang="en-US" dirty="0" smtClean="0"/>
              <a:t>tangibles”)</a:t>
            </a:r>
          </a:p>
          <a:p>
            <a:pPr lvl="3"/>
            <a:r>
              <a:rPr lang="en-US" dirty="0"/>
              <a:t>E</a:t>
            </a:r>
            <a:r>
              <a:rPr lang="en-US" dirty="0" smtClean="0"/>
              <a:t>x.: Un </a:t>
            </a:r>
            <a:r>
              <a:rPr lang="en-US" dirty="0"/>
              <a:t>local, </a:t>
            </a:r>
            <a:r>
              <a:rPr lang="en-US" dirty="0" err="1"/>
              <a:t>une</a:t>
            </a:r>
            <a:r>
              <a:rPr lang="en-US" dirty="0"/>
              <a:t> machine (pour </a:t>
            </a:r>
            <a:r>
              <a:rPr lang="en-US" dirty="0" err="1"/>
              <a:t>produire</a:t>
            </a:r>
            <a:r>
              <a:rPr lang="en-US" dirty="0"/>
              <a:t>), un </a:t>
            </a:r>
            <a:r>
              <a:rPr lang="en-US" dirty="0" err="1" smtClean="0"/>
              <a:t>ordinateur</a:t>
            </a:r>
            <a:r>
              <a:rPr lang="en-US" dirty="0" smtClean="0"/>
              <a:t>…</a:t>
            </a:r>
          </a:p>
          <a:p>
            <a:pPr lvl="2"/>
            <a:r>
              <a:rPr lang="en-US" b="1" dirty="0" err="1">
                <a:solidFill>
                  <a:srgbClr val="0000FF"/>
                </a:solidFill>
              </a:rPr>
              <a:t>I</a:t>
            </a:r>
            <a:r>
              <a:rPr lang="en-US" b="1" dirty="0" err="1" smtClean="0">
                <a:solidFill>
                  <a:srgbClr val="0000FF"/>
                </a:solidFill>
              </a:rPr>
              <a:t>ncorporelles</a:t>
            </a:r>
            <a:r>
              <a:rPr lang="en-US" dirty="0" smtClean="0"/>
              <a:t> </a:t>
            </a:r>
            <a:r>
              <a:rPr lang="en-US" dirty="0" err="1"/>
              <a:t>c’est</a:t>
            </a:r>
            <a:r>
              <a:rPr lang="en-US" dirty="0"/>
              <a:t>-</a:t>
            </a:r>
            <a:r>
              <a:rPr lang="en-US" dirty="0" err="1"/>
              <a:t>à</a:t>
            </a:r>
            <a:r>
              <a:rPr lang="en-US" dirty="0"/>
              <a:t>-dire </a:t>
            </a:r>
            <a:r>
              <a:rPr lang="en-US" dirty="0" smtClean="0"/>
              <a:t>sans </a:t>
            </a:r>
            <a:r>
              <a:rPr lang="en-US" dirty="0"/>
              <a:t>substance physique, et </a:t>
            </a:r>
            <a:r>
              <a:rPr lang="en-US" dirty="0" err="1"/>
              <a:t>à</a:t>
            </a:r>
            <a:r>
              <a:rPr lang="en-US" dirty="0"/>
              <a:t> </a:t>
            </a:r>
            <a:r>
              <a:rPr lang="en-US" dirty="0" err="1"/>
              <a:t>caractère</a:t>
            </a:r>
            <a:r>
              <a:rPr lang="en-US" dirty="0"/>
              <a:t> non </a:t>
            </a:r>
            <a:r>
              <a:rPr lang="en-US" dirty="0" smtClean="0"/>
              <a:t>financier</a:t>
            </a:r>
          </a:p>
          <a:p>
            <a:pPr lvl="3"/>
            <a:r>
              <a:rPr lang="en-US" dirty="0" smtClean="0"/>
              <a:t>Ex. </a:t>
            </a:r>
            <a:r>
              <a:rPr lang="en-US" dirty="0"/>
              <a:t>: Un </a:t>
            </a:r>
            <a:r>
              <a:rPr lang="en-US" dirty="0" smtClean="0"/>
              <a:t>brevet</a:t>
            </a:r>
            <a:r>
              <a:rPr lang="en-US" dirty="0"/>
              <a:t>, un </a:t>
            </a:r>
            <a:r>
              <a:rPr lang="en-US" dirty="0" err="1"/>
              <a:t>fonds</a:t>
            </a:r>
            <a:r>
              <a:rPr lang="en-US" dirty="0"/>
              <a:t> </a:t>
            </a:r>
            <a:r>
              <a:rPr lang="en-US" dirty="0" smtClean="0"/>
              <a:t>commercial, </a:t>
            </a:r>
            <a:r>
              <a:rPr lang="en-US" dirty="0" err="1" smtClean="0"/>
              <a:t>ect</a:t>
            </a:r>
            <a:r>
              <a:rPr lang="en-US" dirty="0" smtClean="0"/>
              <a:t>.</a:t>
            </a:r>
          </a:p>
          <a:p>
            <a:pPr lvl="2"/>
            <a:r>
              <a:rPr lang="en-US" b="1" dirty="0" err="1" smtClean="0">
                <a:solidFill>
                  <a:srgbClr val="0000FF"/>
                </a:solidFill>
              </a:rPr>
              <a:t>Financières</a:t>
            </a:r>
            <a:r>
              <a:rPr lang="en-US" b="1" dirty="0" smtClean="0"/>
              <a:t> </a:t>
            </a:r>
            <a:r>
              <a:rPr lang="en-US" dirty="0" err="1"/>
              <a:t>c’est</a:t>
            </a:r>
            <a:r>
              <a:rPr lang="en-US" dirty="0"/>
              <a:t>-</a:t>
            </a:r>
            <a:r>
              <a:rPr lang="en-US" dirty="0" err="1"/>
              <a:t>à</a:t>
            </a:r>
            <a:r>
              <a:rPr lang="en-US" dirty="0"/>
              <a:t>-dire </a:t>
            </a:r>
            <a:r>
              <a:rPr lang="en-US" dirty="0" smtClean="0"/>
              <a:t>sans </a:t>
            </a:r>
            <a:r>
              <a:rPr lang="en-US" dirty="0"/>
              <a:t>substance physique </a:t>
            </a:r>
            <a:r>
              <a:rPr lang="en-US" dirty="0" smtClean="0"/>
              <a:t>et </a:t>
            </a:r>
            <a:r>
              <a:rPr lang="en-US" dirty="0" err="1"/>
              <a:t>à</a:t>
            </a:r>
            <a:r>
              <a:rPr lang="en-US" dirty="0"/>
              <a:t> </a:t>
            </a:r>
            <a:r>
              <a:rPr lang="en-US" dirty="0" err="1"/>
              <a:t>caractère</a:t>
            </a:r>
            <a:r>
              <a:rPr lang="en-US" dirty="0"/>
              <a:t> </a:t>
            </a:r>
            <a:r>
              <a:rPr lang="en-US" dirty="0" smtClean="0"/>
              <a:t>financier</a:t>
            </a:r>
          </a:p>
          <a:p>
            <a:pPr lvl="3"/>
            <a:r>
              <a:rPr lang="en-US" dirty="0" smtClean="0"/>
              <a:t>Ex.: Actions</a:t>
            </a:r>
            <a:r>
              <a:rPr lang="en-US" dirty="0"/>
              <a:t>, </a:t>
            </a:r>
            <a:r>
              <a:rPr lang="en-US" dirty="0" smtClean="0"/>
              <a:t>obligations, etc.</a:t>
            </a:r>
            <a:endParaRPr lang="fr-FR" dirty="0"/>
          </a:p>
        </p:txBody>
      </p:sp>
      <p:sp>
        <p:nvSpPr>
          <p:cNvPr id="7" name="Action Button: Back or Previous 6">
            <a:hlinkClick r:id="rId2" action="ppaction://hlinksldjump" highlightClick="1"/>
          </p:cNvPr>
          <p:cNvSpPr/>
          <p:nvPr/>
        </p:nvSpPr>
        <p:spPr>
          <a:xfrm>
            <a:off x="8405816" y="6496050"/>
            <a:ext cx="738184" cy="361950"/>
          </a:xfrm>
          <a:prstGeom prst="actionButtonBackPrevio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 name="Date Placeholder 5"/>
          <p:cNvSpPr>
            <a:spLocks noGrp="1"/>
          </p:cNvSpPr>
          <p:nvPr>
            <p:ph type="dt" sz="half" idx="2"/>
          </p:nvPr>
        </p:nvSpPr>
        <p:spPr/>
        <p:txBody>
          <a:bodyPr/>
          <a:lstStyle/>
          <a:p>
            <a:r>
              <a:rPr lang="fr-FR" smtClean="0"/>
              <a:t>Céline Gainet</a:t>
            </a:r>
            <a:endParaRPr lang="fr-FR" dirty="0"/>
          </a:p>
        </p:txBody>
      </p:sp>
    </p:spTree>
    <p:extLst>
      <p:ext uri="{BB962C8B-B14F-4D97-AF65-F5344CB8AC3E}">
        <p14:creationId xmlns:p14="http://schemas.microsoft.com/office/powerpoint/2010/main" val="636117835"/>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LE BILAN</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65</a:t>
            </a:fld>
            <a:endParaRPr lang="fr-FR" noProof="0"/>
          </a:p>
        </p:txBody>
      </p:sp>
      <p:sp>
        <p:nvSpPr>
          <p:cNvPr id="5" name="Footer Placeholder 4"/>
          <p:cNvSpPr>
            <a:spLocks noGrp="1"/>
          </p:cNvSpPr>
          <p:nvPr>
            <p:ph type="ftr" sz="quarter" idx="11"/>
          </p:nvPr>
        </p:nvSpPr>
        <p:spPr/>
        <p:txBody>
          <a:bodyPr/>
          <a:lstStyle/>
          <a:p>
            <a:r>
              <a:rPr lang="en-GB" smtClean="0"/>
              <a:t>Analyse Financière</a:t>
            </a:r>
            <a:endParaRPr lang="en-GB" dirty="0"/>
          </a:p>
        </p:txBody>
      </p:sp>
      <p:sp>
        <p:nvSpPr>
          <p:cNvPr id="3" name="Content Placeholder 2"/>
          <p:cNvSpPr>
            <a:spLocks noGrp="1"/>
          </p:cNvSpPr>
          <p:nvPr>
            <p:ph idx="1"/>
          </p:nvPr>
        </p:nvSpPr>
        <p:spPr>
          <a:xfrm>
            <a:off x="0" y="928035"/>
            <a:ext cx="9144000" cy="5933139"/>
          </a:xfrm>
          <a:solidFill>
            <a:srgbClr val="FFFFFF"/>
          </a:solidFill>
        </p:spPr>
        <p:txBody>
          <a:bodyPr>
            <a:normAutofit/>
          </a:bodyPr>
          <a:lstStyle/>
          <a:p>
            <a:pPr>
              <a:lnSpc>
                <a:spcPct val="140000"/>
              </a:lnSpc>
              <a:spcBef>
                <a:spcPts val="0"/>
              </a:spcBef>
            </a:pPr>
            <a:r>
              <a:rPr lang="en-US" dirty="0" smtClean="0"/>
              <a:t>IMMOBILISATION </a:t>
            </a:r>
          </a:p>
          <a:p>
            <a:pPr lvl="1">
              <a:lnSpc>
                <a:spcPct val="140000"/>
              </a:lnSpc>
            </a:pPr>
            <a:r>
              <a:rPr lang="en-US" b="1" dirty="0" smtClean="0"/>
              <a:t>La </a:t>
            </a:r>
            <a:r>
              <a:rPr lang="en-US" b="1" dirty="0" err="1" smtClean="0"/>
              <a:t>valeur</a:t>
            </a:r>
            <a:r>
              <a:rPr lang="en-US" b="1" dirty="0" smtClean="0"/>
              <a:t> des </a:t>
            </a:r>
            <a:r>
              <a:rPr lang="en-US" b="1" dirty="0" err="1" smtClean="0"/>
              <a:t>immobilisations</a:t>
            </a:r>
            <a:r>
              <a:rPr lang="en-US" b="1" dirty="0" smtClean="0"/>
              <a:t> </a:t>
            </a:r>
            <a:r>
              <a:rPr lang="en-US" b="1" dirty="0" err="1" smtClean="0"/>
              <a:t>est</a:t>
            </a:r>
            <a:r>
              <a:rPr lang="en-US" b="1" dirty="0" smtClean="0"/>
              <a:t> </a:t>
            </a:r>
            <a:r>
              <a:rPr lang="en-US" b="1" dirty="0" err="1" smtClean="0"/>
              <a:t>inscrite</a:t>
            </a:r>
            <a:r>
              <a:rPr lang="en-US" b="1" dirty="0" smtClean="0"/>
              <a:t> </a:t>
            </a:r>
            <a:r>
              <a:rPr lang="en-US" b="1" dirty="0" err="1" smtClean="0"/>
              <a:t>à</a:t>
            </a:r>
            <a:r>
              <a:rPr lang="en-US" b="1" dirty="0" smtClean="0"/>
              <a:t> </a:t>
            </a:r>
            <a:r>
              <a:rPr lang="en-US" b="1" dirty="0" err="1" smtClean="0"/>
              <a:t>l’actif</a:t>
            </a:r>
            <a:r>
              <a:rPr lang="en-US" b="1" dirty="0" smtClean="0"/>
              <a:t> du </a:t>
            </a:r>
            <a:r>
              <a:rPr lang="en-US" b="1" dirty="0" err="1" smtClean="0"/>
              <a:t>bilan</a:t>
            </a:r>
            <a:r>
              <a:rPr lang="en-US" b="1" dirty="0" smtClean="0"/>
              <a:t> au </a:t>
            </a:r>
            <a:r>
              <a:rPr lang="en-US" b="1" u="sng" dirty="0" err="1" smtClean="0"/>
              <a:t>coût</a:t>
            </a:r>
            <a:r>
              <a:rPr lang="en-US" b="1" u="sng" dirty="0" smtClean="0"/>
              <a:t> </a:t>
            </a:r>
            <a:r>
              <a:rPr lang="en-US" b="1" u="sng" dirty="0" err="1" smtClean="0"/>
              <a:t>d’acquisition</a:t>
            </a:r>
            <a:endParaRPr lang="fr-FR" u="sng" dirty="0"/>
          </a:p>
        </p:txBody>
      </p:sp>
      <p:sp>
        <p:nvSpPr>
          <p:cNvPr id="7" name="Action Button: Back or Previous 6">
            <a:hlinkClick r:id="rId2" action="ppaction://hlinksldjump" highlightClick="1"/>
          </p:cNvPr>
          <p:cNvSpPr/>
          <p:nvPr/>
        </p:nvSpPr>
        <p:spPr>
          <a:xfrm>
            <a:off x="8405816" y="6496050"/>
            <a:ext cx="738184" cy="361950"/>
          </a:xfrm>
          <a:prstGeom prst="actionButtonBackPrevio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 name="Date Placeholder 5"/>
          <p:cNvSpPr>
            <a:spLocks noGrp="1"/>
          </p:cNvSpPr>
          <p:nvPr>
            <p:ph type="dt" sz="half" idx="2"/>
          </p:nvPr>
        </p:nvSpPr>
        <p:spPr/>
        <p:txBody>
          <a:bodyPr/>
          <a:lstStyle/>
          <a:p>
            <a:r>
              <a:rPr lang="fr-FR" smtClean="0"/>
              <a:t>Céline Gainet</a:t>
            </a:r>
            <a:endParaRPr lang="fr-FR" dirty="0"/>
          </a:p>
        </p:txBody>
      </p:sp>
    </p:spTree>
    <p:extLst>
      <p:ext uri="{BB962C8B-B14F-4D97-AF65-F5344CB8AC3E}">
        <p14:creationId xmlns:p14="http://schemas.microsoft.com/office/powerpoint/2010/main" val="368505544"/>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LE BILAN</a:t>
            </a:r>
          </a:p>
        </p:txBody>
      </p:sp>
      <p:sp>
        <p:nvSpPr>
          <p:cNvPr id="3" name="Content Placeholder 2"/>
          <p:cNvSpPr>
            <a:spLocks noGrp="1"/>
          </p:cNvSpPr>
          <p:nvPr>
            <p:ph idx="1"/>
          </p:nvPr>
        </p:nvSpPr>
        <p:spPr/>
        <p:txBody>
          <a:bodyPr/>
          <a:lstStyle/>
          <a:p>
            <a:pPr>
              <a:lnSpc>
                <a:spcPct val="140000"/>
              </a:lnSpc>
            </a:pPr>
            <a:r>
              <a:rPr lang="fr-FR" dirty="0" smtClean="0"/>
              <a:t>STOCKS</a:t>
            </a:r>
          </a:p>
          <a:p>
            <a:pPr lvl="1">
              <a:lnSpc>
                <a:spcPct val="140000"/>
              </a:lnSpc>
            </a:pPr>
            <a:r>
              <a:rPr lang="fr-FR" dirty="0" smtClean="0"/>
              <a:t>Un </a:t>
            </a:r>
            <a:r>
              <a:rPr lang="fr-FR" dirty="0"/>
              <a:t>stock est un actif </a:t>
            </a:r>
            <a:r>
              <a:rPr lang="fr-FR" dirty="0" smtClean="0"/>
              <a:t>:</a:t>
            </a:r>
          </a:p>
          <a:p>
            <a:pPr lvl="2">
              <a:lnSpc>
                <a:spcPct val="140000"/>
              </a:lnSpc>
            </a:pPr>
            <a:r>
              <a:rPr lang="fr-FR" dirty="0" smtClean="0"/>
              <a:t>détenu </a:t>
            </a:r>
            <a:r>
              <a:rPr lang="fr-FR" dirty="0"/>
              <a:t>pour être vendu dans le cours normal de l’activité, </a:t>
            </a:r>
            <a:endParaRPr lang="fr-FR" dirty="0" smtClean="0"/>
          </a:p>
          <a:p>
            <a:pPr lvl="2">
              <a:lnSpc>
                <a:spcPct val="140000"/>
              </a:lnSpc>
            </a:pPr>
            <a:r>
              <a:rPr lang="fr-FR" dirty="0" smtClean="0"/>
              <a:t>ou </a:t>
            </a:r>
            <a:r>
              <a:rPr lang="fr-FR" dirty="0"/>
              <a:t>en cours de production pour une telle vente</a:t>
            </a:r>
            <a:r>
              <a:rPr lang="fr-FR" dirty="0" smtClean="0"/>
              <a:t>,</a:t>
            </a:r>
          </a:p>
          <a:p>
            <a:pPr lvl="2">
              <a:lnSpc>
                <a:spcPct val="140000"/>
              </a:lnSpc>
            </a:pPr>
            <a:r>
              <a:rPr lang="fr-FR" dirty="0" smtClean="0"/>
              <a:t>ou </a:t>
            </a:r>
            <a:r>
              <a:rPr lang="fr-FR" dirty="0"/>
              <a:t>destiné à être consommé dans le processus de production ou de prestation de services, sous forme de matières premières ou de </a:t>
            </a:r>
            <a:r>
              <a:rPr lang="fr-FR" dirty="0" smtClean="0"/>
              <a:t>fournitures</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66</a:t>
            </a:fld>
            <a:endParaRPr lang="fr-FR" noProof="0"/>
          </a:p>
        </p:txBody>
      </p:sp>
      <p:sp>
        <p:nvSpPr>
          <p:cNvPr id="5" name="Footer Placeholder 4"/>
          <p:cNvSpPr>
            <a:spLocks noGrp="1"/>
          </p:cNvSpPr>
          <p:nvPr>
            <p:ph type="ftr" sz="quarter" idx="11"/>
          </p:nvPr>
        </p:nvSpPr>
        <p:spPr/>
        <p:txBody>
          <a:bodyPr/>
          <a:lstStyle/>
          <a:p>
            <a:r>
              <a:rPr lang="en-GB" smtClean="0"/>
              <a:t>Analyse Financière</a:t>
            </a:r>
            <a:endParaRPr lang="en-GB" dirty="0"/>
          </a:p>
        </p:txBody>
      </p:sp>
      <p:sp>
        <p:nvSpPr>
          <p:cNvPr id="6" name="Action Button: Back or Previous 5">
            <a:hlinkClick r:id="rId2" action="ppaction://hlinksldjump" highlightClick="1"/>
          </p:cNvPr>
          <p:cNvSpPr/>
          <p:nvPr/>
        </p:nvSpPr>
        <p:spPr>
          <a:xfrm>
            <a:off x="8405816" y="6496050"/>
            <a:ext cx="738184" cy="361950"/>
          </a:xfrm>
          <a:prstGeom prst="actionButtonBackPrevio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7" name="Date Placeholder 6"/>
          <p:cNvSpPr>
            <a:spLocks noGrp="1"/>
          </p:cNvSpPr>
          <p:nvPr>
            <p:ph type="dt" sz="half" idx="2"/>
          </p:nvPr>
        </p:nvSpPr>
        <p:spPr/>
        <p:txBody>
          <a:bodyPr/>
          <a:lstStyle/>
          <a:p>
            <a:r>
              <a:rPr lang="fr-FR" smtClean="0"/>
              <a:t>Céline Gainet</a:t>
            </a:r>
            <a:endParaRPr lang="fr-FR" dirty="0"/>
          </a:p>
        </p:txBody>
      </p:sp>
    </p:spTree>
    <p:extLst>
      <p:ext uri="{BB962C8B-B14F-4D97-AF65-F5344CB8AC3E}">
        <p14:creationId xmlns:p14="http://schemas.microsoft.com/office/powerpoint/2010/main" val="442371599"/>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LE BILAN</a:t>
            </a:r>
          </a:p>
        </p:txBody>
      </p:sp>
      <p:sp>
        <p:nvSpPr>
          <p:cNvPr id="3" name="Content Placeholder 2"/>
          <p:cNvSpPr>
            <a:spLocks noGrp="1"/>
          </p:cNvSpPr>
          <p:nvPr>
            <p:ph idx="1"/>
          </p:nvPr>
        </p:nvSpPr>
        <p:spPr/>
        <p:txBody>
          <a:bodyPr/>
          <a:lstStyle/>
          <a:p>
            <a:r>
              <a:rPr lang="fr-FR" dirty="0" smtClean="0"/>
              <a:t>DISPONIBILITES</a:t>
            </a:r>
          </a:p>
          <a:p>
            <a:pPr marL="457200" lvl="1" indent="0">
              <a:buNone/>
            </a:pPr>
            <a:endParaRPr lang="fr-FR" dirty="0" smtClean="0"/>
          </a:p>
          <a:p>
            <a:pPr marL="457200" lvl="1" indent="0">
              <a:buNone/>
            </a:pPr>
            <a:r>
              <a:rPr lang="fr-FR" dirty="0" smtClean="0"/>
              <a:t>= Trésorerie</a:t>
            </a:r>
          </a:p>
          <a:p>
            <a:pPr lvl="1"/>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67</a:t>
            </a:fld>
            <a:endParaRPr lang="fr-FR" noProof="0"/>
          </a:p>
        </p:txBody>
      </p:sp>
      <p:sp>
        <p:nvSpPr>
          <p:cNvPr id="5" name="Footer Placeholder 4"/>
          <p:cNvSpPr>
            <a:spLocks noGrp="1"/>
          </p:cNvSpPr>
          <p:nvPr>
            <p:ph type="ftr" sz="quarter" idx="11"/>
          </p:nvPr>
        </p:nvSpPr>
        <p:spPr/>
        <p:txBody>
          <a:bodyPr/>
          <a:lstStyle/>
          <a:p>
            <a:r>
              <a:rPr lang="en-GB" smtClean="0"/>
              <a:t>Analyse Financière</a:t>
            </a:r>
            <a:endParaRPr lang="en-GB" dirty="0"/>
          </a:p>
        </p:txBody>
      </p:sp>
      <p:sp>
        <p:nvSpPr>
          <p:cNvPr id="6" name="Action Button: Back or Previous 5">
            <a:hlinkClick r:id="rId2" action="ppaction://hlinksldjump" highlightClick="1"/>
          </p:cNvPr>
          <p:cNvSpPr/>
          <p:nvPr/>
        </p:nvSpPr>
        <p:spPr>
          <a:xfrm>
            <a:off x="8405816" y="6496050"/>
            <a:ext cx="738184" cy="361950"/>
          </a:xfrm>
          <a:prstGeom prst="actionButtonBackPrevio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7" name="Date Placeholder 6"/>
          <p:cNvSpPr>
            <a:spLocks noGrp="1"/>
          </p:cNvSpPr>
          <p:nvPr>
            <p:ph type="dt" sz="half" idx="2"/>
          </p:nvPr>
        </p:nvSpPr>
        <p:spPr/>
        <p:txBody>
          <a:bodyPr/>
          <a:lstStyle/>
          <a:p>
            <a:r>
              <a:rPr lang="fr-FR" smtClean="0"/>
              <a:t>Céline Gainet</a:t>
            </a:r>
            <a:endParaRPr lang="fr-FR" dirty="0"/>
          </a:p>
        </p:txBody>
      </p:sp>
    </p:spTree>
    <p:extLst>
      <p:ext uri="{BB962C8B-B14F-4D97-AF65-F5344CB8AC3E}">
        <p14:creationId xmlns:p14="http://schemas.microsoft.com/office/powerpoint/2010/main" val="4206574156"/>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0" y="20638"/>
            <a:ext cx="9144000" cy="833437"/>
          </a:xfrm>
        </p:spPr>
        <p:txBody>
          <a:bodyPr/>
          <a:lstStyle/>
          <a:p>
            <a:r>
              <a:rPr lang="fr-FR" dirty="0" smtClean="0">
                <a:latin typeface="Calibri" charset="0"/>
              </a:rPr>
              <a:t>LE BILAN</a:t>
            </a:r>
            <a:endParaRPr lang="fr-FR" dirty="0">
              <a:latin typeface="Calibri" charset="0"/>
            </a:endParaRPr>
          </a:p>
        </p:txBody>
      </p:sp>
      <p:sp>
        <p:nvSpPr>
          <p:cNvPr id="3" name="Content Placeholder 2"/>
          <p:cNvSpPr>
            <a:spLocks noGrp="1"/>
          </p:cNvSpPr>
          <p:nvPr>
            <p:ph idx="1"/>
          </p:nvPr>
        </p:nvSpPr>
        <p:spPr>
          <a:extLst/>
        </p:spPr>
        <p:txBody>
          <a:bodyPr/>
          <a:lstStyle/>
          <a:p>
            <a:pPr>
              <a:defRPr/>
            </a:pPr>
            <a:r>
              <a:rPr lang="fr-FR" dirty="0" smtClean="0"/>
              <a:t>L’actif CIRCULANT du bilan correspond :</a:t>
            </a:r>
          </a:p>
          <a:p>
            <a:pPr lvl="1">
              <a:defRPr/>
            </a:pPr>
            <a:r>
              <a:rPr lang="fr-FR" dirty="0" smtClean="0"/>
              <a:t>Aux stocks </a:t>
            </a:r>
          </a:p>
          <a:p>
            <a:pPr lvl="1">
              <a:defRPr/>
            </a:pPr>
            <a:r>
              <a:rPr lang="fr-FR" dirty="0" smtClean="0"/>
              <a:t>Aux créances clients</a:t>
            </a:r>
          </a:p>
          <a:p>
            <a:pPr lvl="1">
              <a:defRPr/>
            </a:pPr>
            <a:r>
              <a:rPr lang="fr-FR" dirty="0" smtClean="0"/>
              <a:t>Aux créances de tiers </a:t>
            </a:r>
          </a:p>
          <a:p>
            <a:pPr lvl="1">
              <a:defRPr/>
            </a:pPr>
            <a:r>
              <a:rPr lang="fr-FR" dirty="0" smtClean="0"/>
              <a:t>Aux disponibilités</a:t>
            </a:r>
          </a:p>
          <a:p>
            <a:pPr lvl="1">
              <a:defRPr/>
            </a:pPr>
            <a:endParaRPr lang="fr-FR" dirty="0"/>
          </a:p>
          <a:p>
            <a:pPr lvl="1">
              <a:defRPr/>
            </a:pPr>
            <a:endParaRPr lang="fr-FR" strike="sngStrike" dirty="0" smtClean="0"/>
          </a:p>
          <a:p>
            <a:pPr lvl="1">
              <a:defRPr/>
            </a:pPr>
            <a:endParaRPr lang="fr-FR" strike="sngStrike" dirty="0">
              <a:latin typeface="Calibri" charset="0"/>
            </a:endParaRPr>
          </a:p>
        </p:txBody>
      </p:sp>
      <p:sp>
        <p:nvSpPr>
          <p:cNvPr id="4" name="Slide Number Placeholder 3"/>
          <p:cNvSpPr>
            <a:spLocks noGrp="1"/>
          </p:cNvSpPr>
          <p:nvPr>
            <p:ph type="sldNum" sz="quarter" idx="4294967295"/>
          </p:nvPr>
        </p:nvSpPr>
        <p:spPr>
          <a:xfrm>
            <a:off x="6946900" y="6496050"/>
            <a:ext cx="2133600" cy="365125"/>
          </a:xfrm>
          <a:prstGeom prst="rect">
            <a:avLst/>
          </a:prstGeom>
        </p:spPr>
        <p:txBody>
          <a:bodyPr/>
          <a:lstStyle/>
          <a:p>
            <a:pPr>
              <a:defRPr/>
            </a:pPr>
            <a:fld id="{50D88DC6-7F20-6C47-8A9A-3157DC955532}" type="slidenum">
              <a:rPr lang="fr-FR" smtClean="0"/>
              <a:pPr>
                <a:defRPr/>
              </a:pPr>
              <a:t>68</a:t>
            </a:fld>
            <a:endParaRPr lang="fr-FR"/>
          </a:p>
        </p:txBody>
      </p:sp>
      <p:sp>
        <p:nvSpPr>
          <p:cNvPr id="6" name="Footer Placeholder 5"/>
          <p:cNvSpPr>
            <a:spLocks noGrp="1"/>
          </p:cNvSpPr>
          <p:nvPr>
            <p:ph type="ftr" sz="quarter" idx="4294967295"/>
          </p:nvPr>
        </p:nvSpPr>
        <p:spPr>
          <a:xfrm>
            <a:off x="3124200" y="6496050"/>
            <a:ext cx="2895600" cy="365125"/>
          </a:xfrm>
          <a:prstGeom prst="rect">
            <a:avLst/>
          </a:prstGeom>
        </p:spPr>
        <p:txBody>
          <a:bodyPr/>
          <a:lstStyle/>
          <a:p>
            <a:pPr>
              <a:defRPr/>
            </a:pPr>
            <a:r>
              <a:rPr lang="en-US" smtClean="0"/>
              <a:t>Analyse Financière</a:t>
            </a:r>
            <a:endParaRPr lang="en-GB"/>
          </a:p>
        </p:txBody>
      </p:sp>
    </p:spTree>
    <p:extLst>
      <p:ext uri="{BB962C8B-B14F-4D97-AF65-F5344CB8AC3E}">
        <p14:creationId xmlns:p14="http://schemas.microsoft.com/office/powerpoint/2010/main" val="2396629650"/>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LE BILAN</a:t>
            </a:r>
          </a:p>
        </p:txBody>
      </p:sp>
      <p:sp>
        <p:nvSpPr>
          <p:cNvPr id="3" name="Content Placeholder 2"/>
          <p:cNvSpPr>
            <a:spLocks noGrp="1"/>
          </p:cNvSpPr>
          <p:nvPr>
            <p:ph idx="1"/>
          </p:nvPr>
        </p:nvSpPr>
        <p:spPr>
          <a:xfrm>
            <a:off x="0" y="928035"/>
            <a:ext cx="9144000" cy="6049493"/>
          </a:xfrm>
        </p:spPr>
        <p:txBody>
          <a:bodyPr>
            <a:normAutofit fontScale="92500" lnSpcReduction="20000"/>
          </a:bodyPr>
          <a:lstStyle/>
          <a:p>
            <a:pPr>
              <a:lnSpc>
                <a:spcPct val="120000"/>
              </a:lnSpc>
            </a:pPr>
            <a:r>
              <a:rPr lang="fr-FR" dirty="0" smtClean="0"/>
              <a:t>CAPITAUX PROPRES</a:t>
            </a:r>
          </a:p>
          <a:p>
            <a:pPr lvl="1">
              <a:lnSpc>
                <a:spcPct val="120000"/>
              </a:lnSpc>
              <a:spcBef>
                <a:spcPts val="0"/>
              </a:spcBef>
            </a:pPr>
            <a:r>
              <a:rPr lang="fr-FR" dirty="0" smtClean="0"/>
              <a:t>les </a:t>
            </a:r>
            <a:r>
              <a:rPr lang="fr-FR" dirty="0"/>
              <a:t>capitaux propres représentent l'argent apporté par les </a:t>
            </a:r>
            <a:r>
              <a:rPr lang="fr-FR" dirty="0" smtClean="0"/>
              <a:t>actionnaires :</a:t>
            </a:r>
          </a:p>
          <a:p>
            <a:pPr lvl="2">
              <a:lnSpc>
                <a:spcPct val="120000"/>
              </a:lnSpc>
              <a:spcBef>
                <a:spcPts val="0"/>
              </a:spcBef>
            </a:pPr>
            <a:r>
              <a:rPr lang="fr-FR" dirty="0" smtClean="0"/>
              <a:t>à </a:t>
            </a:r>
            <a:r>
              <a:rPr lang="fr-FR" dirty="0"/>
              <a:t>la constitution de la société </a:t>
            </a:r>
            <a:endParaRPr lang="fr-FR" dirty="0" smtClean="0"/>
          </a:p>
          <a:p>
            <a:pPr lvl="2">
              <a:lnSpc>
                <a:spcPct val="120000"/>
              </a:lnSpc>
              <a:spcBef>
                <a:spcPts val="0"/>
              </a:spcBef>
            </a:pPr>
            <a:r>
              <a:rPr lang="fr-FR" dirty="0" smtClean="0"/>
              <a:t>ou ultérieurement</a:t>
            </a:r>
            <a:endParaRPr lang="fr-FR" dirty="0"/>
          </a:p>
          <a:p>
            <a:pPr lvl="2">
              <a:lnSpc>
                <a:spcPct val="120000"/>
              </a:lnSpc>
            </a:pPr>
            <a:r>
              <a:rPr lang="fr-FR" dirty="0" smtClean="0"/>
              <a:t>ou </a:t>
            </a:r>
            <a:r>
              <a:rPr lang="fr-FR" dirty="0"/>
              <a:t>laissés à la disposition de la société en tant que bénéfices non distribués sous forme de </a:t>
            </a:r>
            <a:r>
              <a:rPr lang="fr-FR" dirty="0" smtClean="0"/>
              <a:t>dividendes </a:t>
            </a:r>
            <a:r>
              <a:rPr lang="fr-FR" dirty="0" smtClean="0">
                <a:solidFill>
                  <a:schemeClr val="bg1">
                    <a:lumMod val="75000"/>
                  </a:schemeClr>
                </a:solidFill>
              </a:rPr>
              <a:t>&gt;</a:t>
            </a:r>
            <a:r>
              <a:rPr lang="fr-FR" dirty="0">
                <a:solidFill>
                  <a:schemeClr val="bg1">
                    <a:lumMod val="75000"/>
                  </a:schemeClr>
                </a:solidFill>
              </a:rPr>
              <a:t> </a:t>
            </a:r>
            <a:r>
              <a:rPr lang="fr-FR" dirty="0" smtClean="0">
                <a:solidFill>
                  <a:schemeClr val="bg1">
                    <a:lumMod val="75000"/>
                  </a:schemeClr>
                </a:solidFill>
              </a:rPr>
              <a:t>ce sont les </a:t>
            </a:r>
            <a:r>
              <a:rPr lang="fr-FR" b="1" dirty="0" smtClean="0">
                <a:solidFill>
                  <a:srgbClr val="FF0000"/>
                </a:solidFill>
              </a:rPr>
              <a:t>réserves</a:t>
            </a:r>
            <a:r>
              <a:rPr lang="fr-FR" dirty="0" smtClean="0">
                <a:solidFill>
                  <a:schemeClr val="bg1">
                    <a:lumMod val="75000"/>
                  </a:schemeClr>
                </a:solidFill>
              </a:rPr>
              <a:t> ou </a:t>
            </a:r>
            <a:r>
              <a:rPr lang="fr-FR" b="1" dirty="0" smtClean="0">
                <a:solidFill>
                  <a:srgbClr val="FF0000"/>
                </a:solidFill>
              </a:rPr>
              <a:t>report à nouveau</a:t>
            </a:r>
          </a:p>
          <a:p>
            <a:pPr lvl="3">
              <a:lnSpc>
                <a:spcPct val="120000"/>
              </a:lnSpc>
            </a:pPr>
            <a:r>
              <a:rPr lang="fr-FR" dirty="0" smtClean="0">
                <a:solidFill>
                  <a:schemeClr val="bg1">
                    <a:lumMod val="50000"/>
                  </a:schemeClr>
                </a:solidFill>
              </a:rPr>
              <a:t>La</a:t>
            </a:r>
            <a:r>
              <a:rPr lang="fr-FR" b="1" dirty="0" smtClean="0">
                <a:solidFill>
                  <a:schemeClr val="bg1">
                    <a:lumMod val="50000"/>
                  </a:schemeClr>
                </a:solidFill>
              </a:rPr>
              <a:t> réserve légale </a:t>
            </a:r>
            <a:r>
              <a:rPr lang="fr-FR" b="1" dirty="0" smtClean="0">
                <a:solidFill>
                  <a:srgbClr val="A6A6A6"/>
                </a:solidFill>
              </a:rPr>
              <a:t>– </a:t>
            </a:r>
            <a:r>
              <a:rPr lang="fr-FR" dirty="0" smtClean="0">
                <a:solidFill>
                  <a:srgbClr val="A6A6A6"/>
                </a:solidFill>
              </a:rPr>
              <a:t>Les SA, SAS et SARL doivent affecter 5% de leur </a:t>
            </a:r>
            <a:r>
              <a:rPr lang="fr-FR" dirty="0">
                <a:solidFill>
                  <a:srgbClr val="A6A6A6"/>
                </a:solidFill>
              </a:rPr>
              <a:t>bénéfice distribuable </a:t>
            </a:r>
            <a:r>
              <a:rPr lang="fr-FR" dirty="0" smtClean="0">
                <a:solidFill>
                  <a:srgbClr val="A6A6A6"/>
                </a:solidFill>
              </a:rPr>
              <a:t>à </a:t>
            </a:r>
            <a:r>
              <a:rPr lang="fr-FR" dirty="0">
                <a:solidFill>
                  <a:srgbClr val="A6A6A6"/>
                </a:solidFill>
              </a:rPr>
              <a:t>cette réserve, et ce jusqu’à ce que la réserve légale atteigne 10 % du capital </a:t>
            </a:r>
            <a:r>
              <a:rPr lang="fr-FR" dirty="0" smtClean="0">
                <a:solidFill>
                  <a:srgbClr val="A6A6A6"/>
                </a:solidFill>
              </a:rPr>
              <a:t>social</a:t>
            </a:r>
          </a:p>
          <a:p>
            <a:pPr lvl="3">
              <a:lnSpc>
                <a:spcPct val="120000"/>
              </a:lnSpc>
            </a:pPr>
            <a:r>
              <a:rPr lang="fr-FR" b="1" dirty="0" smtClean="0">
                <a:solidFill>
                  <a:schemeClr val="bg1">
                    <a:lumMod val="50000"/>
                  </a:schemeClr>
                </a:solidFill>
              </a:rPr>
              <a:t>Les réserves </a:t>
            </a:r>
            <a:r>
              <a:rPr lang="fr-FR" b="1" dirty="0" smtClean="0">
                <a:solidFill>
                  <a:srgbClr val="A6A6A6"/>
                </a:solidFill>
              </a:rPr>
              <a:t>statutaires (</a:t>
            </a:r>
            <a:r>
              <a:rPr lang="fr-FR" dirty="0" smtClean="0">
                <a:solidFill>
                  <a:srgbClr val="A6A6A6"/>
                </a:solidFill>
              </a:rPr>
              <a:t>prévues par les statuts</a:t>
            </a:r>
            <a:r>
              <a:rPr lang="fr-FR" b="1" dirty="0" smtClean="0">
                <a:solidFill>
                  <a:srgbClr val="A6A6A6"/>
                </a:solidFill>
              </a:rPr>
              <a:t>), </a:t>
            </a:r>
            <a:r>
              <a:rPr lang="fr-FR" dirty="0" smtClean="0">
                <a:solidFill>
                  <a:srgbClr val="A6A6A6"/>
                </a:solidFill>
              </a:rPr>
              <a:t>et </a:t>
            </a:r>
            <a:r>
              <a:rPr lang="fr-FR" b="1" dirty="0" smtClean="0">
                <a:solidFill>
                  <a:srgbClr val="A6A6A6"/>
                </a:solidFill>
              </a:rPr>
              <a:t>les réserves facultatives</a:t>
            </a:r>
          </a:p>
          <a:p>
            <a:pPr lvl="3">
              <a:lnSpc>
                <a:spcPct val="120000"/>
              </a:lnSpc>
            </a:pPr>
            <a:r>
              <a:rPr lang="fr-FR" b="1" dirty="0" smtClean="0">
                <a:solidFill>
                  <a:schemeClr val="bg1">
                    <a:lumMod val="50000"/>
                  </a:schemeClr>
                </a:solidFill>
              </a:rPr>
              <a:t>Le report à nouveau </a:t>
            </a:r>
            <a:r>
              <a:rPr lang="fr-FR" b="1" dirty="0" smtClean="0">
                <a:solidFill>
                  <a:schemeClr val="bg1">
                    <a:lumMod val="65000"/>
                  </a:schemeClr>
                </a:solidFill>
              </a:rPr>
              <a:t>- </a:t>
            </a:r>
            <a:r>
              <a:rPr lang="fr-FR" dirty="0">
                <a:solidFill>
                  <a:schemeClr val="bg1">
                    <a:lumMod val="65000"/>
                  </a:schemeClr>
                </a:solidFill>
              </a:rPr>
              <a:t>part du bénéfice qui n'est pas versé aux actionnaires en dividendes, ni </a:t>
            </a:r>
            <a:r>
              <a:rPr lang="fr-FR" dirty="0" smtClean="0">
                <a:solidFill>
                  <a:schemeClr val="bg1">
                    <a:lumMod val="65000"/>
                  </a:schemeClr>
                </a:solidFill>
              </a:rPr>
              <a:t>affecté </a:t>
            </a:r>
            <a:r>
              <a:rPr lang="fr-FR" dirty="0">
                <a:solidFill>
                  <a:schemeClr val="bg1">
                    <a:lumMod val="65000"/>
                  </a:schemeClr>
                </a:solidFill>
              </a:rPr>
              <a:t>à la réserve statutaire de l'entreprise, ni à toutes autres réserves </a:t>
            </a:r>
            <a:r>
              <a:rPr lang="fr-FR" dirty="0" smtClean="0">
                <a:solidFill>
                  <a:schemeClr val="bg1">
                    <a:lumMod val="65000"/>
                  </a:schemeClr>
                </a:solidFill>
              </a:rPr>
              <a:t>facultatives</a:t>
            </a:r>
            <a:endParaRPr lang="fr-FR" b="1" dirty="0" smtClean="0">
              <a:solidFill>
                <a:schemeClr val="bg1">
                  <a:lumMod val="65000"/>
                </a:schemeClr>
              </a:solidFill>
            </a:endParaRPr>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69</a:t>
            </a:fld>
            <a:endParaRPr lang="fr-FR" noProof="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7" name="Action Button: Back or Previous 6">
            <a:hlinkClick r:id="rId2" action="ppaction://hlinksldjump" highlightClick="1"/>
          </p:cNvPr>
          <p:cNvSpPr/>
          <p:nvPr/>
        </p:nvSpPr>
        <p:spPr>
          <a:xfrm>
            <a:off x="8342316" y="20639"/>
            <a:ext cx="738184" cy="361950"/>
          </a:xfrm>
          <a:prstGeom prst="actionButtonBackPrevio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 name="Date Placeholder 4"/>
          <p:cNvSpPr>
            <a:spLocks noGrp="1"/>
          </p:cNvSpPr>
          <p:nvPr>
            <p:ph type="dt" sz="half" idx="2"/>
          </p:nvPr>
        </p:nvSpPr>
        <p:spPr/>
        <p:txBody>
          <a:bodyPr/>
          <a:lstStyle/>
          <a:p>
            <a:r>
              <a:rPr lang="fr-FR" smtClean="0"/>
              <a:t>Céline Gainet</a:t>
            </a:r>
            <a:endParaRPr lang="fr-FR" dirty="0"/>
          </a:p>
        </p:txBody>
      </p:sp>
    </p:spTree>
    <p:extLst>
      <p:ext uri="{BB962C8B-B14F-4D97-AF65-F5344CB8AC3E}">
        <p14:creationId xmlns:p14="http://schemas.microsoft.com/office/powerpoint/2010/main" val="2991116176"/>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Organisation du </a:t>
            </a:r>
            <a:r>
              <a:rPr lang="en-GB" dirty="0" err="1" smtClean="0"/>
              <a:t>cours</a:t>
            </a:r>
            <a:endParaRPr lang="en-GB" dirty="0"/>
          </a:p>
        </p:txBody>
      </p:sp>
      <p:sp>
        <p:nvSpPr>
          <p:cNvPr id="3" name="Content Placeholder 2"/>
          <p:cNvSpPr>
            <a:spLocks noGrp="1"/>
          </p:cNvSpPr>
          <p:nvPr>
            <p:ph idx="1"/>
          </p:nvPr>
        </p:nvSpPr>
        <p:spPr>
          <a:xfrm>
            <a:off x="0" y="854772"/>
            <a:ext cx="9144000" cy="2671380"/>
          </a:xfrm>
        </p:spPr>
        <p:txBody>
          <a:bodyPr>
            <a:normAutofit fontScale="92500"/>
          </a:bodyPr>
          <a:lstStyle/>
          <a:p>
            <a:pPr>
              <a:lnSpc>
                <a:spcPct val="150000"/>
              </a:lnSpc>
              <a:spcBef>
                <a:spcPts val="0"/>
              </a:spcBef>
              <a:spcAft>
                <a:spcPts val="600"/>
              </a:spcAft>
            </a:pPr>
            <a:r>
              <a:rPr lang="en-GB" dirty="0" smtClean="0"/>
              <a:t>Le </a:t>
            </a:r>
            <a:r>
              <a:rPr lang="en-GB" dirty="0" err="1" smtClean="0"/>
              <a:t>cours</a:t>
            </a:r>
            <a:r>
              <a:rPr lang="en-GB" dirty="0" smtClean="0"/>
              <a:t> </a:t>
            </a:r>
            <a:r>
              <a:rPr lang="en-GB" dirty="0" err="1" smtClean="0"/>
              <a:t>est</a:t>
            </a:r>
            <a:r>
              <a:rPr lang="en-GB" dirty="0" smtClean="0"/>
              <a:t> </a:t>
            </a:r>
            <a:r>
              <a:rPr lang="en-GB" dirty="0" err="1" smtClean="0"/>
              <a:t>divisé</a:t>
            </a:r>
            <a:r>
              <a:rPr lang="en-GB" dirty="0" smtClean="0"/>
              <a:t> entre : </a:t>
            </a:r>
          </a:p>
          <a:p>
            <a:pPr lvl="1">
              <a:lnSpc>
                <a:spcPct val="150000"/>
              </a:lnSpc>
              <a:spcBef>
                <a:spcPts val="0"/>
              </a:spcBef>
              <a:spcAft>
                <a:spcPts val="600"/>
              </a:spcAft>
            </a:pPr>
            <a:r>
              <a:rPr lang="en-GB" dirty="0" err="1" smtClean="0"/>
              <a:t>Une</a:t>
            </a:r>
            <a:r>
              <a:rPr lang="en-GB" dirty="0" smtClean="0"/>
              <a:t> </a:t>
            </a:r>
            <a:r>
              <a:rPr lang="en-GB" dirty="0" err="1" smtClean="0"/>
              <a:t>partie</a:t>
            </a:r>
            <a:r>
              <a:rPr lang="en-GB" dirty="0" smtClean="0"/>
              <a:t> </a:t>
            </a:r>
            <a:r>
              <a:rPr lang="en-GB" dirty="0" err="1" smtClean="0"/>
              <a:t>théorique</a:t>
            </a:r>
            <a:r>
              <a:rPr lang="en-GB" dirty="0" smtClean="0"/>
              <a:t>, et </a:t>
            </a:r>
            <a:endParaRPr lang="en-GB" dirty="0"/>
          </a:p>
          <a:p>
            <a:pPr lvl="1">
              <a:lnSpc>
                <a:spcPct val="150000"/>
              </a:lnSpc>
              <a:spcBef>
                <a:spcPts val="0"/>
              </a:spcBef>
              <a:spcAft>
                <a:spcPts val="600"/>
              </a:spcAft>
            </a:pPr>
            <a:r>
              <a:rPr lang="en-GB" dirty="0" err="1" smtClean="0"/>
              <a:t>Une</a:t>
            </a:r>
            <a:r>
              <a:rPr lang="en-GB" dirty="0" smtClean="0"/>
              <a:t> </a:t>
            </a:r>
            <a:r>
              <a:rPr lang="en-GB" dirty="0" err="1" smtClean="0"/>
              <a:t>partie</a:t>
            </a:r>
            <a:r>
              <a:rPr lang="en-GB" dirty="0" smtClean="0"/>
              <a:t> </a:t>
            </a:r>
            <a:r>
              <a:rPr lang="en-GB" dirty="0" err="1" smtClean="0"/>
              <a:t>pratique</a:t>
            </a:r>
            <a:r>
              <a:rPr lang="en-GB" dirty="0" smtClean="0"/>
              <a:t> (</a:t>
            </a:r>
            <a:r>
              <a:rPr lang="en-GB" dirty="0" err="1"/>
              <a:t>e</a:t>
            </a:r>
            <a:r>
              <a:rPr lang="en-GB" dirty="0" err="1" smtClean="0"/>
              <a:t>xercices</a:t>
            </a:r>
            <a:r>
              <a:rPr lang="en-GB" dirty="0" smtClean="0"/>
              <a:t> </a:t>
            </a:r>
            <a:r>
              <a:rPr lang="en-GB" dirty="0" err="1"/>
              <a:t>d’application</a:t>
            </a:r>
            <a:r>
              <a:rPr lang="en-GB" dirty="0"/>
              <a:t>, Analyse de </a:t>
            </a:r>
            <a:r>
              <a:rPr lang="en-GB" dirty="0" err="1" smtClean="0"/>
              <a:t>cas</a:t>
            </a:r>
            <a:r>
              <a:rPr lang="en-GB" dirty="0"/>
              <a:t>)</a:t>
            </a:r>
          </a:p>
          <a:p>
            <a:pPr marL="0" indent="0">
              <a:spcBef>
                <a:spcPts val="0"/>
              </a:spcBef>
              <a:spcAft>
                <a:spcPts val="600"/>
              </a:spcAft>
              <a:buNone/>
            </a:pPr>
            <a:endParaRPr lang="en-GB" dirty="0"/>
          </a:p>
        </p:txBody>
      </p:sp>
      <p:sp>
        <p:nvSpPr>
          <p:cNvPr id="5" name="Slide Number Placeholder 4"/>
          <p:cNvSpPr>
            <a:spLocks noGrp="1"/>
          </p:cNvSpPr>
          <p:nvPr>
            <p:ph type="sldNum" sz="quarter" idx="4"/>
          </p:nvPr>
        </p:nvSpPr>
        <p:spPr>
          <a:xfrm>
            <a:off x="6946900" y="6496050"/>
            <a:ext cx="2133600" cy="365125"/>
          </a:xfrm>
        </p:spPr>
        <p:txBody>
          <a:bodyPr/>
          <a:lstStyle/>
          <a:p>
            <a:fld id="{EDA20C8E-F73C-0044-A491-5312402DBA6C}" type="slidenum">
              <a:rPr lang="en-GB" smtClean="0"/>
              <a:t>7</a:t>
            </a:fld>
            <a:endParaRPr lang="en-GB"/>
          </a:p>
        </p:txBody>
      </p:sp>
      <p:sp>
        <p:nvSpPr>
          <p:cNvPr id="6" name="Date Placeholder 5"/>
          <p:cNvSpPr>
            <a:spLocks noGrp="1"/>
          </p:cNvSpPr>
          <p:nvPr>
            <p:ph type="dt" sz="half" idx="2"/>
          </p:nvPr>
        </p:nvSpPr>
        <p:spPr/>
        <p:txBody>
          <a:bodyPr/>
          <a:lstStyle/>
          <a:p>
            <a:r>
              <a:rPr lang="fr-FR" smtClean="0"/>
              <a:t>Céline Gainet</a:t>
            </a:r>
            <a:endParaRPr lang="fr-FR" dirty="0"/>
          </a:p>
        </p:txBody>
      </p:sp>
      <p:sp>
        <p:nvSpPr>
          <p:cNvPr id="7" name="Footer Placeholder 6"/>
          <p:cNvSpPr>
            <a:spLocks noGrp="1"/>
          </p:cNvSpPr>
          <p:nvPr>
            <p:ph type="ftr" sz="quarter" idx="11"/>
          </p:nvPr>
        </p:nvSpPr>
        <p:spPr>
          <a:xfrm>
            <a:off x="3124200" y="6496050"/>
            <a:ext cx="2895600" cy="365125"/>
          </a:xfrm>
        </p:spPr>
        <p:txBody>
          <a:bodyPr/>
          <a:lstStyle/>
          <a:p>
            <a:r>
              <a:rPr lang="fr-FR" smtClean="0"/>
              <a:t>Analyse Financière</a:t>
            </a:r>
            <a:endParaRPr lang="fr-FR" dirty="0"/>
          </a:p>
        </p:txBody>
      </p:sp>
      <p:sp>
        <p:nvSpPr>
          <p:cNvPr id="4" name="Right Arrow 3"/>
          <p:cNvSpPr/>
          <p:nvPr/>
        </p:nvSpPr>
        <p:spPr>
          <a:xfrm>
            <a:off x="1807881" y="3720388"/>
            <a:ext cx="1105647" cy="28388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9" name="Rectangle 8"/>
          <p:cNvSpPr/>
          <p:nvPr/>
        </p:nvSpPr>
        <p:spPr>
          <a:xfrm>
            <a:off x="2913528" y="3526152"/>
            <a:ext cx="6166971" cy="1077218"/>
          </a:xfrm>
          <a:prstGeom prst="rect">
            <a:avLst/>
          </a:prstGeom>
        </p:spPr>
        <p:txBody>
          <a:bodyPr wrap="square">
            <a:spAutoFit/>
          </a:bodyPr>
          <a:lstStyle/>
          <a:p>
            <a:pPr lvl="0">
              <a:spcBef>
                <a:spcPts val="1200"/>
              </a:spcBef>
            </a:pPr>
            <a:r>
              <a:rPr lang="en-GB" sz="3200" dirty="0" err="1" smtClean="0">
                <a:solidFill>
                  <a:prstClr val="black"/>
                </a:solidFill>
              </a:rPr>
              <a:t>Présence</a:t>
            </a:r>
            <a:r>
              <a:rPr lang="en-GB" sz="3200" dirty="0" smtClean="0">
                <a:solidFill>
                  <a:prstClr val="black"/>
                </a:solidFill>
              </a:rPr>
              <a:t> </a:t>
            </a:r>
            <a:r>
              <a:rPr lang="en-GB" sz="3200" dirty="0" err="1" smtClean="0">
                <a:solidFill>
                  <a:prstClr val="black"/>
                </a:solidFill>
              </a:rPr>
              <a:t>obligatoire</a:t>
            </a:r>
            <a:r>
              <a:rPr lang="en-GB" sz="3200" dirty="0" smtClean="0">
                <a:solidFill>
                  <a:prstClr val="black"/>
                </a:solidFill>
              </a:rPr>
              <a:t> et participation indispensable</a:t>
            </a:r>
            <a:endParaRPr lang="en-GB" sz="3200" dirty="0">
              <a:solidFill>
                <a:prstClr val="black"/>
              </a:solidFill>
            </a:endParaRPr>
          </a:p>
        </p:txBody>
      </p:sp>
      <p:sp>
        <p:nvSpPr>
          <p:cNvPr id="10" name="Rectangle 9"/>
          <p:cNvSpPr/>
          <p:nvPr/>
        </p:nvSpPr>
        <p:spPr>
          <a:xfrm>
            <a:off x="1" y="5276334"/>
            <a:ext cx="9144000" cy="1077218"/>
          </a:xfrm>
          <a:prstGeom prst="rect">
            <a:avLst/>
          </a:prstGeom>
        </p:spPr>
        <p:txBody>
          <a:bodyPr wrap="square">
            <a:spAutoFit/>
          </a:bodyPr>
          <a:lstStyle/>
          <a:p>
            <a:pPr marL="342900" lvl="0" indent="-342900">
              <a:spcBef>
                <a:spcPts val="1200"/>
              </a:spcBef>
              <a:buFont typeface="Arial"/>
              <a:buChar char="•"/>
            </a:pPr>
            <a:r>
              <a:rPr lang="en-GB" sz="3200" dirty="0" err="1" smtClean="0">
                <a:solidFill>
                  <a:prstClr val="black"/>
                </a:solidFill>
              </a:rPr>
              <a:t>Cours</a:t>
            </a:r>
            <a:r>
              <a:rPr lang="en-GB" sz="3200" dirty="0" smtClean="0">
                <a:solidFill>
                  <a:prstClr val="black"/>
                </a:solidFill>
              </a:rPr>
              <a:t> </a:t>
            </a:r>
            <a:r>
              <a:rPr lang="en-GB" sz="3200" dirty="0" err="1" smtClean="0">
                <a:solidFill>
                  <a:prstClr val="black"/>
                </a:solidFill>
              </a:rPr>
              <a:t>interactif</a:t>
            </a:r>
            <a:r>
              <a:rPr lang="en-GB" sz="3200" dirty="0" smtClean="0">
                <a:solidFill>
                  <a:prstClr val="black"/>
                </a:solidFill>
              </a:rPr>
              <a:t> – </a:t>
            </a:r>
            <a:r>
              <a:rPr lang="en-GB" sz="3200" dirty="0" err="1" smtClean="0">
                <a:solidFill>
                  <a:prstClr val="black"/>
                </a:solidFill>
              </a:rPr>
              <a:t>N’hésitez</a:t>
            </a:r>
            <a:r>
              <a:rPr lang="en-GB" sz="3200" dirty="0" smtClean="0">
                <a:solidFill>
                  <a:prstClr val="black"/>
                </a:solidFill>
              </a:rPr>
              <a:t> pas </a:t>
            </a:r>
            <a:r>
              <a:rPr lang="en-GB" sz="3200" dirty="0" err="1" smtClean="0">
                <a:solidFill>
                  <a:prstClr val="black"/>
                </a:solidFill>
              </a:rPr>
              <a:t>à</a:t>
            </a:r>
            <a:r>
              <a:rPr lang="en-GB" sz="3200" dirty="0" smtClean="0">
                <a:solidFill>
                  <a:prstClr val="black"/>
                </a:solidFill>
              </a:rPr>
              <a:t> poser des questions</a:t>
            </a:r>
            <a:endParaRPr lang="en-GB" sz="3200" dirty="0">
              <a:solidFill>
                <a:prstClr val="black"/>
              </a:solidFill>
            </a:endParaRPr>
          </a:p>
        </p:txBody>
      </p:sp>
    </p:spTree>
    <p:extLst>
      <p:ext uri="{BB962C8B-B14F-4D97-AF65-F5344CB8AC3E}">
        <p14:creationId xmlns:p14="http://schemas.microsoft.com/office/powerpoint/2010/main" val="83543704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LE BILAN</a:t>
            </a:r>
          </a:p>
        </p:txBody>
      </p:sp>
      <p:sp>
        <p:nvSpPr>
          <p:cNvPr id="3" name="Content Placeholder 2"/>
          <p:cNvSpPr>
            <a:spLocks noGrp="1"/>
          </p:cNvSpPr>
          <p:nvPr>
            <p:ph idx="1"/>
          </p:nvPr>
        </p:nvSpPr>
        <p:spPr/>
        <p:txBody>
          <a:bodyPr>
            <a:normAutofit lnSpcReduction="10000"/>
          </a:bodyPr>
          <a:lstStyle/>
          <a:p>
            <a:r>
              <a:rPr lang="fr-FR" dirty="0" smtClean="0"/>
              <a:t>EMPRUNT</a:t>
            </a:r>
          </a:p>
          <a:p>
            <a:pPr lvl="1"/>
            <a:r>
              <a:rPr lang="fr-FR" dirty="0" smtClean="0"/>
              <a:t>L’emprunt </a:t>
            </a:r>
            <a:r>
              <a:rPr lang="fr-FR" dirty="0"/>
              <a:t>exprime la dette résultant de l´octroi du </a:t>
            </a:r>
            <a:r>
              <a:rPr lang="fr-FR" b="1" dirty="0"/>
              <a:t>prêt</a:t>
            </a:r>
            <a:r>
              <a:rPr lang="fr-FR" dirty="0"/>
              <a:t> remboursable à </a:t>
            </a:r>
            <a:r>
              <a:rPr lang="fr-FR" dirty="0" smtClean="0"/>
              <a:t>terme</a:t>
            </a:r>
          </a:p>
          <a:p>
            <a:pPr marL="457200" lvl="1" indent="0">
              <a:buNone/>
            </a:pPr>
            <a:endParaRPr lang="fr-FR" dirty="0" smtClean="0"/>
          </a:p>
          <a:p>
            <a:pPr lvl="1"/>
            <a:r>
              <a:rPr lang="fr-FR" dirty="0" smtClean="0"/>
              <a:t>Au moment où le prêt est accordé par la banque, le montant indiqué au bilan correspond au </a:t>
            </a:r>
            <a:r>
              <a:rPr lang="fr-FR" b="1" dirty="0" smtClean="0">
                <a:solidFill>
                  <a:srgbClr val="0000FF"/>
                </a:solidFill>
              </a:rPr>
              <a:t>capital emprunté </a:t>
            </a:r>
            <a:r>
              <a:rPr lang="fr-FR" dirty="0" smtClean="0"/>
              <a:t>(</a:t>
            </a:r>
            <a:r>
              <a:rPr lang="fr-FR" dirty="0" smtClean="0">
                <a:sym typeface="Wingdings"/>
              </a:rPr>
              <a:t> </a:t>
            </a:r>
            <a:r>
              <a:rPr lang="fr-FR" dirty="0" smtClean="0"/>
              <a:t>ce montant n’inclut pas les intérêts / frais financiers liés à ce prêt)</a:t>
            </a:r>
            <a:endParaRPr lang="fr-FR" b="1" dirty="0" smtClean="0"/>
          </a:p>
          <a:p>
            <a:pPr marL="457200" lvl="1" indent="0">
              <a:buNone/>
            </a:pPr>
            <a:endParaRPr lang="fr-FR" b="1" dirty="0" smtClean="0"/>
          </a:p>
          <a:p>
            <a:pPr lvl="1"/>
            <a:r>
              <a:rPr lang="fr-FR" dirty="0" smtClean="0"/>
              <a:t>Chaque mois / année, une partie du </a:t>
            </a:r>
            <a:r>
              <a:rPr lang="fr-FR" b="1" dirty="0" smtClean="0">
                <a:solidFill>
                  <a:srgbClr val="0000FF"/>
                </a:solidFill>
              </a:rPr>
              <a:t>capital emprunté </a:t>
            </a:r>
            <a:r>
              <a:rPr lang="fr-FR" dirty="0" smtClean="0"/>
              <a:t>est remboursé. Le montant indiqué au bilan correspond donc au </a:t>
            </a:r>
            <a:r>
              <a:rPr lang="fr-FR" b="1" u="sng" dirty="0" smtClean="0">
                <a:solidFill>
                  <a:srgbClr val="FF0000"/>
                </a:solidFill>
              </a:rPr>
              <a:t>capital restant dû</a:t>
            </a:r>
            <a:endParaRPr lang="fr-FR" b="1" u="sng" dirty="0">
              <a:solidFill>
                <a:srgbClr val="FF0000"/>
              </a:solidFill>
            </a:endParaRPr>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70</a:t>
            </a:fld>
            <a:endParaRPr lang="fr-FR" noProof="0"/>
          </a:p>
        </p:txBody>
      </p:sp>
      <p:sp>
        <p:nvSpPr>
          <p:cNvPr id="5" name="Footer Placeholder 4"/>
          <p:cNvSpPr>
            <a:spLocks noGrp="1"/>
          </p:cNvSpPr>
          <p:nvPr>
            <p:ph type="ftr" sz="quarter" idx="11"/>
          </p:nvPr>
        </p:nvSpPr>
        <p:spPr/>
        <p:txBody>
          <a:bodyPr/>
          <a:lstStyle/>
          <a:p>
            <a:r>
              <a:rPr lang="en-GB" smtClean="0"/>
              <a:t>Analyse Financière</a:t>
            </a:r>
            <a:endParaRPr lang="en-GB" dirty="0"/>
          </a:p>
        </p:txBody>
      </p:sp>
      <p:sp>
        <p:nvSpPr>
          <p:cNvPr id="6" name="Action Button: Back or Previous 5">
            <a:hlinkClick r:id="rId2" action="ppaction://hlinksldjump" highlightClick="1"/>
          </p:cNvPr>
          <p:cNvSpPr/>
          <p:nvPr/>
        </p:nvSpPr>
        <p:spPr>
          <a:xfrm>
            <a:off x="8405816" y="6496050"/>
            <a:ext cx="738184" cy="361950"/>
          </a:xfrm>
          <a:prstGeom prst="actionButtonBackPrevio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7" name="Date Placeholder 6"/>
          <p:cNvSpPr>
            <a:spLocks noGrp="1"/>
          </p:cNvSpPr>
          <p:nvPr>
            <p:ph type="dt" sz="half" idx="2"/>
          </p:nvPr>
        </p:nvSpPr>
        <p:spPr/>
        <p:txBody>
          <a:bodyPr/>
          <a:lstStyle/>
          <a:p>
            <a:r>
              <a:rPr lang="fr-FR" smtClean="0"/>
              <a:t>Céline Gainet</a:t>
            </a:r>
            <a:endParaRPr lang="fr-FR" dirty="0"/>
          </a:p>
        </p:txBody>
      </p:sp>
    </p:spTree>
    <p:extLst>
      <p:ext uri="{BB962C8B-B14F-4D97-AF65-F5344CB8AC3E}">
        <p14:creationId xmlns:p14="http://schemas.microsoft.com/office/powerpoint/2010/main" val="1291266938"/>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LE BILAN</a:t>
            </a:r>
          </a:p>
        </p:txBody>
      </p:sp>
      <p:sp>
        <p:nvSpPr>
          <p:cNvPr id="3" name="Content Placeholder 2"/>
          <p:cNvSpPr>
            <a:spLocks noGrp="1"/>
          </p:cNvSpPr>
          <p:nvPr>
            <p:ph idx="1"/>
          </p:nvPr>
        </p:nvSpPr>
        <p:spPr/>
        <p:txBody>
          <a:bodyPr/>
          <a:lstStyle/>
          <a:p>
            <a:pPr>
              <a:lnSpc>
                <a:spcPct val="140000"/>
              </a:lnSpc>
            </a:pPr>
            <a:r>
              <a:rPr lang="fr-FR" dirty="0" smtClean="0"/>
              <a:t>DETTES FOURNISSEURS</a:t>
            </a:r>
          </a:p>
          <a:p>
            <a:pPr lvl="1">
              <a:lnSpc>
                <a:spcPct val="140000"/>
              </a:lnSpc>
            </a:pPr>
            <a:r>
              <a:rPr lang="fr-FR" dirty="0" smtClean="0"/>
              <a:t>Obligation </a:t>
            </a:r>
            <a:r>
              <a:rPr lang="fr-FR" dirty="0"/>
              <a:t>contractée à l’égard </a:t>
            </a:r>
            <a:r>
              <a:rPr lang="fr-FR" dirty="0" smtClean="0"/>
              <a:t>des fournisseurs de les payer, </a:t>
            </a:r>
          </a:p>
          <a:p>
            <a:pPr lvl="1">
              <a:lnSpc>
                <a:spcPct val="140000"/>
              </a:lnSpc>
            </a:pPr>
            <a:r>
              <a:rPr lang="fr-FR" dirty="0" smtClean="0"/>
              <a:t>ayant </a:t>
            </a:r>
            <a:r>
              <a:rPr lang="fr-FR" dirty="0"/>
              <a:t>pour contrepartie du point de vue de </a:t>
            </a:r>
            <a:r>
              <a:rPr lang="fr-FR" dirty="0" smtClean="0"/>
              <a:t>ces derniers </a:t>
            </a:r>
            <a:r>
              <a:rPr lang="fr-FR" dirty="0"/>
              <a:t>une créance</a:t>
            </a:r>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71</a:t>
            </a:fld>
            <a:endParaRPr lang="fr-FR" noProof="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7" name="Action Button: Back or Previous 6">
            <a:hlinkClick r:id="rId2" action="ppaction://hlinksldjump" highlightClick="1"/>
          </p:cNvPr>
          <p:cNvSpPr/>
          <p:nvPr/>
        </p:nvSpPr>
        <p:spPr>
          <a:xfrm>
            <a:off x="8405816" y="6496050"/>
            <a:ext cx="738184" cy="361950"/>
          </a:xfrm>
          <a:prstGeom prst="actionButtonBackPrevio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 name="Date Placeholder 4"/>
          <p:cNvSpPr>
            <a:spLocks noGrp="1"/>
          </p:cNvSpPr>
          <p:nvPr>
            <p:ph type="dt" sz="half" idx="2"/>
          </p:nvPr>
        </p:nvSpPr>
        <p:spPr/>
        <p:txBody>
          <a:bodyPr/>
          <a:lstStyle/>
          <a:p>
            <a:r>
              <a:rPr lang="fr-FR" smtClean="0"/>
              <a:t>Céline Gainet</a:t>
            </a:r>
            <a:endParaRPr lang="fr-FR" dirty="0"/>
          </a:p>
        </p:txBody>
      </p:sp>
    </p:spTree>
    <p:extLst>
      <p:ext uri="{BB962C8B-B14F-4D97-AF65-F5344CB8AC3E}">
        <p14:creationId xmlns:p14="http://schemas.microsoft.com/office/powerpoint/2010/main" val="4239638021"/>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re 1"/>
          <p:cNvSpPr>
            <a:spLocks noGrp="1"/>
          </p:cNvSpPr>
          <p:nvPr>
            <p:ph type="title"/>
          </p:nvPr>
        </p:nvSpPr>
        <p:spPr>
          <a:xfrm>
            <a:off x="0" y="20638"/>
            <a:ext cx="9144000" cy="833437"/>
          </a:xfrm>
        </p:spPr>
        <p:txBody>
          <a:bodyPr/>
          <a:lstStyle/>
          <a:p>
            <a:r>
              <a:rPr lang="fr-FR" dirty="0">
                <a:latin typeface="Calibri" charset="0"/>
              </a:rPr>
              <a:t>Concepts Financiers Fondamentaux : le Bilan</a:t>
            </a:r>
          </a:p>
        </p:txBody>
      </p:sp>
      <p:sp>
        <p:nvSpPr>
          <p:cNvPr id="63490" name="Espace réservé du contenu 2"/>
          <p:cNvSpPr>
            <a:spLocks noGrp="1"/>
          </p:cNvSpPr>
          <p:nvPr>
            <p:ph idx="1"/>
          </p:nvPr>
        </p:nvSpPr>
        <p:spPr>
          <a:xfrm>
            <a:off x="0" y="928688"/>
            <a:ext cx="9144000" cy="5481637"/>
          </a:xfrm>
        </p:spPr>
        <p:txBody>
          <a:bodyPr>
            <a:normAutofit fontScale="92500" lnSpcReduction="10000"/>
          </a:bodyPr>
          <a:lstStyle/>
          <a:p>
            <a:pPr>
              <a:lnSpc>
                <a:spcPct val="140000"/>
              </a:lnSpc>
              <a:spcAft>
                <a:spcPts val="2400"/>
              </a:spcAft>
            </a:pPr>
            <a:r>
              <a:rPr lang="en-US" dirty="0" err="1">
                <a:latin typeface="Calibri" charset="0"/>
              </a:rPr>
              <a:t>Puisque</a:t>
            </a:r>
            <a:r>
              <a:rPr lang="en-US" dirty="0">
                <a:latin typeface="Calibri" charset="0"/>
              </a:rPr>
              <a:t> le </a:t>
            </a:r>
            <a:r>
              <a:rPr lang="en-US" dirty="0" err="1">
                <a:latin typeface="Calibri" charset="0"/>
              </a:rPr>
              <a:t>bilan</a:t>
            </a:r>
            <a:r>
              <a:rPr lang="en-US" dirty="0">
                <a:latin typeface="Calibri" charset="0"/>
              </a:rPr>
              <a:t> ne </a:t>
            </a:r>
            <a:r>
              <a:rPr lang="en-US" dirty="0" err="1">
                <a:latin typeface="Calibri" charset="0"/>
              </a:rPr>
              <a:t>donne</a:t>
            </a:r>
            <a:r>
              <a:rPr lang="en-US" dirty="0">
                <a:latin typeface="Calibri" charset="0"/>
              </a:rPr>
              <a:t> </a:t>
            </a:r>
            <a:r>
              <a:rPr lang="en-US" dirty="0" err="1">
                <a:latin typeface="Calibri" charset="0"/>
              </a:rPr>
              <a:t>qu’une</a:t>
            </a:r>
            <a:r>
              <a:rPr lang="en-US" dirty="0">
                <a:latin typeface="Calibri" charset="0"/>
              </a:rPr>
              <a:t> </a:t>
            </a:r>
            <a:r>
              <a:rPr lang="en-US" b="1" dirty="0">
                <a:latin typeface="Calibri" charset="0"/>
              </a:rPr>
              <a:t>image </a:t>
            </a:r>
            <a:r>
              <a:rPr lang="en-US" b="1" dirty="0" err="1">
                <a:latin typeface="Calibri" charset="0"/>
              </a:rPr>
              <a:t>statique</a:t>
            </a:r>
            <a:r>
              <a:rPr lang="en-US" b="1" dirty="0">
                <a:latin typeface="Calibri" charset="0"/>
              </a:rPr>
              <a:t> </a:t>
            </a:r>
            <a:r>
              <a:rPr lang="en-US" dirty="0">
                <a:latin typeface="Calibri" charset="0"/>
              </a:rPr>
              <a:t>de la situation </a:t>
            </a:r>
            <a:r>
              <a:rPr lang="en-US" dirty="0" err="1">
                <a:latin typeface="Calibri" charset="0"/>
              </a:rPr>
              <a:t>financière</a:t>
            </a:r>
            <a:r>
              <a:rPr lang="en-US" dirty="0">
                <a:latin typeface="Calibri" charset="0"/>
              </a:rPr>
              <a:t> </a:t>
            </a:r>
            <a:r>
              <a:rPr lang="en-US" dirty="0" err="1">
                <a:latin typeface="Calibri" charset="0"/>
              </a:rPr>
              <a:t>d’une</a:t>
            </a:r>
            <a:r>
              <a:rPr lang="en-US" dirty="0">
                <a:latin typeface="Calibri" charset="0"/>
              </a:rPr>
              <a:t> </a:t>
            </a:r>
            <a:r>
              <a:rPr lang="en-US" dirty="0" err="1">
                <a:latin typeface="Calibri" charset="0"/>
              </a:rPr>
              <a:t>société</a:t>
            </a:r>
            <a:r>
              <a:rPr lang="en-US" dirty="0">
                <a:latin typeface="Calibri" charset="0"/>
              </a:rPr>
              <a:t>, </a:t>
            </a:r>
            <a:r>
              <a:rPr lang="en-US" dirty="0" err="1">
                <a:latin typeface="Calibri" charset="0"/>
              </a:rPr>
              <a:t>elle</a:t>
            </a:r>
            <a:r>
              <a:rPr lang="en-US" dirty="0">
                <a:latin typeface="Calibri" charset="0"/>
              </a:rPr>
              <a:t> ne </a:t>
            </a:r>
            <a:r>
              <a:rPr lang="en-US" dirty="0" err="1">
                <a:latin typeface="Calibri" charset="0"/>
              </a:rPr>
              <a:t>révèle</a:t>
            </a:r>
            <a:r>
              <a:rPr lang="en-US" dirty="0">
                <a:latin typeface="Calibri" charset="0"/>
              </a:rPr>
              <a:t> </a:t>
            </a:r>
            <a:r>
              <a:rPr lang="en-US" dirty="0" err="1">
                <a:latin typeface="Calibri" charset="0"/>
              </a:rPr>
              <a:t>rien</a:t>
            </a:r>
            <a:r>
              <a:rPr lang="en-US" dirty="0">
                <a:latin typeface="Calibri" charset="0"/>
              </a:rPr>
              <a:t> </a:t>
            </a:r>
            <a:r>
              <a:rPr lang="en-US" dirty="0" err="1">
                <a:latin typeface="Calibri" charset="0"/>
              </a:rPr>
              <a:t>sur</a:t>
            </a:r>
            <a:r>
              <a:rPr lang="en-US" dirty="0">
                <a:latin typeface="Calibri" charset="0"/>
              </a:rPr>
              <a:t> les </a:t>
            </a:r>
            <a:r>
              <a:rPr lang="en-US" dirty="0" err="1">
                <a:latin typeface="Calibri" charset="0"/>
              </a:rPr>
              <a:t>évènements</a:t>
            </a:r>
            <a:r>
              <a:rPr lang="en-US" dirty="0">
                <a:latin typeface="Calibri" charset="0"/>
              </a:rPr>
              <a:t> </a:t>
            </a:r>
            <a:r>
              <a:rPr lang="en-US" dirty="0" err="1">
                <a:latin typeface="Calibri" charset="0"/>
              </a:rPr>
              <a:t>passés</a:t>
            </a:r>
            <a:endParaRPr lang="en-US" dirty="0">
              <a:latin typeface="Calibri" charset="0"/>
            </a:endParaRPr>
          </a:p>
          <a:p>
            <a:pPr>
              <a:lnSpc>
                <a:spcPct val="140000"/>
              </a:lnSpc>
              <a:spcAft>
                <a:spcPts val="2400"/>
              </a:spcAft>
            </a:pPr>
            <a:r>
              <a:rPr lang="en-US" dirty="0" err="1">
                <a:latin typeface="Calibri" charset="0"/>
              </a:rPr>
              <a:t>Afin</a:t>
            </a:r>
            <a:r>
              <a:rPr lang="en-US" dirty="0">
                <a:latin typeface="Calibri" charset="0"/>
              </a:rPr>
              <a:t> </a:t>
            </a:r>
            <a:r>
              <a:rPr lang="en-US" dirty="0" err="1">
                <a:latin typeface="Calibri" charset="0"/>
              </a:rPr>
              <a:t>d’évaluer</a:t>
            </a:r>
            <a:r>
              <a:rPr lang="en-US" dirty="0">
                <a:latin typeface="Calibri" charset="0"/>
              </a:rPr>
              <a:t> les performances </a:t>
            </a:r>
            <a:r>
              <a:rPr lang="en-US" dirty="0" err="1" smtClean="0">
                <a:latin typeface="Calibri" charset="0"/>
              </a:rPr>
              <a:t>financières</a:t>
            </a:r>
            <a:r>
              <a:rPr lang="en-US" dirty="0" smtClean="0">
                <a:latin typeface="Calibri" charset="0"/>
              </a:rPr>
              <a:t> </a:t>
            </a:r>
            <a:r>
              <a:rPr lang="en-US" dirty="0" err="1" smtClean="0">
                <a:latin typeface="Calibri" charset="0"/>
              </a:rPr>
              <a:t>d’une</a:t>
            </a:r>
            <a:r>
              <a:rPr lang="en-US" dirty="0" smtClean="0">
                <a:latin typeface="Calibri" charset="0"/>
              </a:rPr>
              <a:t> </a:t>
            </a:r>
            <a:r>
              <a:rPr lang="en-US" dirty="0" err="1" smtClean="0">
                <a:latin typeface="Calibri" charset="0"/>
              </a:rPr>
              <a:t>entreprise</a:t>
            </a:r>
            <a:r>
              <a:rPr lang="en-US" dirty="0" smtClean="0">
                <a:latin typeface="Calibri" charset="0"/>
              </a:rPr>
              <a:t> </a:t>
            </a:r>
            <a:r>
              <a:rPr lang="en-US" dirty="0" err="1">
                <a:latin typeface="Calibri" charset="0"/>
              </a:rPr>
              <a:t>sur</a:t>
            </a:r>
            <a:r>
              <a:rPr lang="en-US" dirty="0">
                <a:latin typeface="Calibri" charset="0"/>
              </a:rPr>
              <a:t> </a:t>
            </a:r>
            <a:r>
              <a:rPr lang="en-US" dirty="0" err="1">
                <a:latin typeface="Calibri" charset="0"/>
              </a:rPr>
              <a:t>une</a:t>
            </a:r>
            <a:r>
              <a:rPr lang="en-US" dirty="0">
                <a:latin typeface="Calibri" charset="0"/>
              </a:rPr>
              <a:t> </a:t>
            </a:r>
            <a:r>
              <a:rPr lang="en-US" dirty="0" err="1">
                <a:latin typeface="Calibri" charset="0"/>
              </a:rPr>
              <a:t>certaine</a:t>
            </a:r>
            <a:r>
              <a:rPr lang="en-US" dirty="0">
                <a:latin typeface="Calibri" charset="0"/>
              </a:rPr>
              <a:t> </a:t>
            </a:r>
            <a:r>
              <a:rPr lang="en-US" dirty="0" err="1" smtClean="0">
                <a:latin typeface="Calibri" charset="0"/>
              </a:rPr>
              <a:t>période</a:t>
            </a:r>
            <a:r>
              <a:rPr lang="en-US" dirty="0" smtClean="0">
                <a:latin typeface="Calibri" charset="0"/>
              </a:rPr>
              <a:t> </a:t>
            </a:r>
            <a:r>
              <a:rPr lang="en-US" dirty="0" err="1" smtClean="0">
                <a:latin typeface="Calibri" charset="0"/>
              </a:rPr>
              <a:t>à</a:t>
            </a:r>
            <a:r>
              <a:rPr lang="en-US" dirty="0" smtClean="0">
                <a:latin typeface="Calibri" charset="0"/>
              </a:rPr>
              <a:t> </a:t>
            </a:r>
            <a:r>
              <a:rPr lang="en-US" dirty="0" err="1" smtClean="0">
                <a:latin typeface="Calibri" charset="0"/>
              </a:rPr>
              <a:t>partir</a:t>
            </a:r>
            <a:r>
              <a:rPr lang="en-US" dirty="0" smtClean="0">
                <a:latin typeface="Calibri" charset="0"/>
              </a:rPr>
              <a:t> de son </a:t>
            </a:r>
            <a:r>
              <a:rPr lang="en-US" dirty="0" err="1" smtClean="0">
                <a:latin typeface="Calibri" charset="0"/>
              </a:rPr>
              <a:t>bilan</a:t>
            </a:r>
            <a:r>
              <a:rPr lang="en-US" dirty="0" smtClean="0">
                <a:latin typeface="Calibri" charset="0"/>
              </a:rPr>
              <a:t>, </a:t>
            </a:r>
            <a:r>
              <a:rPr lang="en-US" dirty="0" err="1">
                <a:latin typeface="Calibri" charset="0"/>
              </a:rPr>
              <a:t>deux</a:t>
            </a:r>
            <a:r>
              <a:rPr lang="en-US" dirty="0">
                <a:latin typeface="Calibri" charset="0"/>
              </a:rPr>
              <a:t> </a:t>
            </a:r>
            <a:r>
              <a:rPr lang="en-US" dirty="0" err="1">
                <a:latin typeface="Calibri" charset="0"/>
              </a:rPr>
              <a:t>bilans</a:t>
            </a:r>
            <a:r>
              <a:rPr lang="en-US" dirty="0">
                <a:latin typeface="Calibri" charset="0"/>
              </a:rPr>
              <a:t> </a:t>
            </a:r>
            <a:r>
              <a:rPr lang="en-US" dirty="0" err="1">
                <a:latin typeface="Calibri" charset="0"/>
              </a:rPr>
              <a:t>doivent</a:t>
            </a:r>
            <a:r>
              <a:rPr lang="en-US" dirty="0">
                <a:latin typeface="Calibri" charset="0"/>
              </a:rPr>
              <a:t> </a:t>
            </a:r>
            <a:r>
              <a:rPr lang="en-US" dirty="0" err="1">
                <a:latin typeface="Calibri" charset="0"/>
              </a:rPr>
              <a:t>être</a:t>
            </a:r>
            <a:r>
              <a:rPr lang="en-US" dirty="0">
                <a:latin typeface="Calibri" charset="0"/>
              </a:rPr>
              <a:t> </a:t>
            </a:r>
            <a:r>
              <a:rPr lang="en-US" dirty="0" err="1">
                <a:latin typeface="Calibri" charset="0"/>
              </a:rPr>
              <a:t>comparés</a:t>
            </a:r>
            <a:r>
              <a:rPr lang="en-US" dirty="0">
                <a:latin typeface="Calibri" charset="0"/>
              </a:rPr>
              <a:t> : </a:t>
            </a:r>
            <a:r>
              <a:rPr lang="en-US" dirty="0" err="1">
                <a:latin typeface="Calibri" charset="0"/>
              </a:rPr>
              <a:t>celui</a:t>
            </a:r>
            <a:r>
              <a:rPr lang="en-US" dirty="0">
                <a:latin typeface="Calibri" charset="0"/>
              </a:rPr>
              <a:t> </a:t>
            </a:r>
            <a:r>
              <a:rPr lang="en-US" dirty="0" err="1">
                <a:latin typeface="Calibri" charset="0"/>
              </a:rPr>
              <a:t>établi</a:t>
            </a:r>
            <a:r>
              <a:rPr lang="en-US" dirty="0">
                <a:latin typeface="Calibri" charset="0"/>
              </a:rPr>
              <a:t> au début de la </a:t>
            </a:r>
            <a:r>
              <a:rPr lang="en-US" dirty="0" err="1">
                <a:latin typeface="Calibri" charset="0"/>
              </a:rPr>
              <a:t>période</a:t>
            </a:r>
            <a:r>
              <a:rPr lang="en-US" dirty="0">
                <a:latin typeface="Calibri" charset="0"/>
              </a:rPr>
              <a:t> et </a:t>
            </a:r>
            <a:r>
              <a:rPr lang="en-US" dirty="0" err="1">
                <a:latin typeface="Calibri" charset="0"/>
              </a:rPr>
              <a:t>celui</a:t>
            </a:r>
            <a:r>
              <a:rPr lang="en-US" dirty="0">
                <a:latin typeface="Calibri" charset="0"/>
              </a:rPr>
              <a:t> </a:t>
            </a:r>
            <a:r>
              <a:rPr lang="en-US" dirty="0" err="1">
                <a:latin typeface="Calibri" charset="0"/>
              </a:rPr>
              <a:t>établi</a:t>
            </a:r>
            <a:r>
              <a:rPr lang="en-US" dirty="0">
                <a:latin typeface="Calibri" charset="0"/>
              </a:rPr>
              <a:t> </a:t>
            </a:r>
            <a:r>
              <a:rPr lang="en-US" dirty="0" err="1">
                <a:latin typeface="Calibri" charset="0"/>
              </a:rPr>
              <a:t>à</a:t>
            </a:r>
            <a:r>
              <a:rPr lang="en-US" dirty="0">
                <a:latin typeface="Calibri" charset="0"/>
              </a:rPr>
              <a:t> la fin de la </a:t>
            </a:r>
            <a:r>
              <a:rPr lang="en-US" dirty="0" err="1">
                <a:latin typeface="Calibri" charset="0"/>
              </a:rPr>
              <a:t>période</a:t>
            </a:r>
            <a:endParaRPr lang="en-US" dirty="0">
              <a:latin typeface="Calibri" charset="0"/>
            </a:endParaRPr>
          </a:p>
        </p:txBody>
      </p:sp>
    </p:spTree>
    <p:extLst>
      <p:ext uri="{BB962C8B-B14F-4D97-AF65-F5344CB8AC3E}">
        <p14:creationId xmlns:p14="http://schemas.microsoft.com/office/powerpoint/2010/main" val="382465215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re 1"/>
          <p:cNvSpPr>
            <a:spLocks noGrp="1"/>
          </p:cNvSpPr>
          <p:nvPr>
            <p:ph type="title"/>
          </p:nvPr>
        </p:nvSpPr>
        <p:spPr>
          <a:xfrm>
            <a:off x="0" y="20638"/>
            <a:ext cx="9144000" cy="833437"/>
          </a:xfrm>
        </p:spPr>
        <p:txBody>
          <a:bodyPr/>
          <a:lstStyle/>
          <a:p>
            <a:r>
              <a:rPr lang="fr-FR" dirty="0">
                <a:latin typeface="Calibri" charset="0"/>
              </a:rPr>
              <a:t>Concepts Financiers </a:t>
            </a:r>
            <a:r>
              <a:rPr lang="fr-FR" dirty="0" smtClean="0">
                <a:latin typeface="Calibri" charset="0"/>
              </a:rPr>
              <a:t>Fondamentaux</a:t>
            </a:r>
            <a:endParaRPr lang="fr-FR" dirty="0">
              <a:latin typeface="Calibri" charset="0"/>
            </a:endParaRPr>
          </a:p>
        </p:txBody>
      </p:sp>
      <p:grpSp>
        <p:nvGrpSpPr>
          <p:cNvPr id="5" name="Group 8"/>
          <p:cNvGrpSpPr>
            <a:grpSpLocks/>
          </p:cNvGrpSpPr>
          <p:nvPr/>
        </p:nvGrpSpPr>
        <p:grpSpPr bwMode="auto">
          <a:xfrm>
            <a:off x="1412625" y="1003245"/>
            <a:ext cx="5860724" cy="3269893"/>
            <a:chOff x="2610671" y="3180518"/>
            <a:chExt cx="4554404" cy="2105365"/>
          </a:xfrm>
        </p:grpSpPr>
        <p:sp>
          <p:nvSpPr>
            <p:cNvPr id="6" name="Isosceles Triangle 1"/>
            <p:cNvSpPr/>
            <p:nvPr/>
          </p:nvSpPr>
          <p:spPr>
            <a:xfrm>
              <a:off x="3895369" y="3591437"/>
              <a:ext cx="1445086" cy="1205785"/>
            </a:xfrm>
            <a:prstGeom prst="triangle">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 name="TextBox 5"/>
            <p:cNvSpPr txBox="1">
              <a:spLocks noChangeArrowheads="1"/>
            </p:cNvSpPr>
            <p:nvPr/>
          </p:nvSpPr>
          <p:spPr bwMode="auto">
            <a:xfrm>
              <a:off x="4206555" y="3180518"/>
              <a:ext cx="823629" cy="23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dirty="0"/>
                <a:t>Bilan</a:t>
              </a:r>
              <a:endParaRPr lang="en-US" sz="1800" dirty="0"/>
            </a:p>
          </p:txBody>
        </p:sp>
        <p:sp>
          <p:nvSpPr>
            <p:cNvPr id="8" name="TextBox 6"/>
            <p:cNvSpPr txBox="1">
              <a:spLocks noChangeArrowheads="1"/>
            </p:cNvSpPr>
            <p:nvPr/>
          </p:nvSpPr>
          <p:spPr bwMode="auto">
            <a:xfrm>
              <a:off x="2610671" y="4890909"/>
              <a:ext cx="2126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a:t>Compte de résultat</a:t>
              </a:r>
              <a:endParaRPr lang="en-US" sz="1800"/>
            </a:p>
          </p:txBody>
        </p:sp>
        <p:sp>
          <p:nvSpPr>
            <p:cNvPr id="9" name="TextBox 7"/>
            <p:cNvSpPr txBox="1">
              <a:spLocks noChangeArrowheads="1"/>
            </p:cNvSpPr>
            <p:nvPr/>
          </p:nvSpPr>
          <p:spPr bwMode="auto">
            <a:xfrm>
              <a:off x="5062343" y="4916551"/>
              <a:ext cx="2102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dirty="0"/>
                <a:t>Flux de trésorerie</a:t>
              </a:r>
              <a:endParaRPr lang="en-US" sz="1800" dirty="0"/>
            </a:p>
          </p:txBody>
        </p:sp>
      </p:grpSp>
      <p:sp>
        <p:nvSpPr>
          <p:cNvPr id="3" name="Ellipse 2"/>
          <p:cNvSpPr/>
          <p:nvPr/>
        </p:nvSpPr>
        <p:spPr>
          <a:xfrm>
            <a:off x="1111205" y="3636618"/>
            <a:ext cx="2568763" cy="463356"/>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TextBox 5"/>
          <p:cNvSpPr txBox="1">
            <a:spLocks noChangeArrowheads="1"/>
          </p:cNvSpPr>
          <p:nvPr/>
        </p:nvSpPr>
        <p:spPr bwMode="auto">
          <a:xfrm>
            <a:off x="3348049" y="2607325"/>
            <a:ext cx="13276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smtClean="0"/>
              <a:t>Les </a:t>
            </a:r>
          </a:p>
          <a:p>
            <a:pPr algn="ctr" eaLnBrk="1" hangingPunct="1"/>
            <a:r>
              <a:rPr lang="en-US" sz="1800" dirty="0" err="1" smtClean="0"/>
              <a:t>comptes</a:t>
            </a:r>
            <a:endParaRPr lang="en-US" sz="1800" dirty="0"/>
          </a:p>
        </p:txBody>
      </p:sp>
      <p:sp>
        <p:nvSpPr>
          <p:cNvPr id="2" name="Rectangle 1"/>
          <p:cNvSpPr/>
          <p:nvPr/>
        </p:nvSpPr>
        <p:spPr>
          <a:xfrm>
            <a:off x="-45883" y="4794781"/>
            <a:ext cx="9144000" cy="2077492"/>
          </a:xfrm>
          <a:prstGeom prst="rect">
            <a:avLst/>
          </a:prstGeom>
        </p:spPr>
        <p:txBody>
          <a:bodyPr wrap="square">
            <a:spAutoFit/>
          </a:bodyPr>
          <a:lstStyle/>
          <a:p>
            <a:pPr marL="285750" indent="-285750">
              <a:lnSpc>
                <a:spcPct val="120000"/>
              </a:lnSpc>
              <a:buFontTx/>
              <a:buChar char="-"/>
            </a:pPr>
            <a:r>
              <a:rPr lang="fr-FR" dirty="0" smtClean="0"/>
              <a:t>Le </a:t>
            </a:r>
            <a:r>
              <a:rPr lang="fr-FR" dirty="0"/>
              <a:t>compte de résultat recense l'ensemble des flux qui modifient positivement ou négativement le patrimoine de l'entreprise </a:t>
            </a:r>
            <a:r>
              <a:rPr lang="fr-FR" b="1" dirty="0"/>
              <a:t>pendant une période donnée </a:t>
            </a:r>
            <a:r>
              <a:rPr lang="fr-FR" dirty="0"/>
              <a:t>: produits qui génèrent de la richesse, et charges qui en </a:t>
            </a:r>
            <a:r>
              <a:rPr lang="fr-FR" dirty="0" smtClean="0"/>
              <a:t>détruisent</a:t>
            </a:r>
          </a:p>
          <a:p>
            <a:pPr>
              <a:lnSpc>
                <a:spcPct val="120000"/>
              </a:lnSpc>
            </a:pPr>
            <a:endParaRPr lang="fr-FR" dirty="0" smtClean="0"/>
          </a:p>
          <a:p>
            <a:pPr marL="285750" indent="-285750">
              <a:lnSpc>
                <a:spcPct val="120000"/>
              </a:lnSpc>
              <a:buFontTx/>
              <a:buChar char="-"/>
            </a:pPr>
            <a:r>
              <a:rPr lang="fr-FR" dirty="0" smtClean="0"/>
              <a:t>Le </a:t>
            </a:r>
            <a:r>
              <a:rPr lang="fr-FR" dirty="0"/>
              <a:t>solde de ces flux, ou </a:t>
            </a:r>
            <a:r>
              <a:rPr lang="fr-FR" b="1" dirty="0"/>
              <a:t>résultat</a:t>
            </a:r>
            <a:r>
              <a:rPr lang="fr-FR" dirty="0"/>
              <a:t>, est positif lorsque la valeur du patrimoine de l'entreprise a augmenté sur la période considérée ; il est négatif lorsque l'entreprise s'est appauvrie</a:t>
            </a:r>
          </a:p>
        </p:txBody>
      </p:sp>
    </p:spTree>
    <p:extLst>
      <p:ext uri="{BB962C8B-B14F-4D97-AF65-F5344CB8AC3E}">
        <p14:creationId xmlns:p14="http://schemas.microsoft.com/office/powerpoint/2010/main" val="165711647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re 1"/>
          <p:cNvSpPr>
            <a:spLocks noGrp="1"/>
          </p:cNvSpPr>
          <p:nvPr>
            <p:ph type="title"/>
          </p:nvPr>
        </p:nvSpPr>
        <p:spPr>
          <a:xfrm>
            <a:off x="0" y="20638"/>
            <a:ext cx="9144000" cy="833437"/>
          </a:xfrm>
        </p:spPr>
        <p:txBody>
          <a:bodyPr/>
          <a:lstStyle/>
          <a:p>
            <a:r>
              <a:rPr lang="fr-FR" sz="2800" dirty="0">
                <a:latin typeface="Calibri" charset="0"/>
              </a:rPr>
              <a:t>Concepts Financiers Fondamentaux : le Compte de Résultat</a:t>
            </a:r>
          </a:p>
        </p:txBody>
      </p:sp>
      <p:sp>
        <p:nvSpPr>
          <p:cNvPr id="66562" name="Espace réservé du contenu 2"/>
          <p:cNvSpPr>
            <a:spLocks noGrp="1"/>
          </p:cNvSpPr>
          <p:nvPr>
            <p:ph idx="1"/>
          </p:nvPr>
        </p:nvSpPr>
        <p:spPr>
          <a:xfrm>
            <a:off x="0" y="928688"/>
            <a:ext cx="9144000" cy="5481637"/>
          </a:xfrm>
        </p:spPr>
        <p:txBody>
          <a:bodyPr/>
          <a:lstStyle/>
          <a:p>
            <a:pPr>
              <a:lnSpc>
                <a:spcPct val="110000"/>
              </a:lnSpc>
              <a:spcBef>
                <a:spcPct val="0"/>
              </a:spcBef>
              <a:spcAft>
                <a:spcPts val="2400"/>
              </a:spcAft>
            </a:pPr>
            <a:r>
              <a:rPr lang="en-US" dirty="0">
                <a:latin typeface="Calibri" charset="0"/>
              </a:rPr>
              <a:t>Le </a:t>
            </a:r>
            <a:r>
              <a:rPr lang="en-US" dirty="0" err="1">
                <a:latin typeface="Calibri" charset="0"/>
              </a:rPr>
              <a:t>compte</a:t>
            </a:r>
            <a:r>
              <a:rPr lang="en-US" dirty="0">
                <a:latin typeface="Calibri" charset="0"/>
              </a:rPr>
              <a:t> de </a:t>
            </a:r>
            <a:r>
              <a:rPr lang="en-US" dirty="0" err="1">
                <a:latin typeface="Calibri" charset="0"/>
              </a:rPr>
              <a:t>résultat</a:t>
            </a:r>
            <a:r>
              <a:rPr lang="en-US" dirty="0">
                <a:latin typeface="Calibri" charset="0"/>
              </a:rPr>
              <a:t> expose </a:t>
            </a:r>
            <a:r>
              <a:rPr lang="en-US" b="1" dirty="0">
                <a:latin typeface="Calibri" charset="0"/>
              </a:rPr>
              <a:t>les </a:t>
            </a:r>
            <a:r>
              <a:rPr lang="en-US" b="1" dirty="0" err="1">
                <a:latin typeface="Calibri" charset="0"/>
              </a:rPr>
              <a:t>résultats</a:t>
            </a:r>
            <a:r>
              <a:rPr lang="en-US" b="1" dirty="0">
                <a:latin typeface="Calibri" charset="0"/>
              </a:rPr>
              <a:t> </a:t>
            </a:r>
            <a:r>
              <a:rPr lang="en-US" b="1" dirty="0" err="1">
                <a:latin typeface="Calibri" charset="0"/>
              </a:rPr>
              <a:t>atteints</a:t>
            </a:r>
            <a:r>
              <a:rPr lang="en-US" b="1" dirty="0">
                <a:latin typeface="Calibri" charset="0"/>
              </a:rPr>
              <a:t> par </a:t>
            </a:r>
            <a:r>
              <a:rPr lang="en-US" b="1" dirty="0" err="1">
                <a:latin typeface="Calibri" charset="0"/>
              </a:rPr>
              <a:t>une</a:t>
            </a:r>
            <a:r>
              <a:rPr lang="en-US" b="1" dirty="0">
                <a:latin typeface="Calibri" charset="0"/>
              </a:rPr>
              <a:t> </a:t>
            </a:r>
            <a:r>
              <a:rPr lang="en-US" b="1" dirty="0" err="1">
                <a:latin typeface="Calibri" charset="0"/>
              </a:rPr>
              <a:t>société</a:t>
            </a:r>
            <a:r>
              <a:rPr lang="en-US" b="1" dirty="0">
                <a:latin typeface="Calibri" charset="0"/>
              </a:rPr>
              <a:t> </a:t>
            </a:r>
            <a:r>
              <a:rPr lang="en-US" b="1" u="sng" dirty="0" err="1">
                <a:latin typeface="Calibri" charset="0"/>
              </a:rPr>
              <a:t>sur</a:t>
            </a:r>
            <a:r>
              <a:rPr lang="en-US" b="1" u="sng" dirty="0">
                <a:latin typeface="Calibri" charset="0"/>
              </a:rPr>
              <a:t> </a:t>
            </a:r>
            <a:r>
              <a:rPr lang="en-US" b="1" u="sng" dirty="0" err="1">
                <a:latin typeface="Calibri" charset="0"/>
              </a:rPr>
              <a:t>une</a:t>
            </a:r>
            <a:r>
              <a:rPr lang="en-US" b="1" u="sng" dirty="0">
                <a:latin typeface="Calibri" charset="0"/>
              </a:rPr>
              <a:t> </a:t>
            </a:r>
            <a:r>
              <a:rPr lang="en-US" b="1" u="sng" dirty="0" err="1">
                <a:latin typeface="Calibri" charset="0"/>
              </a:rPr>
              <a:t>période</a:t>
            </a:r>
            <a:r>
              <a:rPr lang="en-US" b="1" u="sng" dirty="0">
                <a:latin typeface="Calibri" charset="0"/>
              </a:rPr>
              <a:t> de </a:t>
            </a:r>
            <a:r>
              <a:rPr lang="en-US" b="1" u="sng" dirty="0" smtClean="0">
                <a:latin typeface="Calibri" charset="0"/>
              </a:rPr>
              <a:t>temps (en </a:t>
            </a:r>
            <a:r>
              <a:rPr lang="en-US" b="1" u="sng" dirty="0" err="1" smtClean="0">
                <a:latin typeface="Calibri" charset="0"/>
              </a:rPr>
              <a:t>principe</a:t>
            </a:r>
            <a:r>
              <a:rPr lang="en-US" b="1" u="sng" dirty="0" smtClean="0">
                <a:latin typeface="Calibri" charset="0"/>
              </a:rPr>
              <a:t> 12 </a:t>
            </a:r>
            <a:r>
              <a:rPr lang="en-US" b="1" u="sng" dirty="0" err="1" smtClean="0">
                <a:latin typeface="Calibri" charset="0"/>
              </a:rPr>
              <a:t>mois</a:t>
            </a:r>
            <a:r>
              <a:rPr lang="en-US" b="1" u="sng" dirty="0" smtClean="0">
                <a:latin typeface="Calibri" charset="0"/>
              </a:rPr>
              <a:t>)</a:t>
            </a:r>
            <a:endParaRPr lang="en-US" b="1" u="sng" dirty="0">
              <a:latin typeface="Calibri" charset="0"/>
            </a:endParaRPr>
          </a:p>
          <a:p>
            <a:pPr lvl="1">
              <a:lnSpc>
                <a:spcPct val="110000"/>
              </a:lnSpc>
              <a:spcBef>
                <a:spcPct val="0"/>
              </a:spcBef>
              <a:spcAft>
                <a:spcPts val="2400"/>
              </a:spcAft>
            </a:pPr>
            <a:r>
              <a:rPr lang="en-US" dirty="0">
                <a:latin typeface="Calibri" charset="0"/>
              </a:rPr>
              <a:t>Sur la </a:t>
            </a:r>
            <a:r>
              <a:rPr lang="en-US" dirty="0" err="1">
                <a:latin typeface="Calibri" charset="0"/>
              </a:rPr>
              <a:t>période</a:t>
            </a:r>
            <a:r>
              <a:rPr lang="en-US" dirty="0">
                <a:latin typeface="Calibri" charset="0"/>
              </a:rPr>
              <a:t> de temps entre les </a:t>
            </a:r>
            <a:r>
              <a:rPr lang="en-US" dirty="0" err="1">
                <a:latin typeface="Calibri" charset="0"/>
              </a:rPr>
              <a:t>deux</a:t>
            </a:r>
            <a:r>
              <a:rPr lang="en-US" dirty="0">
                <a:latin typeface="Calibri" charset="0"/>
              </a:rPr>
              <a:t> </a:t>
            </a:r>
            <a:r>
              <a:rPr lang="en-US" dirty="0" err="1">
                <a:latin typeface="Calibri" charset="0"/>
              </a:rPr>
              <a:t>comptes</a:t>
            </a:r>
            <a:r>
              <a:rPr lang="en-US" dirty="0">
                <a:latin typeface="Calibri" charset="0"/>
              </a:rPr>
              <a:t> de </a:t>
            </a:r>
            <a:r>
              <a:rPr lang="en-US" dirty="0" err="1">
                <a:latin typeface="Calibri" charset="0"/>
              </a:rPr>
              <a:t>bilan</a:t>
            </a:r>
            <a:r>
              <a:rPr lang="en-US" dirty="0">
                <a:latin typeface="Calibri" charset="0"/>
              </a:rPr>
              <a:t>, des </a:t>
            </a:r>
            <a:r>
              <a:rPr lang="en-US" dirty="0" err="1">
                <a:latin typeface="Calibri" charset="0"/>
              </a:rPr>
              <a:t>changements</a:t>
            </a:r>
            <a:r>
              <a:rPr lang="en-US" dirty="0">
                <a:latin typeface="Calibri" charset="0"/>
              </a:rPr>
              <a:t> </a:t>
            </a:r>
            <a:r>
              <a:rPr lang="en-US" dirty="0" err="1">
                <a:latin typeface="Calibri" charset="0"/>
              </a:rPr>
              <a:t>interviennent</a:t>
            </a:r>
            <a:r>
              <a:rPr lang="en-US" dirty="0">
                <a:latin typeface="Calibri" charset="0"/>
              </a:rPr>
              <a:t> </a:t>
            </a:r>
            <a:r>
              <a:rPr lang="en-US" dirty="0" err="1">
                <a:latin typeface="Calibri" charset="0"/>
              </a:rPr>
              <a:t>dans</a:t>
            </a:r>
            <a:r>
              <a:rPr lang="en-US" dirty="0">
                <a:latin typeface="Calibri" charset="0"/>
              </a:rPr>
              <a:t> </a:t>
            </a:r>
            <a:r>
              <a:rPr lang="en-US" dirty="0" err="1">
                <a:latin typeface="Calibri" charset="0"/>
              </a:rPr>
              <a:t>une</a:t>
            </a:r>
            <a:r>
              <a:rPr lang="en-US" dirty="0">
                <a:latin typeface="Calibri" charset="0"/>
              </a:rPr>
              <a:t> </a:t>
            </a:r>
            <a:r>
              <a:rPr lang="en-US" dirty="0" err="1">
                <a:latin typeface="Calibri" charset="0"/>
              </a:rPr>
              <a:t>société</a:t>
            </a:r>
            <a:r>
              <a:rPr lang="en-US" dirty="0">
                <a:latin typeface="Calibri" charset="0"/>
              </a:rPr>
              <a:t> et </a:t>
            </a:r>
            <a:r>
              <a:rPr lang="en-US" dirty="0" err="1">
                <a:latin typeface="Calibri" charset="0"/>
              </a:rPr>
              <a:t>affectent</a:t>
            </a:r>
            <a:r>
              <a:rPr lang="en-US" dirty="0">
                <a:latin typeface="Calibri" charset="0"/>
              </a:rPr>
              <a:t> </a:t>
            </a:r>
            <a:r>
              <a:rPr lang="en-US" dirty="0" err="1">
                <a:latin typeface="Calibri" charset="0"/>
              </a:rPr>
              <a:t>ses</a:t>
            </a:r>
            <a:r>
              <a:rPr lang="en-US" dirty="0">
                <a:latin typeface="Calibri" charset="0"/>
              </a:rPr>
              <a:t> performances </a:t>
            </a:r>
            <a:r>
              <a:rPr lang="en-US" dirty="0" err="1">
                <a:latin typeface="Calibri" charset="0"/>
              </a:rPr>
              <a:t>financières</a:t>
            </a:r>
            <a:endParaRPr lang="en-US" dirty="0">
              <a:latin typeface="Calibri" charset="0"/>
            </a:endParaRPr>
          </a:p>
          <a:p>
            <a:pPr lvl="1">
              <a:lnSpc>
                <a:spcPct val="110000"/>
              </a:lnSpc>
              <a:spcBef>
                <a:spcPct val="0"/>
              </a:spcBef>
              <a:spcAft>
                <a:spcPts val="2400"/>
              </a:spcAft>
            </a:pPr>
            <a:r>
              <a:rPr lang="en-US" dirty="0">
                <a:latin typeface="Calibri" charset="0"/>
              </a:rPr>
              <a:t>La </a:t>
            </a:r>
            <a:r>
              <a:rPr lang="en-US" dirty="0" err="1">
                <a:latin typeface="Calibri" charset="0"/>
              </a:rPr>
              <a:t>mesure</a:t>
            </a:r>
            <a:r>
              <a:rPr lang="en-US" dirty="0">
                <a:latin typeface="Calibri" charset="0"/>
              </a:rPr>
              <a:t> de la </a:t>
            </a:r>
            <a:r>
              <a:rPr lang="en-US" b="1" dirty="0">
                <a:latin typeface="Calibri" charset="0"/>
              </a:rPr>
              <a:t>performance du </a:t>
            </a:r>
            <a:r>
              <a:rPr lang="en-US" b="1" dirty="0" err="1">
                <a:latin typeface="Calibri" charset="0"/>
              </a:rPr>
              <a:t>résultat</a:t>
            </a:r>
            <a:r>
              <a:rPr lang="en-US" b="1" dirty="0">
                <a:latin typeface="Calibri" charset="0"/>
              </a:rPr>
              <a:t> </a:t>
            </a:r>
            <a:r>
              <a:rPr lang="en-US" b="1" dirty="0" err="1">
                <a:latin typeface="Calibri" charset="0"/>
              </a:rPr>
              <a:t>d’une</a:t>
            </a:r>
            <a:r>
              <a:rPr lang="en-US" b="1" dirty="0">
                <a:latin typeface="Calibri" charset="0"/>
              </a:rPr>
              <a:t> </a:t>
            </a:r>
            <a:r>
              <a:rPr lang="en-US" b="1" dirty="0" err="1">
                <a:latin typeface="Calibri" charset="0"/>
              </a:rPr>
              <a:t>société</a:t>
            </a:r>
            <a:r>
              <a:rPr lang="en-US" dirty="0">
                <a:latin typeface="Calibri" charset="0"/>
              </a:rPr>
              <a:t> pendant </a:t>
            </a:r>
            <a:r>
              <a:rPr lang="en-US" dirty="0" err="1">
                <a:latin typeface="Calibri" charset="0"/>
              </a:rPr>
              <a:t>cette</a:t>
            </a:r>
            <a:r>
              <a:rPr lang="en-US" dirty="0">
                <a:latin typeface="Calibri" charset="0"/>
              </a:rPr>
              <a:t> </a:t>
            </a:r>
            <a:r>
              <a:rPr lang="en-US" dirty="0" err="1">
                <a:latin typeface="Calibri" charset="0"/>
              </a:rPr>
              <a:t>période</a:t>
            </a:r>
            <a:r>
              <a:rPr lang="en-US" dirty="0">
                <a:latin typeface="Calibri" charset="0"/>
              </a:rPr>
              <a:t> de temps </a:t>
            </a:r>
            <a:r>
              <a:rPr lang="en-US" dirty="0" err="1">
                <a:latin typeface="Calibri" charset="0"/>
              </a:rPr>
              <a:t>est</a:t>
            </a:r>
            <a:r>
              <a:rPr lang="en-US" dirty="0">
                <a:latin typeface="Calibri" charset="0"/>
              </a:rPr>
              <a:t> </a:t>
            </a:r>
            <a:r>
              <a:rPr lang="en-US" dirty="0" err="1">
                <a:latin typeface="Calibri" charset="0"/>
              </a:rPr>
              <a:t>exposée</a:t>
            </a:r>
            <a:r>
              <a:rPr lang="en-US" dirty="0">
                <a:latin typeface="Calibri" charset="0"/>
              </a:rPr>
              <a:t> </a:t>
            </a:r>
            <a:r>
              <a:rPr lang="en-US" dirty="0" err="1">
                <a:latin typeface="Calibri" charset="0"/>
              </a:rPr>
              <a:t>dans</a:t>
            </a:r>
            <a:r>
              <a:rPr lang="en-US" dirty="0">
                <a:latin typeface="Calibri" charset="0"/>
              </a:rPr>
              <a:t> le </a:t>
            </a:r>
            <a:r>
              <a:rPr lang="en-US" dirty="0" err="1">
                <a:latin typeface="Calibri" charset="0"/>
              </a:rPr>
              <a:t>compte</a:t>
            </a:r>
            <a:r>
              <a:rPr lang="en-US" dirty="0">
                <a:latin typeface="Calibri" charset="0"/>
              </a:rPr>
              <a:t> de </a:t>
            </a:r>
            <a:r>
              <a:rPr lang="en-US" dirty="0" err="1">
                <a:latin typeface="Calibri" charset="0"/>
              </a:rPr>
              <a:t>résultat</a:t>
            </a:r>
            <a:endParaRPr lang="en-US" dirty="0">
              <a:latin typeface="Calibri" charset="0"/>
            </a:endParaRPr>
          </a:p>
        </p:txBody>
      </p:sp>
    </p:spTree>
    <p:extLst>
      <p:ext uri="{BB962C8B-B14F-4D97-AF65-F5344CB8AC3E}">
        <p14:creationId xmlns:p14="http://schemas.microsoft.com/office/powerpoint/2010/main" val="29166185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re 1"/>
          <p:cNvSpPr>
            <a:spLocks noGrp="1"/>
          </p:cNvSpPr>
          <p:nvPr>
            <p:ph type="title"/>
          </p:nvPr>
        </p:nvSpPr>
        <p:spPr>
          <a:xfrm>
            <a:off x="0" y="20638"/>
            <a:ext cx="9144000" cy="833437"/>
          </a:xfrm>
        </p:spPr>
        <p:txBody>
          <a:bodyPr/>
          <a:lstStyle/>
          <a:p>
            <a:r>
              <a:rPr lang="fr-FR" sz="2800">
                <a:latin typeface="Calibri" charset="0"/>
              </a:rPr>
              <a:t>Concepts Financiers Fondamentaux : le Compte de Résultat</a:t>
            </a:r>
          </a:p>
        </p:txBody>
      </p:sp>
      <p:sp>
        <p:nvSpPr>
          <p:cNvPr id="67586" name="Espace réservé du contenu 2"/>
          <p:cNvSpPr>
            <a:spLocks noGrp="1"/>
          </p:cNvSpPr>
          <p:nvPr>
            <p:ph idx="1"/>
          </p:nvPr>
        </p:nvSpPr>
        <p:spPr>
          <a:xfrm>
            <a:off x="0" y="928688"/>
            <a:ext cx="9144000" cy="5481637"/>
          </a:xfrm>
        </p:spPr>
        <p:txBody>
          <a:bodyPr/>
          <a:lstStyle/>
          <a:p>
            <a:pPr>
              <a:lnSpc>
                <a:spcPct val="120000"/>
              </a:lnSpc>
              <a:spcBef>
                <a:spcPct val="0"/>
              </a:spcBef>
              <a:spcAft>
                <a:spcPts val="2400"/>
              </a:spcAft>
            </a:pPr>
            <a:r>
              <a:rPr lang="en-US">
                <a:latin typeface="Calibri" charset="0"/>
              </a:rPr>
              <a:t>Faire du profit est la façon pour une société de créer de la richesse, l’un de ses objectifs les plus importants</a:t>
            </a:r>
          </a:p>
          <a:p>
            <a:pPr>
              <a:lnSpc>
                <a:spcPct val="120000"/>
              </a:lnSpc>
              <a:spcBef>
                <a:spcPct val="0"/>
              </a:spcBef>
              <a:spcAft>
                <a:spcPts val="2400"/>
              </a:spcAft>
            </a:pPr>
            <a:endParaRPr lang="en-US">
              <a:latin typeface="Calibri" charset="0"/>
            </a:endParaRPr>
          </a:p>
          <a:p>
            <a:pPr>
              <a:lnSpc>
                <a:spcPct val="120000"/>
              </a:lnSpc>
              <a:spcBef>
                <a:spcPct val="0"/>
              </a:spcBef>
              <a:spcAft>
                <a:spcPts val="2400"/>
              </a:spcAft>
            </a:pPr>
            <a:r>
              <a:rPr lang="en-US">
                <a:latin typeface="Calibri" charset="0"/>
              </a:rPr>
              <a:t>Le compte de résultat répond à la question : “</a:t>
            </a:r>
            <a:r>
              <a:rPr lang="en-US" altLang="ja-JP" b="1">
                <a:latin typeface="Calibri" charset="0"/>
              </a:rPr>
              <a:t>La société a-t-elle gagné ou perdu de l</a:t>
            </a:r>
            <a:r>
              <a:rPr lang="en-US" b="1">
                <a:latin typeface="Calibri" charset="0"/>
              </a:rPr>
              <a:t>’</a:t>
            </a:r>
            <a:r>
              <a:rPr lang="en-US" altLang="ja-JP" b="1">
                <a:latin typeface="Calibri" charset="0"/>
              </a:rPr>
              <a:t>argent durant cette période ?</a:t>
            </a:r>
            <a:r>
              <a:rPr lang="en-US">
                <a:latin typeface="Calibri" charset="0"/>
              </a:rPr>
              <a:t>”</a:t>
            </a:r>
          </a:p>
        </p:txBody>
      </p:sp>
    </p:spTree>
    <p:extLst>
      <p:ext uri="{BB962C8B-B14F-4D97-AF65-F5344CB8AC3E}">
        <p14:creationId xmlns:p14="http://schemas.microsoft.com/office/powerpoint/2010/main" val="129932315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re 1"/>
          <p:cNvSpPr>
            <a:spLocks noGrp="1"/>
          </p:cNvSpPr>
          <p:nvPr>
            <p:ph type="title"/>
          </p:nvPr>
        </p:nvSpPr>
        <p:spPr>
          <a:xfrm>
            <a:off x="0" y="20638"/>
            <a:ext cx="9144000" cy="833437"/>
          </a:xfrm>
        </p:spPr>
        <p:txBody>
          <a:bodyPr/>
          <a:lstStyle/>
          <a:p>
            <a:r>
              <a:rPr lang="fr-FR" sz="2800" dirty="0">
                <a:latin typeface="Calibri" charset="0"/>
              </a:rPr>
              <a:t>Concepts Financiers Fondamentaux : le Compte de Résultat</a:t>
            </a:r>
          </a:p>
        </p:txBody>
      </p:sp>
      <p:sp>
        <p:nvSpPr>
          <p:cNvPr id="3" name="Espace réservé du contenu 2"/>
          <p:cNvSpPr>
            <a:spLocks noGrp="1"/>
          </p:cNvSpPr>
          <p:nvPr>
            <p:ph idx="1"/>
          </p:nvPr>
        </p:nvSpPr>
        <p:spPr>
          <a:xfrm>
            <a:off x="0" y="928688"/>
            <a:ext cx="9144000" cy="5481637"/>
          </a:xfrm>
        </p:spPr>
        <p:txBody>
          <a:bodyPr>
            <a:noAutofit/>
          </a:bodyPr>
          <a:lstStyle/>
          <a:p>
            <a:pPr algn="just">
              <a:lnSpc>
                <a:spcPct val="110000"/>
              </a:lnSpc>
              <a:defRPr/>
            </a:pPr>
            <a:r>
              <a:rPr lang="en-US" sz="2200" dirty="0" smtClean="0"/>
              <a:t>Le </a:t>
            </a:r>
            <a:r>
              <a:rPr lang="en-US" sz="2200" b="1" dirty="0" err="1" smtClean="0"/>
              <a:t>compte</a:t>
            </a:r>
            <a:r>
              <a:rPr lang="en-US" sz="2200" b="1" dirty="0" smtClean="0"/>
              <a:t> de </a:t>
            </a:r>
            <a:r>
              <a:rPr lang="en-US" sz="2200" b="1" dirty="0" err="1" smtClean="0"/>
              <a:t>résultat</a:t>
            </a:r>
            <a:r>
              <a:rPr lang="en-US" sz="2200" b="1" dirty="0" smtClean="0"/>
              <a:t> </a:t>
            </a:r>
            <a:r>
              <a:rPr lang="en-US" sz="2200" dirty="0" err="1" smtClean="0"/>
              <a:t>enregistre</a:t>
            </a:r>
            <a:r>
              <a:rPr lang="en-US" sz="2200" dirty="0" smtClean="0"/>
              <a:t> </a:t>
            </a:r>
            <a:r>
              <a:rPr lang="en-US" sz="2200" dirty="0" err="1" smtClean="0"/>
              <a:t>ce</a:t>
            </a:r>
            <a:r>
              <a:rPr lang="en-US" sz="2200" dirty="0" smtClean="0"/>
              <a:t> </a:t>
            </a:r>
            <a:r>
              <a:rPr lang="en-US" sz="2200" dirty="0" err="1" smtClean="0"/>
              <a:t>que</a:t>
            </a:r>
            <a:r>
              <a:rPr lang="en-US" sz="2200" dirty="0" smtClean="0"/>
              <a:t> </a:t>
            </a:r>
            <a:r>
              <a:rPr lang="en-US" sz="2200" dirty="0" err="1" smtClean="0"/>
              <a:t>l’on</a:t>
            </a:r>
            <a:r>
              <a:rPr lang="en-US" sz="2200" dirty="0" smtClean="0"/>
              <a:t> a </a:t>
            </a:r>
            <a:r>
              <a:rPr lang="en-US" sz="2200" dirty="0" err="1" smtClean="0"/>
              <a:t>gagné</a:t>
            </a:r>
            <a:r>
              <a:rPr lang="en-US" sz="2200" dirty="0" smtClean="0"/>
              <a:t> (les </a:t>
            </a:r>
            <a:r>
              <a:rPr lang="en-US" sz="2200" dirty="0" err="1" smtClean="0"/>
              <a:t>ventes</a:t>
            </a:r>
            <a:r>
              <a:rPr lang="en-US" sz="2200" dirty="0" smtClean="0"/>
              <a:t> </a:t>
            </a:r>
            <a:r>
              <a:rPr lang="en-US" sz="2200" dirty="0" err="1" smtClean="0"/>
              <a:t>ou</a:t>
            </a:r>
            <a:r>
              <a:rPr lang="en-US" sz="2200" dirty="0" smtClean="0"/>
              <a:t> </a:t>
            </a:r>
            <a:r>
              <a:rPr lang="en-US" sz="2200" dirty="0" err="1" smtClean="0"/>
              <a:t>produits</a:t>
            </a:r>
            <a:r>
              <a:rPr lang="en-US" sz="2200" dirty="0" smtClean="0"/>
              <a:t>), et </a:t>
            </a:r>
            <a:r>
              <a:rPr lang="en-US" sz="2200" dirty="0" err="1" smtClean="0"/>
              <a:t>diminuées</a:t>
            </a:r>
            <a:r>
              <a:rPr lang="en-US" sz="2200" dirty="0" smtClean="0"/>
              <a:t> des </a:t>
            </a:r>
            <a:r>
              <a:rPr lang="en-US" sz="2200" dirty="0" err="1" smtClean="0"/>
              <a:t>coûts</a:t>
            </a:r>
            <a:r>
              <a:rPr lang="en-US" sz="2200" dirty="0" smtClean="0"/>
              <a:t> </a:t>
            </a:r>
            <a:r>
              <a:rPr lang="en-US" sz="2200" dirty="0" err="1" smtClean="0"/>
              <a:t>associés</a:t>
            </a:r>
            <a:r>
              <a:rPr lang="en-US" sz="2200" dirty="0" smtClean="0"/>
              <a:t> (les charges), </a:t>
            </a:r>
            <a:r>
              <a:rPr lang="en-US" sz="2200" dirty="0" err="1" smtClean="0"/>
              <a:t>sur</a:t>
            </a:r>
            <a:r>
              <a:rPr lang="en-US" sz="2200" dirty="0" smtClean="0"/>
              <a:t> </a:t>
            </a:r>
            <a:r>
              <a:rPr lang="en-US" sz="2200" dirty="0" err="1" smtClean="0"/>
              <a:t>une</a:t>
            </a:r>
            <a:r>
              <a:rPr lang="en-US" sz="2200" dirty="0" smtClean="0"/>
              <a:t> </a:t>
            </a:r>
            <a:r>
              <a:rPr lang="en-US" sz="2200" b="1" dirty="0" err="1" smtClean="0"/>
              <a:t>certaine</a:t>
            </a:r>
            <a:r>
              <a:rPr lang="en-US" sz="2200" b="1" dirty="0" smtClean="0"/>
              <a:t> </a:t>
            </a:r>
            <a:r>
              <a:rPr lang="en-US" sz="2200" b="1" dirty="0" err="1" smtClean="0"/>
              <a:t>période</a:t>
            </a:r>
            <a:r>
              <a:rPr lang="en-US" sz="2200" b="1" dirty="0" smtClean="0"/>
              <a:t> de temps (12 </a:t>
            </a:r>
            <a:r>
              <a:rPr lang="en-US" sz="2200" b="1" dirty="0" err="1" smtClean="0"/>
              <a:t>mois</a:t>
            </a:r>
            <a:r>
              <a:rPr lang="en-US" sz="2200" b="1" dirty="0" smtClean="0"/>
              <a:t>)</a:t>
            </a:r>
            <a:r>
              <a:rPr lang="en-US" sz="2200" dirty="0" smtClean="0"/>
              <a:t>. </a:t>
            </a:r>
          </a:p>
          <a:p>
            <a:pPr algn="just">
              <a:lnSpc>
                <a:spcPct val="110000"/>
              </a:lnSpc>
              <a:defRPr/>
            </a:pPr>
            <a:r>
              <a:rPr lang="en-US" sz="2200" dirty="0" smtClean="0"/>
              <a:t>Le </a:t>
            </a:r>
            <a:r>
              <a:rPr lang="en-US" sz="2200" dirty="0" err="1" smtClean="0"/>
              <a:t>compte</a:t>
            </a:r>
            <a:r>
              <a:rPr lang="en-US" sz="2200" dirty="0" smtClean="0"/>
              <a:t> </a:t>
            </a:r>
            <a:r>
              <a:rPr lang="en-US" sz="2200" dirty="0" err="1" smtClean="0"/>
              <a:t>résultat</a:t>
            </a:r>
            <a:r>
              <a:rPr lang="en-US" sz="2200" dirty="0" smtClean="0"/>
              <a:t> expose </a:t>
            </a:r>
            <a:r>
              <a:rPr lang="en-US" sz="2200" dirty="0" err="1" smtClean="0"/>
              <a:t>si</a:t>
            </a:r>
            <a:r>
              <a:rPr lang="en-US" sz="2200" dirty="0" smtClean="0"/>
              <a:t> un </a:t>
            </a:r>
            <a:r>
              <a:rPr lang="en-US" sz="2200" b="1" u="sng" dirty="0" err="1" smtClean="0"/>
              <a:t>résultat</a:t>
            </a:r>
            <a:r>
              <a:rPr lang="en-US" sz="2200" dirty="0" smtClean="0"/>
              <a:t> </a:t>
            </a:r>
            <a:r>
              <a:rPr lang="en-US" sz="2200" dirty="0" err="1" smtClean="0"/>
              <a:t>positif</a:t>
            </a:r>
            <a:r>
              <a:rPr lang="en-US" sz="2200" dirty="0" smtClean="0"/>
              <a:t> </a:t>
            </a:r>
            <a:r>
              <a:rPr lang="en-US" sz="2200" dirty="0" err="1" smtClean="0"/>
              <a:t>ou</a:t>
            </a:r>
            <a:r>
              <a:rPr lang="en-US" sz="2200" dirty="0" smtClean="0"/>
              <a:t> </a:t>
            </a:r>
            <a:r>
              <a:rPr lang="en-US" sz="2200" dirty="0" err="1" smtClean="0"/>
              <a:t>négatif</a:t>
            </a:r>
            <a:r>
              <a:rPr lang="en-US" sz="2200" dirty="0" smtClean="0"/>
              <a:t> a </a:t>
            </a:r>
            <a:r>
              <a:rPr lang="en-US" sz="2200" dirty="0" err="1" smtClean="0"/>
              <a:t>été</a:t>
            </a:r>
            <a:r>
              <a:rPr lang="en-US" sz="2200" dirty="0" smtClean="0"/>
              <a:t> </a:t>
            </a:r>
            <a:r>
              <a:rPr lang="en-US" sz="2200" dirty="0" err="1" smtClean="0"/>
              <a:t>réalisé</a:t>
            </a:r>
            <a:r>
              <a:rPr lang="en-US" sz="2200" dirty="0" smtClean="0"/>
              <a:t>. Le </a:t>
            </a:r>
            <a:r>
              <a:rPr lang="en-US" sz="2200" dirty="0" err="1" smtClean="0"/>
              <a:t>résultat</a:t>
            </a:r>
            <a:r>
              <a:rPr lang="en-US" sz="2200" dirty="0" smtClean="0"/>
              <a:t> </a:t>
            </a:r>
            <a:r>
              <a:rPr lang="en-US" sz="2200" dirty="0" err="1" smtClean="0"/>
              <a:t>est</a:t>
            </a:r>
            <a:r>
              <a:rPr lang="en-US" sz="2200" dirty="0" smtClean="0"/>
              <a:t> </a:t>
            </a:r>
            <a:r>
              <a:rPr lang="en-US" sz="2200" dirty="0" err="1" smtClean="0"/>
              <a:t>égal</a:t>
            </a:r>
            <a:r>
              <a:rPr lang="en-US" sz="2200" dirty="0" smtClean="0"/>
              <a:t> </a:t>
            </a:r>
            <a:r>
              <a:rPr lang="en-US" sz="2200" dirty="0" err="1" smtClean="0"/>
              <a:t>à</a:t>
            </a:r>
            <a:r>
              <a:rPr lang="en-US" sz="2200" dirty="0" smtClean="0"/>
              <a:t> </a:t>
            </a:r>
            <a:r>
              <a:rPr lang="en-US" sz="2200" dirty="0" err="1" smtClean="0"/>
              <a:t>l’ensemble</a:t>
            </a:r>
            <a:r>
              <a:rPr lang="en-US" sz="2200" dirty="0" smtClean="0"/>
              <a:t> des </a:t>
            </a:r>
            <a:r>
              <a:rPr lang="en-US" sz="2200" dirty="0" err="1" smtClean="0"/>
              <a:t>produits</a:t>
            </a:r>
            <a:r>
              <a:rPr lang="en-US" sz="2200" dirty="0" smtClean="0"/>
              <a:t> </a:t>
            </a:r>
            <a:r>
              <a:rPr lang="en-US" sz="2200" dirty="0" err="1" smtClean="0"/>
              <a:t>moins</a:t>
            </a:r>
            <a:r>
              <a:rPr lang="en-US" sz="2200" dirty="0" smtClean="0"/>
              <a:t> </a:t>
            </a:r>
            <a:r>
              <a:rPr lang="en-US" sz="2200" dirty="0" err="1" smtClean="0"/>
              <a:t>l’ensemble</a:t>
            </a:r>
            <a:r>
              <a:rPr lang="en-US" sz="2200" dirty="0" smtClean="0"/>
              <a:t> des charges </a:t>
            </a:r>
            <a:r>
              <a:rPr lang="en-US" sz="2200" dirty="0" err="1" smtClean="0"/>
              <a:t>sur</a:t>
            </a:r>
            <a:r>
              <a:rPr lang="en-US" sz="2200" dirty="0" smtClean="0"/>
              <a:t> </a:t>
            </a:r>
            <a:r>
              <a:rPr lang="en-US" sz="2200" dirty="0" err="1" smtClean="0"/>
              <a:t>une</a:t>
            </a:r>
            <a:r>
              <a:rPr lang="en-US" sz="2200" dirty="0" smtClean="0"/>
              <a:t> </a:t>
            </a:r>
            <a:r>
              <a:rPr lang="en-US" sz="2200" dirty="0" err="1" smtClean="0"/>
              <a:t>certaine</a:t>
            </a:r>
            <a:r>
              <a:rPr lang="en-US" sz="2200" dirty="0" smtClean="0"/>
              <a:t> </a:t>
            </a:r>
            <a:r>
              <a:rPr lang="en-US" sz="2200" dirty="0" err="1" smtClean="0"/>
              <a:t>période</a:t>
            </a:r>
            <a:r>
              <a:rPr lang="en-US" sz="2200" dirty="0" smtClean="0"/>
              <a:t> de temps. </a:t>
            </a:r>
          </a:p>
          <a:p>
            <a:pPr marL="0" indent="0">
              <a:lnSpc>
                <a:spcPct val="120000"/>
              </a:lnSpc>
              <a:spcBef>
                <a:spcPts val="0"/>
              </a:spcBef>
              <a:spcAft>
                <a:spcPts val="2400"/>
              </a:spcAft>
              <a:buFont typeface="Arial" charset="0"/>
              <a:buNone/>
              <a:defRPr/>
            </a:pPr>
            <a:endParaRPr lang="en-US" dirty="0"/>
          </a:p>
        </p:txBody>
      </p:sp>
      <p:sp>
        <p:nvSpPr>
          <p:cNvPr id="4" name="Rectangle 3"/>
          <p:cNvSpPr/>
          <p:nvPr/>
        </p:nvSpPr>
        <p:spPr>
          <a:xfrm>
            <a:off x="2403794" y="4230628"/>
            <a:ext cx="496887" cy="2493963"/>
          </a:xfrm>
          <a:prstGeom prst="rect">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 name="Rectangle 4"/>
          <p:cNvSpPr/>
          <p:nvPr/>
        </p:nvSpPr>
        <p:spPr>
          <a:xfrm>
            <a:off x="1498436" y="5440303"/>
            <a:ext cx="495300" cy="1247775"/>
          </a:xfrm>
          <a:prstGeom prst="rect">
            <a:avLst/>
          </a:prstGeom>
          <a:solidFill>
            <a:srgbClr val="FF0000"/>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8613" name="TextBox 2"/>
          <p:cNvSpPr txBox="1">
            <a:spLocks noChangeArrowheads="1"/>
          </p:cNvSpPr>
          <p:nvPr/>
        </p:nvSpPr>
        <p:spPr bwMode="auto">
          <a:xfrm>
            <a:off x="1498436" y="3618442"/>
            <a:ext cx="2236846"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600" b="1" dirty="0" smtClean="0"/>
              <a:t>Produits / </a:t>
            </a:r>
          </a:p>
          <a:p>
            <a:pPr algn="ctr" eaLnBrk="1" hangingPunct="1"/>
            <a:r>
              <a:rPr lang="fr-FR" sz="1600" b="1" dirty="0" smtClean="0"/>
              <a:t>Ventes</a:t>
            </a:r>
            <a:endParaRPr lang="en-US" sz="1600" b="1" dirty="0"/>
          </a:p>
        </p:txBody>
      </p:sp>
      <p:sp>
        <p:nvSpPr>
          <p:cNvPr id="7" name="Rectangle 6"/>
          <p:cNvSpPr/>
          <p:nvPr/>
        </p:nvSpPr>
        <p:spPr>
          <a:xfrm>
            <a:off x="5711623" y="4230629"/>
            <a:ext cx="496887" cy="2493962"/>
          </a:xfrm>
          <a:prstGeom prst="rect">
            <a:avLst/>
          </a:prstGeom>
          <a:solidFill>
            <a:srgbClr val="FF0000"/>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Rectangle 7"/>
          <p:cNvSpPr/>
          <p:nvPr/>
        </p:nvSpPr>
        <p:spPr>
          <a:xfrm>
            <a:off x="6635479" y="5476816"/>
            <a:ext cx="496887" cy="1247775"/>
          </a:xfrm>
          <a:prstGeom prst="rect">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8616" name="TextBox 10"/>
          <p:cNvSpPr txBox="1">
            <a:spLocks noChangeArrowheads="1"/>
          </p:cNvSpPr>
          <p:nvPr/>
        </p:nvSpPr>
        <p:spPr bwMode="auto">
          <a:xfrm>
            <a:off x="6277567" y="4825364"/>
            <a:ext cx="1260475"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600" b="1" dirty="0" smtClean="0"/>
              <a:t>Produits / Ventes</a:t>
            </a:r>
            <a:endParaRPr lang="en-US" sz="1600" b="1" dirty="0"/>
          </a:p>
        </p:txBody>
      </p:sp>
      <p:sp>
        <p:nvSpPr>
          <p:cNvPr id="68617" name="TextBox 11"/>
          <p:cNvSpPr txBox="1">
            <a:spLocks noChangeArrowheads="1"/>
          </p:cNvSpPr>
          <p:nvPr/>
        </p:nvSpPr>
        <p:spPr bwMode="auto">
          <a:xfrm>
            <a:off x="5367752" y="3633178"/>
            <a:ext cx="1260475"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b="1" dirty="0" smtClean="0"/>
              <a:t>Charges / </a:t>
            </a:r>
            <a:r>
              <a:rPr lang="en-US" sz="1600" b="1" dirty="0" err="1" smtClean="0"/>
              <a:t>Coûts</a:t>
            </a:r>
            <a:endParaRPr lang="en-US" sz="1600" b="1" dirty="0"/>
          </a:p>
        </p:txBody>
      </p:sp>
      <p:sp>
        <p:nvSpPr>
          <p:cNvPr id="68618" name="TextBox 12"/>
          <p:cNvSpPr txBox="1">
            <a:spLocks noChangeArrowheads="1"/>
          </p:cNvSpPr>
          <p:nvPr/>
        </p:nvSpPr>
        <p:spPr bwMode="auto">
          <a:xfrm>
            <a:off x="1076761" y="4825364"/>
            <a:ext cx="1258887"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600" b="1" dirty="0" smtClean="0"/>
              <a:t>Charges / </a:t>
            </a:r>
            <a:r>
              <a:rPr lang="en-US" sz="1600" b="1" dirty="0" err="1" smtClean="0"/>
              <a:t>Coûts</a:t>
            </a:r>
            <a:endParaRPr lang="en-US" sz="1600" b="1" dirty="0"/>
          </a:p>
        </p:txBody>
      </p:sp>
      <p:sp>
        <p:nvSpPr>
          <p:cNvPr id="68619" name="TextBox 14"/>
          <p:cNvSpPr txBox="1">
            <a:spLocks noChangeArrowheads="1"/>
          </p:cNvSpPr>
          <p:nvPr/>
        </p:nvSpPr>
        <p:spPr bwMode="auto">
          <a:xfrm>
            <a:off x="-67378" y="4532976"/>
            <a:ext cx="1258888"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600" b="1" dirty="0" smtClean="0">
                <a:solidFill>
                  <a:srgbClr val="3366FF"/>
                </a:solidFill>
              </a:rPr>
              <a:t>Bénéfice ou Profit</a:t>
            </a:r>
            <a:endParaRPr lang="en-US" sz="1600" b="1" dirty="0">
              <a:solidFill>
                <a:srgbClr val="3366FF"/>
              </a:solidFill>
            </a:endParaRPr>
          </a:p>
        </p:txBody>
      </p:sp>
      <p:sp>
        <p:nvSpPr>
          <p:cNvPr id="68620" name="TextBox 15"/>
          <p:cNvSpPr txBox="1">
            <a:spLocks noChangeArrowheads="1"/>
          </p:cNvSpPr>
          <p:nvPr/>
        </p:nvSpPr>
        <p:spPr bwMode="auto">
          <a:xfrm>
            <a:off x="7894015" y="4532976"/>
            <a:ext cx="1003300"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fr-FR" sz="1600" b="1" dirty="0" smtClean="0">
                <a:solidFill>
                  <a:srgbClr val="3366FF"/>
                </a:solidFill>
              </a:rPr>
              <a:t>Déficit ou Perte</a:t>
            </a:r>
            <a:endParaRPr lang="en-US" sz="1600" b="1" dirty="0">
              <a:solidFill>
                <a:srgbClr val="3366FF"/>
              </a:solidFill>
            </a:endParaRPr>
          </a:p>
        </p:txBody>
      </p:sp>
      <p:cxnSp>
        <p:nvCxnSpPr>
          <p:cNvPr id="14" name="Straight Connector 17"/>
          <p:cNvCxnSpPr/>
          <p:nvPr/>
        </p:nvCxnSpPr>
        <p:spPr>
          <a:xfrm>
            <a:off x="1076761" y="4230628"/>
            <a:ext cx="1258887" cy="0"/>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 name="Straight Connector 19"/>
          <p:cNvCxnSpPr/>
          <p:nvPr/>
        </p:nvCxnSpPr>
        <p:spPr>
          <a:xfrm>
            <a:off x="1042100" y="5410140"/>
            <a:ext cx="350838" cy="0"/>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 name="Straight Connector 21"/>
          <p:cNvCxnSpPr/>
          <p:nvPr/>
        </p:nvCxnSpPr>
        <p:spPr>
          <a:xfrm flipH="1">
            <a:off x="6277567" y="4213165"/>
            <a:ext cx="1260475" cy="0"/>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 name="Straight Connector 23"/>
          <p:cNvCxnSpPr/>
          <p:nvPr/>
        </p:nvCxnSpPr>
        <p:spPr>
          <a:xfrm flipH="1">
            <a:off x="7132366" y="5482640"/>
            <a:ext cx="312737" cy="0"/>
          </a:xfrm>
          <a:prstGeom prst="line">
            <a:avLst/>
          </a:prstGeom>
          <a:ln w="1905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 name="Straight Connector 25"/>
          <p:cNvCxnSpPr/>
          <p:nvPr/>
        </p:nvCxnSpPr>
        <p:spPr>
          <a:xfrm>
            <a:off x="1042100" y="4185777"/>
            <a:ext cx="0" cy="1196975"/>
          </a:xfrm>
          <a:prstGeom prst="line">
            <a:avLst/>
          </a:prstGeom>
          <a:ln w="38100">
            <a:solidFill>
              <a:srgbClr val="0000FF"/>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28"/>
          <p:cNvCxnSpPr/>
          <p:nvPr/>
        </p:nvCxnSpPr>
        <p:spPr>
          <a:xfrm>
            <a:off x="7576172" y="4230629"/>
            <a:ext cx="0" cy="1196975"/>
          </a:xfrm>
          <a:prstGeom prst="line">
            <a:avLst/>
          </a:prstGeom>
          <a:ln w="38100">
            <a:solidFill>
              <a:srgbClr val="0000FF"/>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274677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quarter" idx="11"/>
          </p:nvPr>
        </p:nvSpPr>
        <p:spPr/>
        <p:txBody>
          <a:bodyPr/>
          <a:lstStyle/>
          <a:p>
            <a:pPr>
              <a:defRPr/>
            </a:pPr>
            <a:r>
              <a:rPr lang="fr-FR" smtClean="0"/>
              <a:t>Céline Gainet</a:t>
            </a:r>
            <a:endParaRPr lang="fr-FR" dirty="0"/>
          </a:p>
        </p:txBody>
      </p:sp>
      <p:sp>
        <p:nvSpPr>
          <p:cNvPr id="5" name="Espace réservé du pied de page 4"/>
          <p:cNvSpPr>
            <a:spLocks noGrp="1"/>
          </p:cNvSpPr>
          <p:nvPr>
            <p:ph type="ftr" sz="quarter" idx="4294967295"/>
          </p:nvPr>
        </p:nvSpPr>
        <p:spPr>
          <a:xfrm>
            <a:off x="73025" y="6483350"/>
            <a:ext cx="2133600" cy="365125"/>
          </a:xfrm>
          <a:prstGeom prst="rect">
            <a:avLst/>
          </a:prstGeom>
        </p:spPr>
        <p:txBody>
          <a:bodyPr/>
          <a:lstStyle/>
          <a:p>
            <a:pPr algn="l">
              <a:defRPr/>
            </a:pPr>
            <a:r>
              <a:rPr lang="en-US" sz="1200">
                <a:solidFill>
                  <a:schemeClr val="tx1">
                    <a:tint val="75000"/>
                  </a:schemeClr>
                </a:solidFill>
              </a:rPr>
              <a:t>Financial Management</a:t>
            </a:r>
            <a:endParaRPr lang="en-GB" sz="1200">
              <a:solidFill>
                <a:schemeClr val="tx1">
                  <a:tint val="75000"/>
                </a:schemeClr>
              </a:solidFill>
            </a:endParaRPr>
          </a:p>
        </p:txBody>
      </p:sp>
      <p:sp>
        <p:nvSpPr>
          <p:cNvPr id="69636" name="Espace réservé du contenu 5"/>
          <p:cNvSpPr>
            <a:spLocks noGrp="1"/>
          </p:cNvSpPr>
          <p:nvPr>
            <p:ph idx="1"/>
          </p:nvPr>
        </p:nvSpPr>
        <p:spPr>
          <a:xfrm>
            <a:off x="0" y="844550"/>
            <a:ext cx="9144000" cy="324304"/>
          </a:xfrm>
          <a:solidFill>
            <a:srgbClr val="FFFFFF"/>
          </a:solidFill>
        </p:spPr>
        <p:txBody>
          <a:bodyPr>
            <a:noAutofit/>
          </a:bodyPr>
          <a:lstStyle/>
          <a:p>
            <a:pPr>
              <a:spcBef>
                <a:spcPts val="0"/>
              </a:spcBef>
            </a:pPr>
            <a:r>
              <a:rPr lang="en-US" sz="2000" dirty="0">
                <a:latin typeface="Calibri" charset="0"/>
              </a:rPr>
              <a:t>Le </a:t>
            </a:r>
            <a:r>
              <a:rPr lang="en-US" sz="2000" dirty="0" err="1">
                <a:latin typeface="Calibri" charset="0"/>
              </a:rPr>
              <a:t>compte</a:t>
            </a:r>
            <a:r>
              <a:rPr lang="en-US" sz="2000" dirty="0">
                <a:latin typeface="Calibri" charset="0"/>
              </a:rPr>
              <a:t> de </a:t>
            </a:r>
            <a:r>
              <a:rPr lang="en-US" sz="2000" dirty="0" err="1">
                <a:latin typeface="Calibri" charset="0"/>
              </a:rPr>
              <a:t>résultat</a:t>
            </a:r>
            <a:r>
              <a:rPr lang="en-US" sz="2000" dirty="0">
                <a:latin typeface="Calibri" charset="0"/>
              </a:rPr>
              <a:t> </a:t>
            </a:r>
            <a:r>
              <a:rPr lang="en-US" sz="2000" dirty="0" err="1">
                <a:latin typeface="Calibri" charset="0"/>
              </a:rPr>
              <a:t>contient</a:t>
            </a:r>
            <a:r>
              <a:rPr lang="en-US" sz="2000" dirty="0">
                <a:latin typeface="Calibri" charset="0"/>
              </a:rPr>
              <a:t> les </a:t>
            </a:r>
            <a:r>
              <a:rPr lang="en-US" sz="2000" dirty="0" err="1">
                <a:latin typeface="Calibri" charset="0"/>
              </a:rPr>
              <a:t>éléments</a:t>
            </a:r>
            <a:r>
              <a:rPr lang="en-US" sz="2000" dirty="0">
                <a:latin typeface="Calibri" charset="0"/>
              </a:rPr>
              <a:t> </a:t>
            </a:r>
            <a:r>
              <a:rPr lang="en-US" sz="2000" dirty="0" err="1">
                <a:latin typeface="Calibri" charset="0"/>
              </a:rPr>
              <a:t>suivants</a:t>
            </a:r>
            <a:r>
              <a:rPr lang="en-US" sz="2000" dirty="0">
                <a:latin typeface="Calibri" charset="0"/>
              </a:rPr>
              <a:t> :</a:t>
            </a:r>
          </a:p>
          <a:p>
            <a:pPr lvl="1"/>
            <a:endParaRPr lang="en-US" sz="2000" dirty="0" smtClean="0">
              <a:latin typeface="Calibri" charset="0"/>
            </a:endParaRPr>
          </a:p>
          <a:p>
            <a:pPr marL="457200" lvl="1" indent="0">
              <a:buNone/>
            </a:pPr>
            <a:endParaRPr lang="en-US" sz="2000" dirty="0">
              <a:latin typeface="Calibri" charset="0"/>
            </a:endParaRPr>
          </a:p>
          <a:p>
            <a:pPr marL="457200" lvl="1" indent="0">
              <a:buNone/>
            </a:pPr>
            <a:endParaRPr lang="en-US" sz="2000" dirty="0" smtClean="0">
              <a:latin typeface="Calibri" charset="0"/>
            </a:endParaRPr>
          </a:p>
          <a:p>
            <a:pPr marL="457200" lvl="1" indent="0">
              <a:buNone/>
            </a:pPr>
            <a:endParaRPr lang="en-US" sz="2000" dirty="0" smtClean="0">
              <a:latin typeface="Calibri" charset="0"/>
            </a:endParaRPr>
          </a:p>
          <a:p>
            <a:pPr marL="457200" lvl="1" indent="0">
              <a:buNone/>
            </a:pPr>
            <a:endParaRPr lang="en-US" sz="2000" dirty="0">
              <a:latin typeface="Calibri" charset="0"/>
            </a:endParaRPr>
          </a:p>
        </p:txBody>
      </p:sp>
      <p:sp>
        <p:nvSpPr>
          <p:cNvPr id="2" name="Rectangle 1"/>
          <p:cNvSpPr/>
          <p:nvPr/>
        </p:nvSpPr>
        <p:spPr>
          <a:xfrm>
            <a:off x="0" y="5529820"/>
            <a:ext cx="9144000" cy="1323439"/>
          </a:xfrm>
          <a:prstGeom prst="rect">
            <a:avLst/>
          </a:prstGeom>
          <a:solidFill>
            <a:srgbClr val="FFFFFF"/>
          </a:solidFill>
        </p:spPr>
        <p:txBody>
          <a:bodyPr wrap="square">
            <a:spAutoFit/>
          </a:bodyPr>
          <a:lstStyle/>
          <a:p>
            <a:pPr marL="342900" lvl="0" indent="-342900">
              <a:buFont typeface="Arial"/>
              <a:buChar char="•"/>
            </a:pPr>
            <a:r>
              <a:rPr lang="en-US" sz="2000" dirty="0">
                <a:solidFill>
                  <a:prstClr val="black"/>
                </a:solidFill>
                <a:latin typeface="Calibri" charset="0"/>
              </a:rPr>
              <a:t>Si les </a:t>
            </a:r>
            <a:r>
              <a:rPr lang="en-US" sz="2000" dirty="0" err="1">
                <a:solidFill>
                  <a:prstClr val="black"/>
                </a:solidFill>
                <a:latin typeface="Calibri" charset="0"/>
              </a:rPr>
              <a:t>produits</a:t>
            </a:r>
            <a:r>
              <a:rPr lang="en-US" sz="2000" dirty="0">
                <a:solidFill>
                  <a:prstClr val="black"/>
                </a:solidFill>
                <a:latin typeface="Calibri" charset="0"/>
              </a:rPr>
              <a:t> et plus values, </a:t>
            </a:r>
            <a:r>
              <a:rPr lang="en-US" sz="2000" dirty="0" err="1">
                <a:solidFill>
                  <a:prstClr val="black"/>
                </a:solidFill>
                <a:latin typeface="Calibri" charset="0"/>
              </a:rPr>
              <a:t>moins</a:t>
            </a:r>
            <a:r>
              <a:rPr lang="en-US" sz="2000" dirty="0">
                <a:solidFill>
                  <a:prstClr val="black"/>
                </a:solidFill>
                <a:latin typeface="Calibri" charset="0"/>
              </a:rPr>
              <a:t> les </a:t>
            </a:r>
            <a:r>
              <a:rPr lang="en-US" sz="2000" dirty="0" err="1">
                <a:solidFill>
                  <a:prstClr val="black"/>
                </a:solidFill>
                <a:latin typeface="Calibri" charset="0"/>
              </a:rPr>
              <a:t>dépenses</a:t>
            </a:r>
            <a:r>
              <a:rPr lang="en-US" sz="2000" dirty="0">
                <a:solidFill>
                  <a:prstClr val="black"/>
                </a:solidFill>
                <a:latin typeface="Calibri" charset="0"/>
              </a:rPr>
              <a:t> et </a:t>
            </a:r>
            <a:r>
              <a:rPr lang="en-US" sz="2000" dirty="0" err="1">
                <a:solidFill>
                  <a:prstClr val="black"/>
                </a:solidFill>
                <a:latin typeface="Calibri" charset="0"/>
              </a:rPr>
              <a:t>pertes</a:t>
            </a:r>
            <a:r>
              <a:rPr lang="en-US" sz="2000" dirty="0">
                <a:solidFill>
                  <a:prstClr val="black"/>
                </a:solidFill>
                <a:latin typeface="Calibri" charset="0"/>
              </a:rPr>
              <a:t>, </a:t>
            </a:r>
            <a:r>
              <a:rPr lang="en-US" sz="2000" dirty="0" err="1">
                <a:solidFill>
                  <a:prstClr val="black"/>
                </a:solidFill>
                <a:latin typeface="Calibri" charset="0"/>
              </a:rPr>
              <a:t>sont</a:t>
            </a:r>
            <a:r>
              <a:rPr lang="en-US" sz="2000" dirty="0">
                <a:solidFill>
                  <a:prstClr val="black"/>
                </a:solidFill>
                <a:latin typeface="Calibri" charset="0"/>
              </a:rPr>
              <a:t> </a:t>
            </a:r>
            <a:r>
              <a:rPr lang="en-US" sz="2000" dirty="0" err="1">
                <a:solidFill>
                  <a:prstClr val="black"/>
                </a:solidFill>
                <a:latin typeface="Calibri" charset="0"/>
              </a:rPr>
              <a:t>supérieurs</a:t>
            </a:r>
            <a:r>
              <a:rPr lang="en-US" sz="2000" dirty="0">
                <a:solidFill>
                  <a:prstClr val="black"/>
                </a:solidFill>
                <a:latin typeface="Calibri" charset="0"/>
              </a:rPr>
              <a:t> </a:t>
            </a:r>
            <a:r>
              <a:rPr lang="en-US" sz="2000" dirty="0" err="1">
                <a:solidFill>
                  <a:prstClr val="black"/>
                </a:solidFill>
                <a:latin typeface="Calibri" charset="0"/>
              </a:rPr>
              <a:t>à</a:t>
            </a:r>
            <a:r>
              <a:rPr lang="en-US" sz="2000" dirty="0">
                <a:solidFill>
                  <a:prstClr val="black"/>
                </a:solidFill>
                <a:latin typeface="Calibri" charset="0"/>
              </a:rPr>
              <a:t> 0, </a:t>
            </a:r>
            <a:r>
              <a:rPr lang="en-US" sz="2000" dirty="0" err="1">
                <a:solidFill>
                  <a:prstClr val="black"/>
                </a:solidFill>
                <a:latin typeface="Calibri" charset="0"/>
              </a:rPr>
              <a:t>alors</a:t>
            </a:r>
            <a:r>
              <a:rPr lang="en-US" sz="2000" dirty="0">
                <a:solidFill>
                  <a:prstClr val="black"/>
                </a:solidFill>
                <a:latin typeface="Calibri" charset="0"/>
              </a:rPr>
              <a:t> </a:t>
            </a:r>
            <a:r>
              <a:rPr lang="en-US" sz="2000" dirty="0" err="1">
                <a:solidFill>
                  <a:prstClr val="black"/>
                </a:solidFill>
                <a:latin typeface="Calibri" charset="0"/>
              </a:rPr>
              <a:t>il</a:t>
            </a:r>
            <a:r>
              <a:rPr lang="en-US" sz="2000" dirty="0">
                <a:solidFill>
                  <a:prstClr val="black"/>
                </a:solidFill>
                <a:latin typeface="Calibri" charset="0"/>
              </a:rPr>
              <a:t> y a un </a:t>
            </a:r>
            <a:r>
              <a:rPr lang="en-US" sz="2000" b="1" dirty="0">
                <a:solidFill>
                  <a:srgbClr val="FF0000"/>
                </a:solidFill>
                <a:latin typeface="Calibri" charset="0"/>
              </a:rPr>
              <a:t>profit</a:t>
            </a:r>
          </a:p>
          <a:p>
            <a:pPr marL="342900" lvl="0" indent="-342900">
              <a:buFont typeface="Arial"/>
              <a:buChar char="•"/>
            </a:pPr>
            <a:r>
              <a:rPr lang="en-US" sz="2000" dirty="0">
                <a:solidFill>
                  <a:prstClr val="black"/>
                </a:solidFill>
                <a:latin typeface="Calibri" charset="0"/>
              </a:rPr>
              <a:t>Si les </a:t>
            </a:r>
            <a:r>
              <a:rPr lang="en-US" sz="2000" dirty="0" err="1">
                <a:solidFill>
                  <a:prstClr val="black"/>
                </a:solidFill>
                <a:latin typeface="Calibri" charset="0"/>
              </a:rPr>
              <a:t>produits</a:t>
            </a:r>
            <a:r>
              <a:rPr lang="en-US" sz="2000" dirty="0">
                <a:solidFill>
                  <a:prstClr val="black"/>
                </a:solidFill>
                <a:latin typeface="Calibri" charset="0"/>
              </a:rPr>
              <a:t> et plus values, </a:t>
            </a:r>
            <a:r>
              <a:rPr lang="en-US" sz="2000" dirty="0" err="1">
                <a:solidFill>
                  <a:prstClr val="black"/>
                </a:solidFill>
                <a:latin typeface="Calibri" charset="0"/>
              </a:rPr>
              <a:t>moins</a:t>
            </a:r>
            <a:r>
              <a:rPr lang="en-US" sz="2000" dirty="0">
                <a:solidFill>
                  <a:prstClr val="black"/>
                </a:solidFill>
                <a:latin typeface="Calibri" charset="0"/>
              </a:rPr>
              <a:t> les </a:t>
            </a:r>
            <a:r>
              <a:rPr lang="en-US" sz="2000" dirty="0" err="1">
                <a:solidFill>
                  <a:prstClr val="black"/>
                </a:solidFill>
                <a:latin typeface="Calibri" charset="0"/>
              </a:rPr>
              <a:t>dépenses</a:t>
            </a:r>
            <a:r>
              <a:rPr lang="en-US" sz="2000" dirty="0">
                <a:solidFill>
                  <a:prstClr val="black"/>
                </a:solidFill>
                <a:latin typeface="Calibri" charset="0"/>
              </a:rPr>
              <a:t> et </a:t>
            </a:r>
            <a:r>
              <a:rPr lang="en-US" sz="2000" dirty="0" err="1">
                <a:solidFill>
                  <a:prstClr val="black"/>
                </a:solidFill>
                <a:latin typeface="Calibri" charset="0"/>
              </a:rPr>
              <a:t>pertes</a:t>
            </a:r>
            <a:r>
              <a:rPr lang="en-US" sz="2000" dirty="0">
                <a:solidFill>
                  <a:prstClr val="black"/>
                </a:solidFill>
                <a:latin typeface="Calibri" charset="0"/>
              </a:rPr>
              <a:t>, </a:t>
            </a:r>
            <a:r>
              <a:rPr lang="en-US" sz="2000" dirty="0" err="1">
                <a:solidFill>
                  <a:prstClr val="black"/>
                </a:solidFill>
                <a:latin typeface="Calibri" charset="0"/>
              </a:rPr>
              <a:t>sont</a:t>
            </a:r>
            <a:r>
              <a:rPr lang="en-US" sz="2000" dirty="0">
                <a:solidFill>
                  <a:prstClr val="black"/>
                </a:solidFill>
                <a:latin typeface="Calibri" charset="0"/>
              </a:rPr>
              <a:t> </a:t>
            </a:r>
            <a:r>
              <a:rPr lang="en-US" sz="2000" dirty="0" err="1" smtClean="0">
                <a:solidFill>
                  <a:prstClr val="black"/>
                </a:solidFill>
                <a:latin typeface="Calibri" charset="0"/>
              </a:rPr>
              <a:t>inférieurs</a:t>
            </a:r>
            <a:r>
              <a:rPr lang="en-US" sz="2000" dirty="0" smtClean="0">
                <a:solidFill>
                  <a:prstClr val="black"/>
                </a:solidFill>
                <a:latin typeface="Calibri" charset="0"/>
              </a:rPr>
              <a:t> </a:t>
            </a:r>
            <a:r>
              <a:rPr lang="en-US" sz="2000" dirty="0" err="1" smtClean="0">
                <a:solidFill>
                  <a:prstClr val="black"/>
                </a:solidFill>
                <a:latin typeface="Calibri" charset="0"/>
              </a:rPr>
              <a:t>à</a:t>
            </a:r>
            <a:r>
              <a:rPr lang="en-US" sz="2000" dirty="0" smtClean="0">
                <a:solidFill>
                  <a:prstClr val="black"/>
                </a:solidFill>
                <a:latin typeface="Calibri" charset="0"/>
              </a:rPr>
              <a:t> </a:t>
            </a:r>
            <a:r>
              <a:rPr lang="en-US" sz="2000" dirty="0">
                <a:solidFill>
                  <a:prstClr val="black"/>
                </a:solidFill>
                <a:latin typeface="Calibri" charset="0"/>
              </a:rPr>
              <a:t>0, </a:t>
            </a:r>
            <a:r>
              <a:rPr lang="en-US" sz="2000" dirty="0" err="1">
                <a:solidFill>
                  <a:prstClr val="black"/>
                </a:solidFill>
                <a:latin typeface="Calibri" charset="0"/>
              </a:rPr>
              <a:t>alors</a:t>
            </a:r>
            <a:r>
              <a:rPr lang="en-US" sz="2000" dirty="0">
                <a:solidFill>
                  <a:prstClr val="black"/>
                </a:solidFill>
                <a:latin typeface="Calibri" charset="0"/>
              </a:rPr>
              <a:t> </a:t>
            </a:r>
            <a:r>
              <a:rPr lang="en-US" sz="2000" dirty="0" err="1">
                <a:solidFill>
                  <a:prstClr val="black"/>
                </a:solidFill>
                <a:latin typeface="Calibri" charset="0"/>
              </a:rPr>
              <a:t>il</a:t>
            </a:r>
            <a:r>
              <a:rPr lang="en-US" sz="2000" dirty="0">
                <a:solidFill>
                  <a:prstClr val="black"/>
                </a:solidFill>
                <a:latin typeface="Calibri" charset="0"/>
              </a:rPr>
              <a:t> y a </a:t>
            </a:r>
            <a:r>
              <a:rPr lang="en-US" sz="2000" dirty="0" err="1">
                <a:solidFill>
                  <a:prstClr val="black"/>
                </a:solidFill>
                <a:latin typeface="Calibri" charset="0"/>
              </a:rPr>
              <a:t>une</a:t>
            </a:r>
            <a:r>
              <a:rPr lang="en-US" sz="2000" dirty="0">
                <a:solidFill>
                  <a:prstClr val="black"/>
                </a:solidFill>
                <a:latin typeface="Calibri" charset="0"/>
              </a:rPr>
              <a:t> </a:t>
            </a:r>
            <a:r>
              <a:rPr lang="en-US" sz="2000" b="1" dirty="0" err="1">
                <a:solidFill>
                  <a:srgbClr val="FF0000"/>
                </a:solidFill>
                <a:latin typeface="Calibri" charset="0"/>
              </a:rPr>
              <a:t>perte</a:t>
            </a:r>
            <a:endParaRPr lang="en-US" sz="2000" b="1" dirty="0">
              <a:solidFill>
                <a:srgbClr val="FF0000"/>
              </a:solidFill>
              <a:latin typeface="Calibri" charset="0"/>
            </a:endParaRPr>
          </a:p>
        </p:txBody>
      </p:sp>
      <p:graphicFrame>
        <p:nvGraphicFramePr>
          <p:cNvPr id="3" name="Tableau 2"/>
          <p:cNvGraphicFramePr>
            <a:graphicFrameLocks noGrp="1"/>
          </p:cNvGraphicFramePr>
          <p:nvPr>
            <p:extLst>
              <p:ext uri="{D42A27DB-BD31-4B8C-83A1-F6EECF244321}">
                <p14:modId xmlns:p14="http://schemas.microsoft.com/office/powerpoint/2010/main" val="2861991858"/>
              </p:ext>
            </p:extLst>
          </p:nvPr>
        </p:nvGraphicFramePr>
        <p:xfrm>
          <a:off x="73022" y="1271468"/>
          <a:ext cx="9070978" cy="4241800"/>
        </p:xfrm>
        <a:graphic>
          <a:graphicData uri="http://schemas.openxmlformats.org/drawingml/2006/table">
            <a:tbl>
              <a:tblPr firstRow="1" bandRow="1">
                <a:tableStyleId>{5C22544A-7EE6-4342-B048-85BDC9FD1C3A}</a:tableStyleId>
              </a:tblPr>
              <a:tblGrid>
                <a:gridCol w="4535489"/>
                <a:gridCol w="4535489"/>
              </a:tblGrid>
              <a:tr h="370840">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2000" b="1" u="none" dirty="0" err="1" smtClean="0">
                          <a:solidFill>
                            <a:srgbClr val="000000"/>
                          </a:solidFill>
                          <a:latin typeface="Calibri" charset="0"/>
                        </a:rPr>
                        <a:t>Dépenses</a:t>
                      </a:r>
                      <a:r>
                        <a:rPr lang="en-US" sz="2000" b="1" u="none" dirty="0" smtClean="0">
                          <a:solidFill>
                            <a:srgbClr val="000000"/>
                          </a:solidFill>
                          <a:latin typeface="Calibri" charset="0"/>
                        </a:rPr>
                        <a:t> et </a:t>
                      </a:r>
                      <a:r>
                        <a:rPr lang="en-US" sz="2000" b="1" u="none" dirty="0" err="1" smtClean="0">
                          <a:solidFill>
                            <a:srgbClr val="000000"/>
                          </a:solidFill>
                          <a:latin typeface="Calibri" charset="0"/>
                        </a:rPr>
                        <a:t>Pertes</a:t>
                      </a:r>
                      <a:r>
                        <a:rPr lang="en-US" sz="2000" b="1" u="none" dirty="0" smtClean="0">
                          <a:solidFill>
                            <a:srgbClr val="000000"/>
                          </a:solidFill>
                          <a:latin typeface="Calibri" charset="0"/>
                        </a:rPr>
                        <a:t> (CHARGES)</a:t>
                      </a:r>
                    </a:p>
                  </a:txBody>
                  <a:tcPr/>
                </a:tc>
                <a:tc>
                  <a:txBody>
                    <a:bodyPr/>
                    <a:lstStyle/>
                    <a:p>
                      <a:pPr marL="0" marR="0" lvl="1" indent="0" algn="ctr" defTabSz="457200" rtl="0" eaLnBrk="1" fontAlgn="auto" latinLnBrk="0" hangingPunct="1">
                        <a:lnSpc>
                          <a:spcPct val="100000"/>
                        </a:lnSpc>
                        <a:spcBef>
                          <a:spcPts val="0"/>
                        </a:spcBef>
                        <a:spcAft>
                          <a:spcPts val="0"/>
                        </a:spcAft>
                        <a:buClrTx/>
                        <a:buSzTx/>
                        <a:buFontTx/>
                        <a:buNone/>
                        <a:tabLst/>
                        <a:defRPr/>
                      </a:pPr>
                      <a:r>
                        <a:rPr lang="en-US" sz="2000" b="1" u="none" dirty="0" err="1" smtClean="0">
                          <a:solidFill>
                            <a:schemeClr val="tx1"/>
                          </a:solidFill>
                          <a:latin typeface="Calibri" charset="0"/>
                        </a:rPr>
                        <a:t>Ventes</a:t>
                      </a:r>
                      <a:r>
                        <a:rPr lang="en-US" sz="2000" b="1" dirty="0" smtClean="0">
                          <a:solidFill>
                            <a:schemeClr val="tx1"/>
                          </a:solidFill>
                          <a:latin typeface="Calibri" charset="0"/>
                        </a:rPr>
                        <a:t> et Plus-Values (PRODUITS)</a:t>
                      </a:r>
                    </a:p>
                  </a:txBody>
                  <a:tcPr/>
                </a:tc>
              </a:tr>
              <a:tr h="370840">
                <a:tc>
                  <a:txBody>
                    <a:bodyPr/>
                    <a:lstStyle/>
                    <a:p>
                      <a:pPr marL="344488" lvl="2" indent="-342900">
                        <a:buFont typeface="+mj-lt"/>
                        <a:buAutoNum type="arabicPeriod"/>
                        <a:tabLst/>
                      </a:pPr>
                      <a:r>
                        <a:rPr lang="en-US" sz="1800" b="1" dirty="0" smtClean="0">
                          <a:latin typeface="Calibri" charset="0"/>
                        </a:rPr>
                        <a:t>Charges </a:t>
                      </a:r>
                      <a:r>
                        <a:rPr lang="en-US" sz="1800" b="1" dirty="0" err="1" smtClean="0">
                          <a:latin typeface="Calibri" charset="0"/>
                        </a:rPr>
                        <a:t>d’exploitation</a:t>
                      </a:r>
                      <a:r>
                        <a:rPr lang="en-US" sz="1800" b="1" baseline="0" dirty="0" smtClean="0">
                          <a:latin typeface="Calibri" charset="0"/>
                        </a:rPr>
                        <a:t> </a:t>
                      </a:r>
                      <a:r>
                        <a:rPr lang="en-US" sz="1800" b="0" baseline="0" dirty="0" smtClean="0">
                          <a:latin typeface="Calibri" charset="0"/>
                        </a:rPr>
                        <a:t>(</a:t>
                      </a:r>
                      <a:r>
                        <a:rPr lang="en-US" sz="1800" b="0" dirty="0" err="1" smtClean="0">
                          <a:latin typeface="Calibri" charset="0"/>
                        </a:rPr>
                        <a:t>engagées</a:t>
                      </a:r>
                      <a:r>
                        <a:rPr lang="en-US" sz="1800" b="0" dirty="0" smtClean="0">
                          <a:latin typeface="Calibri" charset="0"/>
                        </a:rPr>
                        <a:t> </a:t>
                      </a:r>
                      <a:r>
                        <a:rPr lang="en-US" sz="1800" b="0" dirty="0" err="1" smtClean="0">
                          <a:latin typeface="Calibri" charset="0"/>
                        </a:rPr>
                        <a:t>dans</a:t>
                      </a:r>
                      <a:r>
                        <a:rPr lang="en-US" sz="1800" b="0" dirty="0" smtClean="0">
                          <a:latin typeface="Calibri" charset="0"/>
                        </a:rPr>
                        <a:t> le cadre des </a:t>
                      </a:r>
                      <a:r>
                        <a:rPr lang="en-US" sz="1800" b="0" dirty="0" err="1" smtClean="0">
                          <a:latin typeface="Calibri" charset="0"/>
                        </a:rPr>
                        <a:t>activités</a:t>
                      </a:r>
                      <a:r>
                        <a:rPr lang="en-US" sz="1800" b="0" dirty="0" smtClean="0">
                          <a:latin typeface="Calibri" charset="0"/>
                        </a:rPr>
                        <a:t> </a:t>
                      </a:r>
                      <a:r>
                        <a:rPr lang="en-US" sz="1800" b="0" dirty="0" err="1" smtClean="0">
                          <a:latin typeface="Calibri" charset="0"/>
                        </a:rPr>
                        <a:t>principales</a:t>
                      </a:r>
                      <a:r>
                        <a:rPr lang="en-US" sz="1800" b="0" dirty="0" smtClean="0">
                          <a:latin typeface="Calibri" charset="0"/>
                        </a:rPr>
                        <a:t>)</a:t>
                      </a:r>
                      <a:r>
                        <a:rPr lang="en-US" sz="1800" b="1" dirty="0" smtClean="0">
                          <a:latin typeface="Calibri" charset="0"/>
                        </a:rPr>
                        <a:t> :</a:t>
                      </a:r>
                    </a:p>
                    <a:p>
                      <a:pPr marL="439738" lvl="3" indent="-285750">
                        <a:buFont typeface="Wingdings" charset="2"/>
                        <a:buChar char="Ø"/>
                        <a:tabLst/>
                      </a:pPr>
                      <a:r>
                        <a:rPr lang="en-US" sz="1800" b="0" dirty="0" err="1" smtClean="0">
                          <a:latin typeface="Calibri" charset="0"/>
                        </a:rPr>
                        <a:t>coût</a:t>
                      </a:r>
                      <a:r>
                        <a:rPr lang="en-US" sz="1800" b="0" baseline="0" dirty="0" smtClean="0">
                          <a:latin typeface="Calibri" charset="0"/>
                        </a:rPr>
                        <a:t> </a:t>
                      </a:r>
                      <a:r>
                        <a:rPr lang="en-US" sz="1800" b="0" baseline="0" dirty="0" err="1" smtClean="0">
                          <a:latin typeface="Calibri" charset="0"/>
                        </a:rPr>
                        <a:t>d’achat</a:t>
                      </a:r>
                      <a:r>
                        <a:rPr lang="en-US" sz="1800" b="0" baseline="0" dirty="0" smtClean="0">
                          <a:latin typeface="Calibri" charset="0"/>
                        </a:rPr>
                        <a:t> des </a:t>
                      </a:r>
                      <a:r>
                        <a:rPr lang="en-US" sz="1800" b="0" baseline="0" dirty="0" err="1" smtClean="0">
                          <a:latin typeface="Calibri" charset="0"/>
                        </a:rPr>
                        <a:t>produits</a:t>
                      </a:r>
                      <a:r>
                        <a:rPr lang="en-US" sz="1800" b="0" baseline="0" dirty="0" smtClean="0">
                          <a:latin typeface="Calibri" charset="0"/>
                        </a:rPr>
                        <a:t> </a:t>
                      </a:r>
                      <a:r>
                        <a:rPr lang="en-US" sz="1800" b="0" baseline="0" dirty="0" err="1" smtClean="0">
                          <a:latin typeface="Calibri" charset="0"/>
                        </a:rPr>
                        <a:t>vendus</a:t>
                      </a:r>
                      <a:r>
                        <a:rPr lang="en-US" sz="1800" b="0" baseline="0" dirty="0" smtClean="0">
                          <a:latin typeface="Calibri" charset="0"/>
                        </a:rPr>
                        <a:t> </a:t>
                      </a:r>
                      <a:r>
                        <a:rPr lang="en-US" sz="1800" b="0" baseline="0" dirty="0" err="1" smtClean="0">
                          <a:latin typeface="Calibri" charset="0"/>
                        </a:rPr>
                        <a:t>ou</a:t>
                      </a:r>
                      <a:r>
                        <a:rPr lang="en-US" sz="1800" b="0" baseline="0" dirty="0" smtClean="0">
                          <a:latin typeface="Calibri" charset="0"/>
                        </a:rPr>
                        <a:t> </a:t>
                      </a:r>
                      <a:r>
                        <a:rPr lang="en-US" sz="1800" b="0" baseline="0" dirty="0" err="1" smtClean="0">
                          <a:latin typeface="Calibri" charset="0"/>
                        </a:rPr>
                        <a:t>coût</a:t>
                      </a:r>
                      <a:r>
                        <a:rPr lang="en-US" sz="1800" b="0" baseline="0" dirty="0" smtClean="0">
                          <a:latin typeface="Calibri" charset="0"/>
                        </a:rPr>
                        <a:t> de production des </a:t>
                      </a:r>
                      <a:r>
                        <a:rPr lang="en-US" sz="1800" b="0" baseline="0" dirty="0" err="1" smtClean="0">
                          <a:latin typeface="Calibri" charset="0"/>
                        </a:rPr>
                        <a:t>marchandises</a:t>
                      </a:r>
                      <a:r>
                        <a:rPr lang="en-US" sz="1800" b="0" baseline="0" dirty="0" smtClean="0">
                          <a:latin typeface="Calibri" charset="0"/>
                        </a:rPr>
                        <a:t> </a:t>
                      </a:r>
                      <a:r>
                        <a:rPr lang="en-US" sz="1800" b="0" baseline="0" dirty="0" err="1" smtClean="0">
                          <a:latin typeface="Calibri" charset="0"/>
                        </a:rPr>
                        <a:t>vendues</a:t>
                      </a:r>
                      <a:endParaRPr lang="en-US" sz="1800" b="0" baseline="0" dirty="0" smtClean="0">
                        <a:latin typeface="Calibri" charset="0"/>
                      </a:endParaRPr>
                    </a:p>
                    <a:p>
                      <a:pPr marL="439738" lvl="3" indent="-285750">
                        <a:buFont typeface="Wingdings" charset="2"/>
                        <a:buChar char="Ø"/>
                        <a:tabLst/>
                      </a:pPr>
                      <a:r>
                        <a:rPr lang="en-US" sz="1800" b="0" baseline="0" dirty="0" err="1" smtClean="0">
                          <a:latin typeface="Calibri" charset="0"/>
                        </a:rPr>
                        <a:t>frais</a:t>
                      </a:r>
                      <a:r>
                        <a:rPr lang="en-US" sz="1800" b="0" baseline="0" dirty="0" smtClean="0">
                          <a:latin typeface="Calibri" charset="0"/>
                        </a:rPr>
                        <a:t> de personnel, </a:t>
                      </a:r>
                    </a:p>
                    <a:p>
                      <a:pPr marL="439738" lvl="3" indent="-285750">
                        <a:buFont typeface="Wingdings" charset="2"/>
                        <a:buChar char="Ø"/>
                        <a:tabLst/>
                      </a:pPr>
                      <a:r>
                        <a:rPr lang="en-US" sz="1800" b="0" baseline="0" dirty="0" err="1" smtClean="0">
                          <a:latin typeface="Calibri" charset="0"/>
                        </a:rPr>
                        <a:t>loyers</a:t>
                      </a:r>
                      <a:r>
                        <a:rPr lang="en-US" sz="1800" b="0" baseline="0" dirty="0" smtClean="0">
                          <a:latin typeface="Calibri" charset="0"/>
                        </a:rPr>
                        <a:t>, </a:t>
                      </a:r>
                      <a:r>
                        <a:rPr lang="en-US" sz="1800" b="0" baseline="0" dirty="0" err="1" smtClean="0">
                          <a:latin typeface="Calibri" charset="0"/>
                        </a:rPr>
                        <a:t>prestations</a:t>
                      </a:r>
                      <a:r>
                        <a:rPr lang="en-US" sz="1800" b="0" baseline="0" dirty="0" smtClean="0">
                          <a:latin typeface="Calibri" charset="0"/>
                        </a:rPr>
                        <a:t> </a:t>
                      </a:r>
                      <a:r>
                        <a:rPr lang="en-US" sz="1800" b="0" baseline="0" dirty="0" err="1" smtClean="0">
                          <a:latin typeface="Calibri" charset="0"/>
                        </a:rPr>
                        <a:t>extérieures</a:t>
                      </a:r>
                      <a:r>
                        <a:rPr lang="en-US" sz="1800" b="0" baseline="0" dirty="0" smtClean="0">
                          <a:latin typeface="Calibri" charset="0"/>
                        </a:rPr>
                        <a:t>,</a:t>
                      </a:r>
                    </a:p>
                    <a:p>
                      <a:pPr marL="439738" lvl="3" indent="-285750">
                        <a:buFont typeface="Wingdings" charset="2"/>
                        <a:buChar char="Ø"/>
                        <a:tabLst/>
                      </a:pPr>
                      <a:r>
                        <a:rPr lang="en-US" sz="1800" b="0" baseline="0" dirty="0" err="1" smtClean="0">
                          <a:latin typeface="Calibri" charset="0"/>
                        </a:rPr>
                        <a:t>Impôts</a:t>
                      </a:r>
                      <a:r>
                        <a:rPr lang="en-US" sz="1800" b="0" baseline="0" dirty="0" smtClean="0">
                          <a:latin typeface="Calibri" charset="0"/>
                        </a:rPr>
                        <a:t> et taxes </a:t>
                      </a:r>
                    </a:p>
                    <a:p>
                      <a:pPr marL="439738" lvl="3" indent="-285750">
                        <a:buFont typeface="Wingdings" charset="2"/>
                        <a:buChar char="Ø"/>
                        <a:tabLst/>
                      </a:pPr>
                      <a:r>
                        <a:rPr lang="en-US" sz="1800" b="0" baseline="0" dirty="0" err="1" smtClean="0">
                          <a:latin typeface="Calibri" charset="0"/>
                        </a:rPr>
                        <a:t>dotations</a:t>
                      </a:r>
                      <a:r>
                        <a:rPr lang="en-US" sz="1800" b="0" baseline="0" dirty="0" smtClean="0">
                          <a:latin typeface="Calibri" charset="0"/>
                        </a:rPr>
                        <a:t> aux </a:t>
                      </a:r>
                      <a:r>
                        <a:rPr lang="en-US" sz="1800" b="0" baseline="0" dirty="0" err="1" smtClean="0">
                          <a:latin typeface="Calibri" charset="0"/>
                        </a:rPr>
                        <a:t>amortissements</a:t>
                      </a:r>
                      <a:endParaRPr lang="en-US" sz="1800" b="0" dirty="0" smtClean="0">
                        <a:latin typeface="Calibri" charset="0"/>
                      </a:endParaRPr>
                    </a:p>
                    <a:p>
                      <a:pPr marL="274638" lvl="2" indent="-273050">
                        <a:buFont typeface="Calibri" charset="0"/>
                        <a:buNone/>
                        <a:tabLst/>
                      </a:pPr>
                      <a:endParaRPr lang="en-US" sz="600" dirty="0" smtClean="0">
                        <a:latin typeface="Calibri" charset="0"/>
                      </a:endParaRPr>
                    </a:p>
                    <a:p>
                      <a:pPr marL="274638" lvl="2" indent="-273050">
                        <a:buFont typeface="Calibri" charset="0"/>
                        <a:buAutoNum type="arabicPeriod"/>
                        <a:tabLst/>
                      </a:pPr>
                      <a:r>
                        <a:rPr lang="en-US" sz="1800" b="1" dirty="0" smtClean="0">
                          <a:latin typeface="Calibri" charset="0"/>
                        </a:rPr>
                        <a:t>Charges </a:t>
                      </a:r>
                      <a:r>
                        <a:rPr lang="en-US" sz="1800" b="1" baseline="0" dirty="0" err="1" smtClean="0">
                          <a:latin typeface="Calibri" charset="0"/>
                        </a:rPr>
                        <a:t>financières</a:t>
                      </a:r>
                      <a:endParaRPr lang="en-US" sz="1800" b="1" dirty="0" smtClean="0">
                        <a:latin typeface="Calibri" charset="0"/>
                      </a:endParaRPr>
                    </a:p>
                    <a:p>
                      <a:pPr marL="274638" lvl="2" indent="-273050">
                        <a:buFont typeface="Calibri" charset="0"/>
                        <a:buAutoNum type="arabicPeriod"/>
                        <a:tabLst/>
                      </a:pPr>
                      <a:r>
                        <a:rPr lang="en-US" sz="1800" b="1" dirty="0" smtClean="0">
                          <a:latin typeface="Calibri" charset="0"/>
                        </a:rPr>
                        <a:t>Charges</a:t>
                      </a:r>
                      <a:r>
                        <a:rPr lang="en-US" sz="1800" b="1" baseline="0" dirty="0" smtClean="0">
                          <a:latin typeface="Calibri" charset="0"/>
                        </a:rPr>
                        <a:t> </a:t>
                      </a:r>
                      <a:r>
                        <a:rPr lang="en-US" sz="1800" b="1" dirty="0" err="1" smtClean="0">
                          <a:latin typeface="Calibri" charset="0"/>
                        </a:rPr>
                        <a:t>exceptionnelles</a:t>
                      </a:r>
                      <a:r>
                        <a:rPr lang="en-US" sz="1800" b="1" dirty="0" smtClean="0">
                          <a:latin typeface="Calibri" charset="0"/>
                        </a:rPr>
                        <a:t> </a:t>
                      </a:r>
                      <a:r>
                        <a:rPr lang="en-US" sz="1800" dirty="0" smtClean="0">
                          <a:latin typeface="Calibri" charset="0"/>
                        </a:rPr>
                        <a:t>(par </a:t>
                      </a:r>
                      <a:r>
                        <a:rPr lang="en-US" sz="1800" dirty="0" err="1" smtClean="0">
                          <a:latin typeface="Calibri" charset="0"/>
                        </a:rPr>
                        <a:t>exemple</a:t>
                      </a:r>
                      <a:r>
                        <a:rPr lang="en-US" sz="1800" dirty="0" smtClean="0">
                          <a:latin typeface="Calibri" charset="0"/>
                        </a:rPr>
                        <a:t>, </a:t>
                      </a:r>
                      <a:r>
                        <a:rPr lang="en-US" sz="1800" dirty="0" err="1" smtClean="0">
                          <a:latin typeface="Calibri" charset="0"/>
                        </a:rPr>
                        <a:t>perte</a:t>
                      </a:r>
                      <a:r>
                        <a:rPr lang="en-US" sz="1800" dirty="0" smtClean="0">
                          <a:latin typeface="Calibri" charset="0"/>
                        </a:rPr>
                        <a:t> </a:t>
                      </a:r>
                      <a:r>
                        <a:rPr lang="en-US" sz="1800" dirty="0" err="1" smtClean="0">
                          <a:latin typeface="Calibri" charset="0"/>
                        </a:rPr>
                        <a:t>sur</a:t>
                      </a:r>
                      <a:r>
                        <a:rPr lang="en-US" sz="1800" dirty="0" smtClean="0">
                          <a:latin typeface="Calibri" charset="0"/>
                        </a:rPr>
                        <a:t> la </a:t>
                      </a:r>
                      <a:r>
                        <a:rPr lang="en-US" sz="1800" dirty="0" err="1" smtClean="0">
                          <a:latin typeface="Calibri" charset="0"/>
                        </a:rPr>
                        <a:t>vente</a:t>
                      </a:r>
                      <a:r>
                        <a:rPr lang="en-US" sz="1800" dirty="0" smtClean="0">
                          <a:latin typeface="Calibri" charset="0"/>
                        </a:rPr>
                        <a:t> d’un </a:t>
                      </a:r>
                      <a:r>
                        <a:rPr lang="en-US" sz="1800" dirty="0" err="1" smtClean="0">
                          <a:latin typeface="Calibri" charset="0"/>
                        </a:rPr>
                        <a:t>actif</a:t>
                      </a:r>
                      <a:r>
                        <a:rPr lang="en-US" sz="1800" dirty="0" smtClean="0">
                          <a:latin typeface="Calibri" charset="0"/>
                        </a:rPr>
                        <a:t> </a:t>
                      </a:r>
                      <a:r>
                        <a:rPr lang="en-US" sz="1800" dirty="0" err="1" smtClean="0">
                          <a:latin typeface="Calibri" charset="0"/>
                        </a:rPr>
                        <a:t>à</a:t>
                      </a:r>
                      <a:r>
                        <a:rPr lang="en-US" sz="1800" dirty="0" smtClean="0">
                          <a:latin typeface="Calibri" charset="0"/>
                        </a:rPr>
                        <a:t> long </a:t>
                      </a:r>
                      <a:r>
                        <a:rPr lang="en-US" sz="1800" dirty="0" err="1" smtClean="0">
                          <a:latin typeface="Calibri" charset="0"/>
                        </a:rPr>
                        <a:t>terme</a:t>
                      </a:r>
                      <a:r>
                        <a:rPr lang="en-US" sz="1800" dirty="0" smtClean="0">
                          <a:latin typeface="Calibri" charset="0"/>
                        </a:rPr>
                        <a:t>, </a:t>
                      </a:r>
                      <a:r>
                        <a:rPr lang="en-US" sz="1800" dirty="0" err="1" smtClean="0">
                          <a:latin typeface="Calibri" charset="0"/>
                        </a:rPr>
                        <a:t>perte</a:t>
                      </a:r>
                      <a:r>
                        <a:rPr lang="en-US" sz="1800" dirty="0" smtClean="0">
                          <a:latin typeface="Calibri" charset="0"/>
                        </a:rPr>
                        <a:t> de </a:t>
                      </a:r>
                      <a:r>
                        <a:rPr lang="en-US" sz="1800" dirty="0" err="1" smtClean="0">
                          <a:latin typeface="Calibri" charset="0"/>
                        </a:rPr>
                        <a:t>poursuites</a:t>
                      </a:r>
                      <a:r>
                        <a:rPr lang="en-US" sz="1800" dirty="0" smtClean="0">
                          <a:latin typeface="Calibri" charset="0"/>
                        </a:rPr>
                        <a:t> </a:t>
                      </a:r>
                      <a:r>
                        <a:rPr lang="en-US" sz="1800" dirty="0" err="1" smtClean="0">
                          <a:latin typeface="Calibri" charset="0"/>
                        </a:rPr>
                        <a:t>judiciaires</a:t>
                      </a:r>
                      <a:r>
                        <a:rPr lang="en-US" sz="1800" dirty="0" smtClean="0">
                          <a:latin typeface="Calibri" charset="0"/>
                        </a:rPr>
                        <a:t>)</a:t>
                      </a:r>
                    </a:p>
                  </a:txBody>
                  <a:tcPr/>
                </a:tc>
                <a:tc>
                  <a:txBody>
                    <a:bodyPr/>
                    <a:lstStyle/>
                    <a:p>
                      <a:pPr marL="360363" lvl="2" indent="-273050">
                        <a:buFont typeface="Calibri" charset="0"/>
                        <a:buAutoNum type="arabicPeriod"/>
                        <a:tabLst/>
                      </a:pPr>
                      <a:r>
                        <a:rPr lang="en-US" sz="1800" b="1" dirty="0" err="1" smtClean="0">
                          <a:latin typeface="Calibri" charset="0"/>
                        </a:rPr>
                        <a:t>Produits</a:t>
                      </a:r>
                      <a:r>
                        <a:rPr lang="en-US" sz="1800" b="1" dirty="0" smtClean="0">
                          <a:latin typeface="Calibri" charset="0"/>
                        </a:rPr>
                        <a:t> </a:t>
                      </a:r>
                      <a:r>
                        <a:rPr lang="en-US" sz="1800" b="1" dirty="0" err="1" smtClean="0">
                          <a:latin typeface="Calibri" charset="0"/>
                        </a:rPr>
                        <a:t>d’exploitation</a:t>
                      </a:r>
                      <a:r>
                        <a:rPr lang="en-US" sz="1800" b="1" dirty="0" smtClean="0">
                          <a:latin typeface="Calibri" charset="0"/>
                        </a:rPr>
                        <a:t> </a:t>
                      </a:r>
                      <a:r>
                        <a:rPr lang="en-US" sz="1800" b="0" dirty="0" smtClean="0">
                          <a:latin typeface="Calibri" charset="0"/>
                        </a:rPr>
                        <a:t>(</a:t>
                      </a:r>
                      <a:r>
                        <a:rPr lang="en-US" sz="1800" b="0" dirty="0" err="1" smtClean="0">
                          <a:latin typeface="Calibri" charset="0"/>
                        </a:rPr>
                        <a:t>résultant</a:t>
                      </a:r>
                      <a:r>
                        <a:rPr lang="en-US" sz="1800" b="0" dirty="0" smtClean="0">
                          <a:latin typeface="Calibri" charset="0"/>
                        </a:rPr>
                        <a:t> </a:t>
                      </a:r>
                      <a:r>
                        <a:rPr lang="en-US" sz="1800" b="0" dirty="0" err="1" smtClean="0">
                          <a:latin typeface="Calibri" charset="0"/>
                        </a:rPr>
                        <a:t>d’activité</a:t>
                      </a:r>
                      <a:r>
                        <a:rPr lang="en-US" sz="1800" b="0" dirty="0" smtClean="0">
                          <a:latin typeface="Calibri" charset="0"/>
                        </a:rPr>
                        <a:t> </a:t>
                      </a:r>
                      <a:r>
                        <a:rPr lang="en-US" sz="1800" b="0" dirty="0" err="1" smtClean="0">
                          <a:latin typeface="Calibri" charset="0"/>
                        </a:rPr>
                        <a:t>principales</a:t>
                      </a:r>
                      <a:r>
                        <a:rPr lang="en-US" sz="1800" b="0" dirty="0" smtClean="0">
                          <a:latin typeface="Calibri" charset="0"/>
                        </a:rPr>
                        <a:t>)</a:t>
                      </a: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None/>
                        <a:tabLst/>
                      </a:pPr>
                      <a:endParaRPr lang="en-US" sz="600" dirty="0" smtClean="0">
                        <a:latin typeface="Calibri" charset="0"/>
                      </a:endParaRPr>
                    </a:p>
                    <a:p>
                      <a:pPr marL="360363" lvl="2" indent="-273050">
                        <a:buFont typeface="Calibri" charset="0"/>
                        <a:buAutoNum type="arabicPeriod"/>
                        <a:tabLst/>
                      </a:pPr>
                      <a:r>
                        <a:rPr lang="en-US" sz="1800" b="1" dirty="0" err="1" smtClean="0">
                          <a:latin typeface="Calibri" charset="0"/>
                        </a:rPr>
                        <a:t>Produits</a:t>
                      </a:r>
                      <a:r>
                        <a:rPr lang="en-US" sz="1800" b="1" baseline="0" dirty="0" smtClean="0">
                          <a:latin typeface="Calibri" charset="0"/>
                        </a:rPr>
                        <a:t> financiers</a:t>
                      </a:r>
                    </a:p>
                    <a:p>
                      <a:pPr marL="87313" lvl="2" indent="0">
                        <a:buFont typeface="Calibri" charset="0"/>
                        <a:buNone/>
                        <a:tabLst/>
                      </a:pPr>
                      <a:endParaRPr lang="en-US" sz="600" b="1" dirty="0" smtClean="0">
                        <a:latin typeface="Calibri" charset="0"/>
                      </a:endParaRPr>
                    </a:p>
                    <a:p>
                      <a:pPr marL="360363" lvl="2" indent="-273050">
                        <a:buFont typeface="Calibri" charset="0"/>
                        <a:buAutoNum type="arabicPeriod"/>
                        <a:tabLst/>
                      </a:pPr>
                      <a:r>
                        <a:rPr lang="en-US" sz="1800" b="1" dirty="0" err="1" smtClean="0">
                          <a:latin typeface="Calibri" charset="0"/>
                        </a:rPr>
                        <a:t>Produits</a:t>
                      </a:r>
                      <a:r>
                        <a:rPr lang="en-US" sz="1800" b="1" dirty="0" smtClean="0">
                          <a:latin typeface="Calibri" charset="0"/>
                        </a:rPr>
                        <a:t> </a:t>
                      </a:r>
                      <a:r>
                        <a:rPr lang="en-US" sz="1800" b="1" dirty="0" err="1" smtClean="0">
                          <a:latin typeface="Calibri" charset="0"/>
                        </a:rPr>
                        <a:t>exceptionnels</a:t>
                      </a:r>
                      <a:r>
                        <a:rPr lang="en-US" sz="1800" b="1" dirty="0" smtClean="0">
                          <a:latin typeface="Calibri" charset="0"/>
                        </a:rPr>
                        <a:t> </a:t>
                      </a:r>
                      <a:r>
                        <a:rPr lang="en-US" sz="1800" dirty="0" smtClean="0">
                          <a:latin typeface="Calibri" charset="0"/>
                        </a:rPr>
                        <a:t>(par </a:t>
                      </a:r>
                      <a:r>
                        <a:rPr lang="en-US" sz="1800" dirty="0" err="1" smtClean="0">
                          <a:latin typeface="Calibri" charset="0"/>
                        </a:rPr>
                        <a:t>exemple</a:t>
                      </a:r>
                      <a:r>
                        <a:rPr lang="en-US" sz="1800" dirty="0" smtClean="0">
                          <a:latin typeface="Calibri" charset="0"/>
                        </a:rPr>
                        <a:t>, plus-value </a:t>
                      </a:r>
                      <a:r>
                        <a:rPr lang="en-US" sz="1800" dirty="0" err="1" smtClean="0">
                          <a:latin typeface="Calibri" charset="0"/>
                        </a:rPr>
                        <a:t>sur</a:t>
                      </a:r>
                      <a:r>
                        <a:rPr lang="en-US" sz="1800" dirty="0" smtClean="0">
                          <a:latin typeface="Calibri" charset="0"/>
                        </a:rPr>
                        <a:t> la </a:t>
                      </a:r>
                      <a:r>
                        <a:rPr lang="en-US" sz="1800" dirty="0" err="1" smtClean="0">
                          <a:latin typeface="Calibri" charset="0"/>
                        </a:rPr>
                        <a:t>vente</a:t>
                      </a:r>
                      <a:r>
                        <a:rPr lang="en-US" sz="1800" dirty="0" smtClean="0">
                          <a:latin typeface="Calibri" charset="0"/>
                        </a:rPr>
                        <a:t> d’un </a:t>
                      </a:r>
                      <a:r>
                        <a:rPr lang="en-US" sz="1800" dirty="0" err="1" smtClean="0">
                          <a:latin typeface="Calibri" charset="0"/>
                        </a:rPr>
                        <a:t>actif</a:t>
                      </a:r>
                      <a:r>
                        <a:rPr lang="en-US" sz="1800" dirty="0" smtClean="0">
                          <a:latin typeface="Calibri" charset="0"/>
                        </a:rPr>
                        <a:t> </a:t>
                      </a:r>
                      <a:r>
                        <a:rPr lang="en-US" sz="1800" dirty="0" err="1" smtClean="0">
                          <a:latin typeface="Calibri" charset="0"/>
                        </a:rPr>
                        <a:t>à</a:t>
                      </a:r>
                      <a:r>
                        <a:rPr lang="en-US" sz="1800" dirty="0" smtClean="0">
                          <a:latin typeface="Calibri" charset="0"/>
                        </a:rPr>
                        <a:t> long </a:t>
                      </a:r>
                      <a:r>
                        <a:rPr lang="en-US" sz="1800" dirty="0" err="1" smtClean="0">
                          <a:latin typeface="Calibri" charset="0"/>
                        </a:rPr>
                        <a:t>terme</a:t>
                      </a:r>
                      <a:r>
                        <a:rPr lang="en-US" sz="1800" dirty="0" smtClean="0">
                          <a:latin typeface="Calibri" charset="0"/>
                        </a:rPr>
                        <a:t>, </a:t>
                      </a:r>
                      <a:r>
                        <a:rPr lang="en-US" sz="1800" dirty="0" err="1" smtClean="0">
                          <a:latin typeface="Calibri" charset="0"/>
                        </a:rPr>
                        <a:t>sur</a:t>
                      </a:r>
                      <a:r>
                        <a:rPr lang="en-US" sz="1800" dirty="0" smtClean="0">
                          <a:latin typeface="Calibri" charset="0"/>
                        </a:rPr>
                        <a:t> des </a:t>
                      </a:r>
                      <a:r>
                        <a:rPr lang="en-US" sz="1800" dirty="0" err="1" smtClean="0">
                          <a:latin typeface="Calibri" charset="0"/>
                        </a:rPr>
                        <a:t>poursuites</a:t>
                      </a:r>
                      <a:r>
                        <a:rPr lang="en-US" sz="1800" dirty="0" smtClean="0">
                          <a:latin typeface="Calibri" charset="0"/>
                        </a:rPr>
                        <a:t> </a:t>
                      </a:r>
                      <a:r>
                        <a:rPr lang="en-US" sz="1800" dirty="0" err="1" smtClean="0">
                          <a:latin typeface="Calibri" charset="0"/>
                        </a:rPr>
                        <a:t>judiciaires</a:t>
                      </a:r>
                      <a:r>
                        <a:rPr lang="en-US" sz="1800" dirty="0" smtClean="0">
                          <a:latin typeface="Calibri" charset="0"/>
                        </a:rPr>
                        <a:t>)</a:t>
                      </a:r>
                    </a:p>
                  </a:txBody>
                  <a:tcPr/>
                </a:tc>
              </a:tr>
              <a:tr h="370840">
                <a:tc gridSpan="2">
                  <a:txBody>
                    <a:bodyPr/>
                    <a:lstStyle/>
                    <a:p>
                      <a:pPr algn="ctr"/>
                      <a:r>
                        <a:rPr lang="fr-FR" b="1" dirty="0" smtClean="0"/>
                        <a:t>RESULTAT = PRODUITS - CHARGES</a:t>
                      </a:r>
                      <a:endParaRPr lang="fr-FR" b="1" dirty="0"/>
                    </a:p>
                  </a:txBody>
                  <a:tcPr/>
                </a:tc>
                <a:tc hMerge="1">
                  <a:txBody>
                    <a:bodyPr/>
                    <a:lstStyle/>
                    <a:p>
                      <a:endParaRPr lang="fr-FR" dirty="0"/>
                    </a:p>
                  </a:txBody>
                  <a:tcPr/>
                </a:tc>
              </a:tr>
            </a:tbl>
          </a:graphicData>
        </a:graphic>
      </p:graphicFrame>
      <p:sp>
        <p:nvSpPr>
          <p:cNvPr id="9" name="Titre 1"/>
          <p:cNvSpPr>
            <a:spLocks noGrp="1"/>
          </p:cNvSpPr>
          <p:nvPr>
            <p:ph type="title"/>
          </p:nvPr>
        </p:nvSpPr>
        <p:spPr>
          <a:xfrm>
            <a:off x="0" y="20638"/>
            <a:ext cx="9144000" cy="833437"/>
          </a:xfrm>
        </p:spPr>
        <p:txBody>
          <a:bodyPr/>
          <a:lstStyle/>
          <a:p>
            <a:r>
              <a:rPr lang="fr-FR" sz="2800" dirty="0">
                <a:latin typeface="Calibri" charset="0"/>
              </a:rPr>
              <a:t>Concepts Financiers Fondamentaux : le Compte de Résultat</a:t>
            </a:r>
          </a:p>
        </p:txBody>
      </p:sp>
    </p:spTree>
    <p:extLst>
      <p:ext uri="{BB962C8B-B14F-4D97-AF65-F5344CB8AC3E}">
        <p14:creationId xmlns:p14="http://schemas.microsoft.com/office/powerpoint/2010/main" val="1671506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DA20C8E-F73C-0044-A491-5312402DBA6C}" type="slidenum">
              <a:rPr lang="en-GB" smtClean="0"/>
              <a:pPr/>
              <a:t>78</a:t>
            </a:fld>
            <a:endParaRPr lang="en-GB"/>
          </a:p>
        </p:txBody>
      </p:sp>
      <p:sp>
        <p:nvSpPr>
          <p:cNvPr id="3" name="Footer Placeholder 2"/>
          <p:cNvSpPr>
            <a:spLocks noGrp="1"/>
          </p:cNvSpPr>
          <p:nvPr>
            <p:ph type="ftr" sz="quarter" idx="3"/>
          </p:nvPr>
        </p:nvSpPr>
        <p:spPr/>
        <p:txBody>
          <a:bodyPr/>
          <a:lstStyle/>
          <a:p>
            <a:r>
              <a:rPr lang="en-US" smtClean="0"/>
              <a:t>Analyse Financière</a:t>
            </a:r>
            <a:endParaRPr lang="fr-FR" dirty="0"/>
          </a:p>
        </p:txBody>
      </p:sp>
      <p:graphicFrame>
        <p:nvGraphicFramePr>
          <p:cNvPr id="4" name="Table 3"/>
          <p:cNvGraphicFramePr>
            <a:graphicFrameLocks noGrp="1"/>
          </p:cNvGraphicFramePr>
          <p:nvPr>
            <p:extLst>
              <p:ext uri="{D42A27DB-BD31-4B8C-83A1-F6EECF244321}">
                <p14:modId xmlns:p14="http://schemas.microsoft.com/office/powerpoint/2010/main" val="598254014"/>
              </p:ext>
            </p:extLst>
          </p:nvPr>
        </p:nvGraphicFramePr>
        <p:xfrm>
          <a:off x="0" y="0"/>
          <a:ext cx="9144000" cy="6827520"/>
        </p:xfrm>
        <a:graphic>
          <a:graphicData uri="http://schemas.openxmlformats.org/drawingml/2006/table">
            <a:tbl>
              <a:tblPr firstRow="1" bandRow="1">
                <a:tableStyleId>{5940675A-B579-460E-94D1-54222C63F5DA}</a:tableStyleId>
              </a:tblPr>
              <a:tblGrid>
                <a:gridCol w="4572000"/>
                <a:gridCol w="4572000"/>
              </a:tblGrid>
              <a:tr h="370840">
                <a:tc gridSpan="2">
                  <a:txBody>
                    <a:bodyPr/>
                    <a:lstStyle/>
                    <a:p>
                      <a:pPr algn="ctr"/>
                      <a:r>
                        <a:rPr lang="fr-FR" sz="2400" b="1" dirty="0" smtClean="0"/>
                        <a:t>COMPTE</a:t>
                      </a:r>
                      <a:r>
                        <a:rPr lang="fr-FR" sz="2400" b="1" baseline="0" dirty="0" smtClean="0"/>
                        <a:t> DE RESULTAT</a:t>
                      </a:r>
                      <a:endParaRPr lang="fr-FR" sz="24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FFFF"/>
                    </a:solidFill>
                  </a:tcPr>
                </a:tc>
                <a:tc hMerge="1">
                  <a:txBody>
                    <a:bodyPr/>
                    <a:lstStyle/>
                    <a:p>
                      <a:endParaRPr lang="fr-FR" dirty="0"/>
                    </a:p>
                  </a:txBody>
                  <a:tcPr/>
                </a:tc>
              </a:tr>
              <a:tr h="370840">
                <a:tc>
                  <a:txBody>
                    <a:bodyPr/>
                    <a:lstStyle/>
                    <a:p>
                      <a:r>
                        <a:rPr lang="fr-FR" sz="2400" b="1" dirty="0" smtClean="0"/>
                        <a:t>Charges</a:t>
                      </a:r>
                      <a:r>
                        <a:rPr lang="fr-FR" sz="2400" b="1" baseline="0" dirty="0" smtClean="0"/>
                        <a:t> d’exploitation</a:t>
                      </a:r>
                      <a:endParaRPr lang="fr-FR" sz="2400" b="1" dirty="0"/>
                    </a:p>
                  </a:txBody>
                  <a:tcPr>
                    <a:lnL w="12700" cap="flat" cmpd="sng" algn="ctr">
                      <a:noFill/>
                      <a:prstDash val="solid"/>
                      <a:round/>
                      <a:headEnd type="none" w="med" len="med"/>
                      <a:tailEnd type="none" w="med" len="med"/>
                    </a:lnL>
                    <a:lnB w="12700" cap="flat" cmpd="sng" algn="ctr">
                      <a:noFill/>
                      <a:prstDash val="solid"/>
                      <a:round/>
                      <a:headEnd type="none" w="med" len="med"/>
                      <a:tailEnd type="none" w="med" len="med"/>
                    </a:lnB>
                    <a:solidFill>
                      <a:srgbClr val="FFFFFF"/>
                    </a:solidFill>
                  </a:tcPr>
                </a:tc>
                <a:tc>
                  <a:txBody>
                    <a:bodyPr/>
                    <a:lstStyle/>
                    <a:p>
                      <a:r>
                        <a:rPr lang="fr-FR" sz="2400" b="1" dirty="0" smtClean="0"/>
                        <a:t>Produits d’exploitation</a:t>
                      </a:r>
                      <a:endParaRPr lang="fr-FR" sz="2400" b="1" dirty="0"/>
                    </a:p>
                  </a:txBody>
                  <a:tcP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chemeClr val="bg1">
                              <a:lumMod val="65000"/>
                            </a:schemeClr>
                          </a:solidFill>
                        </a:rPr>
                        <a:t>Comptes 60 à 65</a:t>
                      </a:r>
                      <a:endParaRPr lang="fr-FR" sz="2000" i="1" dirty="0">
                        <a:solidFill>
                          <a:schemeClr val="bg1">
                            <a:lumMod val="65000"/>
                          </a:schemeClr>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70 à 75</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 681 (Dotations aux amortissements</a:t>
                      </a:r>
                      <a:r>
                        <a:rPr lang="fr-FR" sz="2000" i="1" baseline="0" dirty="0" smtClean="0">
                          <a:solidFill>
                            <a:srgbClr val="A6A6A6"/>
                          </a:solidFill>
                        </a:rPr>
                        <a:t> et Provisions - D</a:t>
                      </a:r>
                      <a:r>
                        <a:rPr lang="fr-FR" sz="2000" i="1" dirty="0" smtClean="0">
                          <a:solidFill>
                            <a:srgbClr val="A6A6A6"/>
                          </a:solidFill>
                        </a:rPr>
                        <a:t>AP</a:t>
                      </a:r>
                      <a:r>
                        <a:rPr lang="fr-FR" sz="2000" i="1" dirty="0" smtClean="0"/>
                        <a:t>)</a:t>
                      </a:r>
                      <a:endParaRPr lang="fr-FR" sz="2000" i="1"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781 et 791 (Reprise)</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184673">
                <a:tc>
                  <a:txBody>
                    <a:bodyPr/>
                    <a:lstStyle/>
                    <a:p>
                      <a:endParaRPr lang="fr-FR" sz="10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10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r>
                        <a:rPr lang="fr-FR" sz="2400" b="1" dirty="0" smtClean="0"/>
                        <a:t>Charges Financières</a:t>
                      </a:r>
                      <a:endParaRPr lang="fr-FR" sz="2400" b="1"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r>
                        <a:rPr lang="fr-FR" sz="2400" b="1" dirty="0" smtClean="0"/>
                        <a:t>Produits Financiers</a:t>
                      </a:r>
                      <a:endParaRPr lang="fr-FR" sz="2400" b="1"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 66</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a:t>
                      </a:r>
                      <a:r>
                        <a:rPr lang="fr-FR" sz="2000" i="1" baseline="0" dirty="0" smtClean="0">
                          <a:solidFill>
                            <a:srgbClr val="A6A6A6"/>
                          </a:solidFill>
                        </a:rPr>
                        <a:t> 76</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a:t>
                      </a:r>
                      <a:r>
                        <a:rPr lang="fr-FR" sz="2000" i="1" baseline="0" dirty="0" smtClean="0">
                          <a:solidFill>
                            <a:srgbClr val="A6A6A6"/>
                          </a:solidFill>
                        </a:rPr>
                        <a:t> 686 (DAP)</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786 (Reprise)</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endParaRPr lang="fr-FR" sz="20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0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r>
                        <a:rPr lang="fr-FR" sz="2400" b="1" dirty="0" smtClean="0"/>
                        <a:t>Charges Exceptionnelles </a:t>
                      </a:r>
                      <a:endParaRPr lang="fr-FR" sz="2400" b="1"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r>
                        <a:rPr lang="fr-FR" sz="2400" b="1" dirty="0" smtClean="0"/>
                        <a:t>Produits</a:t>
                      </a:r>
                      <a:r>
                        <a:rPr lang="fr-FR" sz="2400" b="1" baseline="0" dirty="0" smtClean="0"/>
                        <a:t> Exceptionnels</a:t>
                      </a:r>
                      <a:endParaRPr lang="fr-FR" sz="2400" b="1"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 67</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77</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a:t>
                      </a:r>
                      <a:r>
                        <a:rPr lang="fr-FR" sz="2000" i="1" baseline="0" dirty="0" smtClean="0">
                          <a:solidFill>
                            <a:srgbClr val="A6A6A6"/>
                          </a:solidFill>
                        </a:rPr>
                        <a:t> 687 (DAP)</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787 (Reprise)</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endParaRPr lang="fr-FR" sz="20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0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2400" b="1" dirty="0" smtClean="0"/>
                        <a:t>Impôt sur les bénéfices</a:t>
                      </a:r>
                      <a:r>
                        <a:rPr lang="fr-FR" sz="2400" b="1" baseline="0" dirty="0" smtClean="0"/>
                        <a:t> </a:t>
                      </a:r>
                      <a:r>
                        <a:rPr lang="fr-FR" sz="2000" i="1" baseline="0" dirty="0" smtClean="0">
                          <a:solidFill>
                            <a:srgbClr val="A6A6A6"/>
                          </a:solidFill>
                        </a:rPr>
                        <a:t>(695)</a:t>
                      </a:r>
                      <a:endParaRPr lang="fr-FR" sz="2000" i="1" dirty="0" smtClean="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4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2400" b="1" dirty="0" smtClean="0"/>
                        <a:t>Participation des salariés aux résultats de l’entreprise </a:t>
                      </a:r>
                      <a:r>
                        <a:rPr lang="fr-FR" sz="2000" i="1" dirty="0" smtClean="0">
                          <a:solidFill>
                            <a:srgbClr val="A6A6A6"/>
                          </a:solidFill>
                        </a:rPr>
                        <a:t>(691)</a:t>
                      </a: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4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bl>
          </a:graphicData>
        </a:graphic>
      </p:graphicFrame>
    </p:spTree>
    <p:extLst>
      <p:ext uri="{BB962C8B-B14F-4D97-AF65-F5344CB8AC3E}">
        <p14:creationId xmlns:p14="http://schemas.microsoft.com/office/powerpoint/2010/main" val="3885632474"/>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LE COMPTE DE RESULTAT</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79</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
        <p:nvSpPr>
          <p:cNvPr id="3" name="Content Placeholder 2"/>
          <p:cNvSpPr>
            <a:spLocks noGrp="1"/>
          </p:cNvSpPr>
          <p:nvPr>
            <p:ph idx="1"/>
          </p:nvPr>
        </p:nvSpPr>
        <p:spPr>
          <a:xfrm>
            <a:off x="0" y="854771"/>
            <a:ext cx="9144000" cy="6006404"/>
          </a:xfrm>
          <a:solidFill>
            <a:srgbClr val="FFFFFF"/>
          </a:solidFill>
        </p:spPr>
        <p:txBody>
          <a:bodyPr>
            <a:normAutofit fontScale="77500" lnSpcReduction="20000"/>
          </a:bodyPr>
          <a:lstStyle/>
          <a:p>
            <a:pPr>
              <a:lnSpc>
                <a:spcPct val="120000"/>
              </a:lnSpc>
              <a:spcBef>
                <a:spcPts val="0"/>
              </a:spcBef>
            </a:pPr>
            <a:r>
              <a:rPr lang="fr-FR" b="1" dirty="0" smtClean="0"/>
              <a:t>Les charges d’exploitation </a:t>
            </a:r>
            <a:r>
              <a:rPr lang="fr-FR" dirty="0" smtClean="0"/>
              <a:t>: </a:t>
            </a:r>
          </a:p>
          <a:p>
            <a:pPr lvl="1">
              <a:lnSpc>
                <a:spcPct val="120000"/>
              </a:lnSpc>
              <a:spcBef>
                <a:spcPts val="0"/>
              </a:spcBef>
            </a:pPr>
            <a:r>
              <a:rPr lang="fr-FR" dirty="0" smtClean="0"/>
              <a:t>Valeurs des biens et services que l’entreprise a consommés pendant l’exercice pour produire et/ou vendre</a:t>
            </a:r>
            <a:endParaRPr lang="fr-FR" sz="2800" dirty="0" smtClean="0"/>
          </a:p>
          <a:p>
            <a:pPr lvl="2">
              <a:lnSpc>
                <a:spcPct val="120000"/>
              </a:lnSpc>
              <a:spcBef>
                <a:spcPts val="0"/>
              </a:spcBef>
            </a:pPr>
            <a:r>
              <a:rPr lang="fr-FR" sz="2400" dirty="0" smtClean="0"/>
              <a:t>Achat de marchandises, achats de matières premières et autres approvisionnements, </a:t>
            </a:r>
          </a:p>
          <a:p>
            <a:pPr lvl="2">
              <a:lnSpc>
                <a:spcPct val="120000"/>
              </a:lnSpc>
              <a:spcBef>
                <a:spcPts val="0"/>
              </a:spcBef>
            </a:pPr>
            <a:r>
              <a:rPr lang="fr-FR" sz="2400" dirty="0" smtClean="0"/>
              <a:t>autres achats et charges externes (loyers, prestations extérieures, </a:t>
            </a:r>
            <a:r>
              <a:rPr lang="fr-FR" dirty="0" smtClean="0"/>
              <a:t>etc.)</a:t>
            </a:r>
            <a:r>
              <a:rPr lang="fr-FR" sz="2400" dirty="0" smtClean="0"/>
              <a:t>,</a:t>
            </a:r>
          </a:p>
          <a:p>
            <a:pPr lvl="2">
              <a:lnSpc>
                <a:spcPct val="120000"/>
              </a:lnSpc>
              <a:spcBef>
                <a:spcPts val="0"/>
              </a:spcBef>
            </a:pPr>
            <a:r>
              <a:rPr lang="fr-FR" dirty="0" smtClean="0"/>
              <a:t>Frais de personnel,</a:t>
            </a:r>
            <a:r>
              <a:rPr lang="fr-FR" sz="2400" dirty="0" smtClean="0"/>
              <a:t> </a:t>
            </a:r>
          </a:p>
          <a:p>
            <a:pPr lvl="2">
              <a:lnSpc>
                <a:spcPct val="120000"/>
              </a:lnSpc>
              <a:spcBef>
                <a:spcPts val="0"/>
              </a:spcBef>
            </a:pPr>
            <a:r>
              <a:rPr lang="fr-FR" sz="2400" dirty="0" smtClean="0"/>
              <a:t>Imp</a:t>
            </a:r>
            <a:r>
              <a:rPr lang="fr-FR" dirty="0" smtClean="0"/>
              <a:t>ôts et taxes, </a:t>
            </a:r>
          </a:p>
          <a:p>
            <a:pPr lvl="2">
              <a:lnSpc>
                <a:spcPct val="120000"/>
              </a:lnSpc>
              <a:spcBef>
                <a:spcPts val="0"/>
              </a:spcBef>
            </a:pPr>
            <a:r>
              <a:rPr lang="fr-FR" dirty="0" smtClean="0"/>
              <a:t>salaires et charges sociales, </a:t>
            </a:r>
          </a:p>
          <a:p>
            <a:pPr lvl="2">
              <a:lnSpc>
                <a:spcPct val="120000"/>
              </a:lnSpc>
              <a:spcBef>
                <a:spcPts val="0"/>
              </a:spcBef>
              <a:spcAft>
                <a:spcPts val="1200"/>
              </a:spcAft>
            </a:pPr>
            <a:r>
              <a:rPr lang="fr-FR" dirty="0" smtClean="0"/>
              <a:t>dotations aux amortissements et aux provisions</a:t>
            </a:r>
            <a:r>
              <a:rPr lang="fr-FR" sz="2400" dirty="0" smtClean="0"/>
              <a:t> </a:t>
            </a:r>
          </a:p>
          <a:p>
            <a:pPr>
              <a:lnSpc>
                <a:spcPct val="120000"/>
              </a:lnSpc>
              <a:spcBef>
                <a:spcPts val="0"/>
              </a:spcBef>
            </a:pPr>
            <a:r>
              <a:rPr lang="fr-FR" sz="3200" b="1" dirty="0" smtClean="0"/>
              <a:t>Les charges financières : </a:t>
            </a:r>
          </a:p>
          <a:p>
            <a:pPr lvl="1">
              <a:lnSpc>
                <a:spcPct val="120000"/>
              </a:lnSpc>
              <a:spcBef>
                <a:spcPts val="0"/>
              </a:spcBef>
              <a:spcAft>
                <a:spcPts val="1200"/>
              </a:spcAft>
            </a:pPr>
            <a:r>
              <a:rPr lang="fr-FR" dirty="0"/>
              <a:t>c</a:t>
            </a:r>
            <a:r>
              <a:rPr lang="fr-FR" dirty="0" smtClean="0"/>
              <a:t>orrespondent à la rémunération des prêteurs de l’entreprises </a:t>
            </a:r>
            <a:r>
              <a:rPr lang="fr-FR" sz="2800" dirty="0" smtClean="0"/>
              <a:t>(intérêts, etc.)</a:t>
            </a:r>
          </a:p>
          <a:p>
            <a:pPr>
              <a:lnSpc>
                <a:spcPct val="120000"/>
              </a:lnSpc>
              <a:spcBef>
                <a:spcPts val="0"/>
              </a:spcBef>
              <a:spcAft>
                <a:spcPts val="600"/>
              </a:spcAft>
            </a:pPr>
            <a:r>
              <a:rPr lang="fr-FR" sz="3200" b="1" dirty="0" smtClean="0"/>
              <a:t>Les charges exceptionnelles : </a:t>
            </a:r>
          </a:p>
          <a:p>
            <a:pPr lvl="1">
              <a:lnSpc>
                <a:spcPct val="120000"/>
              </a:lnSpc>
              <a:spcBef>
                <a:spcPts val="0"/>
              </a:spcBef>
              <a:spcAft>
                <a:spcPts val="600"/>
              </a:spcAft>
            </a:pPr>
            <a:r>
              <a:rPr lang="fr-FR" sz="2800" dirty="0" smtClean="0"/>
              <a:t>Charges dont le caractère n’est pas courant </a:t>
            </a:r>
          </a:p>
          <a:p>
            <a:pPr lvl="2">
              <a:lnSpc>
                <a:spcPct val="120000"/>
              </a:lnSpc>
              <a:spcBef>
                <a:spcPts val="0"/>
              </a:spcBef>
            </a:pPr>
            <a:r>
              <a:rPr lang="fr-FR" dirty="0" smtClean="0"/>
              <a:t>Dons de l’entreprise, amendes, etc.</a:t>
            </a:r>
            <a:endParaRPr lang="fr-FR" sz="3200" dirty="0" smtClean="0"/>
          </a:p>
          <a:p>
            <a:pPr lvl="1">
              <a:lnSpc>
                <a:spcPct val="120000"/>
              </a:lnSpc>
            </a:pPr>
            <a:endParaRPr lang="fr-FR" sz="3600" dirty="0" smtClean="0"/>
          </a:p>
        </p:txBody>
      </p:sp>
    </p:spTree>
    <p:extLst>
      <p:ext uri="{BB962C8B-B14F-4D97-AF65-F5344CB8AC3E}">
        <p14:creationId xmlns:p14="http://schemas.microsoft.com/office/powerpoint/2010/main" val="1546484285"/>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Organisation du </a:t>
            </a:r>
            <a:r>
              <a:rPr lang="en-GB" dirty="0" err="1" smtClean="0"/>
              <a:t>cours</a:t>
            </a:r>
            <a:endParaRPr lang="en-GB" dirty="0"/>
          </a:p>
        </p:txBody>
      </p:sp>
      <p:sp>
        <p:nvSpPr>
          <p:cNvPr id="5" name="Slide Number Placeholder 4"/>
          <p:cNvSpPr>
            <a:spLocks noGrp="1"/>
          </p:cNvSpPr>
          <p:nvPr>
            <p:ph type="sldNum" sz="quarter" idx="4"/>
          </p:nvPr>
        </p:nvSpPr>
        <p:spPr>
          <a:xfrm>
            <a:off x="6946900" y="6496050"/>
            <a:ext cx="2133600" cy="365125"/>
          </a:xfrm>
        </p:spPr>
        <p:txBody>
          <a:bodyPr/>
          <a:lstStyle/>
          <a:p>
            <a:fld id="{EDA20C8E-F73C-0044-A491-5312402DBA6C}" type="slidenum">
              <a:rPr lang="en-GB" smtClean="0"/>
              <a:t>8</a:t>
            </a:fld>
            <a:endParaRPr lang="en-GB"/>
          </a:p>
        </p:txBody>
      </p:sp>
      <p:sp>
        <p:nvSpPr>
          <p:cNvPr id="6" name="Date Placeholder 5"/>
          <p:cNvSpPr>
            <a:spLocks noGrp="1"/>
          </p:cNvSpPr>
          <p:nvPr>
            <p:ph type="dt" sz="half" idx="2"/>
          </p:nvPr>
        </p:nvSpPr>
        <p:spPr/>
        <p:txBody>
          <a:bodyPr/>
          <a:lstStyle/>
          <a:p>
            <a:r>
              <a:rPr lang="fr-FR" smtClean="0"/>
              <a:t>Céline Gainet</a:t>
            </a:r>
            <a:endParaRPr lang="fr-FR" dirty="0"/>
          </a:p>
        </p:txBody>
      </p:sp>
      <p:sp>
        <p:nvSpPr>
          <p:cNvPr id="7" name="Footer Placeholder 6"/>
          <p:cNvSpPr>
            <a:spLocks noGrp="1"/>
          </p:cNvSpPr>
          <p:nvPr>
            <p:ph type="ftr" sz="quarter" idx="11"/>
          </p:nvPr>
        </p:nvSpPr>
        <p:spPr>
          <a:xfrm>
            <a:off x="3124200" y="6496050"/>
            <a:ext cx="2895600" cy="365125"/>
          </a:xfrm>
        </p:spPr>
        <p:txBody>
          <a:bodyPr/>
          <a:lstStyle/>
          <a:p>
            <a:r>
              <a:rPr lang="fr-FR" smtClean="0"/>
              <a:t>Analyse Financière</a:t>
            </a:r>
            <a:endParaRPr lang="fr-FR" dirty="0"/>
          </a:p>
        </p:txBody>
      </p:sp>
      <p:sp>
        <p:nvSpPr>
          <p:cNvPr id="8" name="Rectangle 7"/>
          <p:cNvSpPr/>
          <p:nvPr/>
        </p:nvSpPr>
        <p:spPr>
          <a:xfrm>
            <a:off x="73272" y="1726770"/>
            <a:ext cx="9144001" cy="995144"/>
          </a:xfrm>
          <a:prstGeom prst="rect">
            <a:avLst/>
          </a:prstGeom>
        </p:spPr>
        <p:txBody>
          <a:bodyPr wrap="square">
            <a:spAutoFit/>
          </a:bodyPr>
          <a:lstStyle/>
          <a:p>
            <a:pPr marL="342900" lvl="0" indent="-342900">
              <a:lnSpc>
                <a:spcPct val="200000"/>
              </a:lnSpc>
              <a:spcBef>
                <a:spcPts val="1200"/>
              </a:spcBef>
              <a:buFont typeface="Arial"/>
              <a:buChar char="•"/>
            </a:pPr>
            <a:r>
              <a:rPr lang="en-GB" sz="3200" dirty="0" err="1" smtClean="0">
                <a:solidFill>
                  <a:prstClr val="black"/>
                </a:solidFill>
              </a:rPr>
              <a:t>Garder</a:t>
            </a:r>
            <a:r>
              <a:rPr lang="en-GB" sz="3200" dirty="0" smtClean="0">
                <a:solidFill>
                  <a:prstClr val="black"/>
                </a:solidFill>
              </a:rPr>
              <a:t> les </a:t>
            </a:r>
            <a:r>
              <a:rPr lang="en-GB" sz="3200" dirty="0" err="1" smtClean="0">
                <a:solidFill>
                  <a:prstClr val="black"/>
                </a:solidFill>
              </a:rPr>
              <a:t>mêmes</a:t>
            </a:r>
            <a:r>
              <a:rPr lang="en-GB" sz="3200" dirty="0" smtClean="0">
                <a:solidFill>
                  <a:prstClr val="black"/>
                </a:solidFill>
              </a:rPr>
              <a:t> places tout au long du </a:t>
            </a:r>
            <a:r>
              <a:rPr lang="en-GB" sz="3200" dirty="0" err="1" smtClean="0">
                <a:solidFill>
                  <a:prstClr val="black"/>
                </a:solidFill>
              </a:rPr>
              <a:t>semestre</a:t>
            </a:r>
            <a:endParaRPr lang="en-GB" sz="3200" dirty="0" smtClean="0">
              <a:solidFill>
                <a:prstClr val="black"/>
              </a:solidFill>
            </a:endParaRPr>
          </a:p>
        </p:txBody>
      </p:sp>
    </p:spTree>
    <p:extLst>
      <p:ext uri="{BB962C8B-B14F-4D97-AF65-F5344CB8AC3E}">
        <p14:creationId xmlns:p14="http://schemas.microsoft.com/office/powerpoint/2010/main" val="110596754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LE COMPTE DE RESULTAT</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80</a:t>
            </a:fld>
            <a:endParaRPr lang="fr-FR" noProof="0"/>
          </a:p>
        </p:txBody>
      </p:sp>
      <p:sp>
        <p:nvSpPr>
          <p:cNvPr id="6" name="Footer Placeholder 5"/>
          <p:cNvSpPr>
            <a:spLocks noGrp="1"/>
          </p:cNvSpPr>
          <p:nvPr>
            <p:ph type="ftr" sz="quarter" idx="11"/>
          </p:nvPr>
        </p:nvSpPr>
        <p:spPr/>
        <p:txBody>
          <a:bodyPr/>
          <a:lstStyle/>
          <a:p>
            <a:r>
              <a:rPr lang="en-US" smtClean="0"/>
              <a:t>Analyse Financière</a:t>
            </a:r>
            <a:endParaRPr lang="en-GB" dirty="0"/>
          </a:p>
        </p:txBody>
      </p:sp>
      <p:sp>
        <p:nvSpPr>
          <p:cNvPr id="3" name="Content Placeholder 2"/>
          <p:cNvSpPr>
            <a:spLocks noGrp="1"/>
          </p:cNvSpPr>
          <p:nvPr>
            <p:ph idx="1"/>
          </p:nvPr>
        </p:nvSpPr>
        <p:spPr>
          <a:xfrm>
            <a:off x="0" y="854771"/>
            <a:ext cx="9144000" cy="5933139"/>
          </a:xfrm>
          <a:solidFill>
            <a:srgbClr val="FFFFFF"/>
          </a:solidFill>
        </p:spPr>
        <p:txBody>
          <a:bodyPr>
            <a:normAutofit fontScale="92500"/>
          </a:bodyPr>
          <a:lstStyle/>
          <a:p>
            <a:pPr>
              <a:lnSpc>
                <a:spcPct val="120000"/>
              </a:lnSpc>
              <a:spcBef>
                <a:spcPts val="0"/>
              </a:spcBef>
            </a:pPr>
            <a:r>
              <a:rPr lang="fr-FR" b="1" dirty="0" smtClean="0"/>
              <a:t>Les produits d’exploitation </a:t>
            </a:r>
            <a:r>
              <a:rPr lang="fr-FR" dirty="0" smtClean="0"/>
              <a:t>: </a:t>
            </a:r>
          </a:p>
          <a:p>
            <a:pPr lvl="1">
              <a:lnSpc>
                <a:spcPct val="120000"/>
              </a:lnSpc>
              <a:spcBef>
                <a:spcPts val="0"/>
              </a:spcBef>
            </a:pPr>
            <a:r>
              <a:rPr lang="fr-FR" dirty="0"/>
              <a:t>r</a:t>
            </a:r>
            <a:r>
              <a:rPr lang="fr-FR" sz="2800" dirty="0" smtClean="0"/>
              <a:t>ésultent de l’exploitation commerciale ou des activités industrielles ou de prestations de service </a:t>
            </a:r>
          </a:p>
          <a:p>
            <a:pPr lvl="2">
              <a:lnSpc>
                <a:spcPct val="120000"/>
              </a:lnSpc>
              <a:spcAft>
                <a:spcPts val="1200"/>
              </a:spcAft>
            </a:pPr>
            <a:r>
              <a:rPr lang="fr-FR" sz="2400" dirty="0" smtClean="0"/>
              <a:t>ventes de marchandises, production vendue</a:t>
            </a:r>
          </a:p>
          <a:p>
            <a:pPr>
              <a:lnSpc>
                <a:spcPct val="120000"/>
              </a:lnSpc>
              <a:spcBef>
                <a:spcPts val="0"/>
              </a:spcBef>
            </a:pPr>
            <a:r>
              <a:rPr lang="fr-FR" sz="3200" b="1" dirty="0" smtClean="0"/>
              <a:t>Les produits financiers : </a:t>
            </a:r>
          </a:p>
          <a:p>
            <a:pPr lvl="1">
              <a:lnSpc>
                <a:spcPct val="120000"/>
              </a:lnSpc>
              <a:spcBef>
                <a:spcPts val="0"/>
              </a:spcBef>
              <a:spcAft>
                <a:spcPts val="1200"/>
              </a:spcAft>
            </a:pPr>
            <a:r>
              <a:rPr lang="fr-FR" dirty="0"/>
              <a:t>r</a:t>
            </a:r>
            <a:r>
              <a:rPr lang="fr-FR" sz="2800" dirty="0" smtClean="0"/>
              <a:t>ésultent essentiellement des placements financiers de l’entreprise (intérêts, dividendes, etc.)</a:t>
            </a:r>
          </a:p>
          <a:p>
            <a:pPr>
              <a:lnSpc>
                <a:spcPct val="120000"/>
              </a:lnSpc>
              <a:spcBef>
                <a:spcPts val="0"/>
              </a:spcBef>
            </a:pPr>
            <a:r>
              <a:rPr lang="fr-FR" sz="3200" b="1" dirty="0" smtClean="0"/>
              <a:t>Les produits exceptionnels : </a:t>
            </a:r>
          </a:p>
          <a:p>
            <a:pPr lvl="1">
              <a:lnSpc>
                <a:spcPct val="120000"/>
              </a:lnSpc>
              <a:spcBef>
                <a:spcPts val="0"/>
              </a:spcBef>
            </a:pPr>
            <a:r>
              <a:rPr lang="fr-FR" sz="2800" dirty="0" smtClean="0"/>
              <a:t>Ne résultent pas de l’ex</a:t>
            </a:r>
            <a:r>
              <a:rPr lang="fr-FR" dirty="0" smtClean="0"/>
              <a:t>ploitation courante de l’entreprise </a:t>
            </a:r>
          </a:p>
          <a:p>
            <a:pPr lvl="1">
              <a:lnSpc>
                <a:spcPct val="120000"/>
              </a:lnSpc>
              <a:spcBef>
                <a:spcPts val="0"/>
              </a:spcBef>
            </a:pPr>
            <a:r>
              <a:rPr lang="fr-FR" sz="2800" dirty="0" smtClean="0"/>
              <a:t>On </a:t>
            </a:r>
            <a:r>
              <a:rPr lang="fr-FR" dirty="0" smtClean="0"/>
              <a:t>y trouve notamment les produits de cessions des éléments d’actif</a:t>
            </a:r>
            <a:endParaRPr lang="en-US" sz="2800" dirty="0" smtClean="0"/>
          </a:p>
          <a:p>
            <a:pPr lvl="2">
              <a:lnSpc>
                <a:spcPct val="120000"/>
              </a:lnSpc>
            </a:pPr>
            <a:endParaRPr lang="fr-FR" sz="3200" dirty="0" smtClean="0"/>
          </a:p>
          <a:p>
            <a:pPr lvl="1">
              <a:lnSpc>
                <a:spcPct val="120000"/>
              </a:lnSpc>
            </a:pPr>
            <a:endParaRPr lang="fr-FR" sz="3600" dirty="0" smtClean="0"/>
          </a:p>
        </p:txBody>
      </p:sp>
    </p:spTree>
    <p:extLst>
      <p:ext uri="{BB962C8B-B14F-4D97-AF65-F5344CB8AC3E}">
        <p14:creationId xmlns:p14="http://schemas.microsoft.com/office/powerpoint/2010/main" val="2775392345"/>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Distribution du bénéfice</a:t>
            </a:r>
            <a:endParaRPr lang="fr-FR" dirty="0"/>
          </a:p>
        </p:txBody>
      </p:sp>
      <p:sp>
        <p:nvSpPr>
          <p:cNvPr id="3" name="Espace réservé du contenu 2"/>
          <p:cNvSpPr>
            <a:spLocks noGrp="1"/>
          </p:cNvSpPr>
          <p:nvPr>
            <p:ph idx="1"/>
          </p:nvPr>
        </p:nvSpPr>
        <p:spPr/>
        <p:txBody>
          <a:bodyPr/>
          <a:lstStyle/>
          <a:p>
            <a:pPr marL="0" indent="0">
              <a:buNone/>
            </a:pPr>
            <a:r>
              <a:rPr lang="fr-FR" dirty="0" smtClean="0"/>
              <a:t>Le </a:t>
            </a:r>
            <a:r>
              <a:rPr lang="fr-FR" b="1" dirty="0" smtClean="0"/>
              <a:t>résultat avant impôt sur les bénéfices (RAI) </a:t>
            </a:r>
            <a:r>
              <a:rPr lang="fr-FR" dirty="0" smtClean="0"/>
              <a:t>correspond à la somme </a:t>
            </a:r>
            <a:r>
              <a:rPr lang="fr-FR" dirty="0"/>
              <a:t>: </a:t>
            </a:r>
            <a:endParaRPr lang="fr-FR" dirty="0" smtClean="0"/>
          </a:p>
          <a:p>
            <a:pPr>
              <a:buFontTx/>
              <a:buChar char="-"/>
            </a:pPr>
            <a:r>
              <a:rPr lang="fr-FR" dirty="0" smtClean="0"/>
              <a:t>du </a:t>
            </a:r>
            <a:r>
              <a:rPr lang="fr-FR" dirty="0"/>
              <a:t>résultat </a:t>
            </a:r>
            <a:r>
              <a:rPr lang="fr-FR" dirty="0" smtClean="0"/>
              <a:t>d'exploitation</a:t>
            </a:r>
          </a:p>
          <a:p>
            <a:pPr>
              <a:buFontTx/>
              <a:buChar char="-"/>
            </a:pPr>
            <a:r>
              <a:rPr lang="fr-FR" dirty="0" smtClean="0"/>
              <a:t>du </a:t>
            </a:r>
            <a:r>
              <a:rPr lang="fr-FR" dirty="0"/>
              <a:t>résultat </a:t>
            </a:r>
            <a:r>
              <a:rPr lang="fr-FR" dirty="0" smtClean="0"/>
              <a:t>financier </a:t>
            </a:r>
            <a:r>
              <a:rPr lang="fr-FR" dirty="0"/>
              <a:t>et </a:t>
            </a:r>
            <a:endParaRPr lang="fr-FR" dirty="0" smtClean="0"/>
          </a:p>
          <a:p>
            <a:pPr>
              <a:buFontTx/>
              <a:buChar char="-"/>
            </a:pPr>
            <a:r>
              <a:rPr lang="fr-FR" dirty="0"/>
              <a:t>d</a:t>
            </a:r>
            <a:r>
              <a:rPr lang="fr-FR" dirty="0" smtClean="0"/>
              <a:t>u résultat exceptionnel</a:t>
            </a:r>
            <a:endParaRPr lang="fr-FR" dirty="0"/>
          </a:p>
        </p:txBody>
      </p:sp>
      <p:sp>
        <p:nvSpPr>
          <p:cNvPr id="4" name="Espace réservé du numéro de diapositive 3"/>
          <p:cNvSpPr>
            <a:spLocks noGrp="1"/>
          </p:cNvSpPr>
          <p:nvPr>
            <p:ph type="sldNum" sz="quarter" idx="4"/>
          </p:nvPr>
        </p:nvSpPr>
        <p:spPr/>
        <p:txBody>
          <a:bodyPr/>
          <a:lstStyle/>
          <a:p>
            <a:fld id="{EDA20C8E-F73C-0044-A491-5312402DBA6C}" type="slidenum">
              <a:rPr lang="fr-FR" noProof="0" smtClean="0"/>
              <a:pPr/>
              <a:t>81</a:t>
            </a:fld>
            <a:endParaRPr lang="fr-FR" noProof="0"/>
          </a:p>
        </p:txBody>
      </p:sp>
      <p:sp>
        <p:nvSpPr>
          <p:cNvPr id="5" name="Espace réservé du pied de page 4"/>
          <p:cNvSpPr>
            <a:spLocks noGrp="1"/>
          </p:cNvSpPr>
          <p:nvPr>
            <p:ph type="ftr" sz="quarter" idx="11"/>
          </p:nvPr>
        </p:nvSpPr>
        <p:spPr/>
        <p:txBody>
          <a:bodyPr/>
          <a:lstStyle/>
          <a:p>
            <a:r>
              <a:rPr lang="en-US" smtClean="0"/>
              <a:t>Analyse Financière</a:t>
            </a:r>
            <a:endParaRPr lang="en-GB" dirty="0"/>
          </a:p>
        </p:txBody>
      </p:sp>
    </p:spTree>
    <p:extLst>
      <p:ext uri="{BB962C8B-B14F-4D97-AF65-F5344CB8AC3E}">
        <p14:creationId xmlns:p14="http://schemas.microsoft.com/office/powerpoint/2010/main" val="588024160"/>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DA20C8E-F73C-0044-A491-5312402DBA6C}" type="slidenum">
              <a:rPr lang="en-GB" smtClean="0"/>
              <a:pPr/>
              <a:t>82</a:t>
            </a:fld>
            <a:endParaRPr lang="en-GB"/>
          </a:p>
        </p:txBody>
      </p:sp>
      <p:sp>
        <p:nvSpPr>
          <p:cNvPr id="3" name="Footer Placeholder 2"/>
          <p:cNvSpPr>
            <a:spLocks noGrp="1"/>
          </p:cNvSpPr>
          <p:nvPr>
            <p:ph type="ftr" sz="quarter" idx="3"/>
          </p:nvPr>
        </p:nvSpPr>
        <p:spPr/>
        <p:txBody>
          <a:bodyPr/>
          <a:lstStyle/>
          <a:p>
            <a:r>
              <a:rPr lang="en-US" smtClean="0"/>
              <a:t>Analyse Financière</a:t>
            </a:r>
            <a:endParaRPr lang="fr-FR" dirty="0"/>
          </a:p>
        </p:txBody>
      </p:sp>
      <p:graphicFrame>
        <p:nvGraphicFramePr>
          <p:cNvPr id="4" name="Table 3"/>
          <p:cNvGraphicFramePr>
            <a:graphicFrameLocks noGrp="1"/>
          </p:cNvGraphicFramePr>
          <p:nvPr>
            <p:extLst>
              <p:ext uri="{D42A27DB-BD31-4B8C-83A1-F6EECF244321}">
                <p14:modId xmlns:p14="http://schemas.microsoft.com/office/powerpoint/2010/main" val="2325324638"/>
              </p:ext>
            </p:extLst>
          </p:nvPr>
        </p:nvGraphicFramePr>
        <p:xfrm>
          <a:off x="0" y="0"/>
          <a:ext cx="9144000" cy="6309360"/>
        </p:xfrm>
        <a:graphic>
          <a:graphicData uri="http://schemas.openxmlformats.org/drawingml/2006/table">
            <a:tbl>
              <a:tblPr firstRow="1" bandRow="1">
                <a:tableStyleId>{5940675A-B579-460E-94D1-54222C63F5DA}</a:tableStyleId>
              </a:tblPr>
              <a:tblGrid>
                <a:gridCol w="4572000"/>
                <a:gridCol w="4572000"/>
              </a:tblGrid>
              <a:tr h="370840">
                <a:tc gridSpan="2">
                  <a:txBody>
                    <a:bodyPr/>
                    <a:lstStyle/>
                    <a:p>
                      <a:pPr algn="ctr"/>
                      <a:r>
                        <a:rPr lang="fr-FR" sz="2400" b="1" dirty="0" smtClean="0"/>
                        <a:t>COMPTE</a:t>
                      </a:r>
                      <a:r>
                        <a:rPr lang="fr-FR" sz="2400" b="1" baseline="0" dirty="0" smtClean="0"/>
                        <a:t> DE RESULTAT</a:t>
                      </a:r>
                      <a:endParaRPr lang="fr-FR" sz="24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FFFF"/>
                    </a:solidFill>
                  </a:tcPr>
                </a:tc>
                <a:tc hMerge="1">
                  <a:txBody>
                    <a:bodyPr/>
                    <a:lstStyle/>
                    <a:p>
                      <a:endParaRPr lang="fr-FR" dirty="0"/>
                    </a:p>
                  </a:txBody>
                  <a:tcPr/>
                </a:tc>
              </a:tr>
              <a:tr h="370840">
                <a:tc>
                  <a:txBody>
                    <a:bodyPr/>
                    <a:lstStyle/>
                    <a:p>
                      <a:r>
                        <a:rPr lang="fr-FR" sz="2400" b="1" dirty="0" smtClean="0"/>
                        <a:t>Charges</a:t>
                      </a:r>
                      <a:r>
                        <a:rPr lang="fr-FR" sz="2400" b="1" baseline="0" dirty="0" smtClean="0"/>
                        <a:t> d’exploitation</a:t>
                      </a:r>
                      <a:endParaRPr lang="fr-FR" sz="2400" b="1" dirty="0"/>
                    </a:p>
                  </a:txBody>
                  <a:tcPr>
                    <a:lnL w="12700" cap="flat" cmpd="sng" algn="ctr">
                      <a:noFill/>
                      <a:prstDash val="solid"/>
                      <a:round/>
                      <a:headEnd type="none" w="med" len="med"/>
                      <a:tailEnd type="none" w="med" len="med"/>
                    </a:lnL>
                    <a:lnB w="12700" cap="flat" cmpd="sng" algn="ctr">
                      <a:noFill/>
                      <a:prstDash val="solid"/>
                      <a:round/>
                      <a:headEnd type="none" w="med" len="med"/>
                      <a:tailEnd type="none" w="med" len="med"/>
                    </a:lnB>
                    <a:solidFill>
                      <a:srgbClr val="FFFFFF"/>
                    </a:solidFill>
                  </a:tcPr>
                </a:tc>
                <a:tc>
                  <a:txBody>
                    <a:bodyPr/>
                    <a:lstStyle/>
                    <a:p>
                      <a:r>
                        <a:rPr lang="fr-FR" sz="2400" b="1" dirty="0" smtClean="0"/>
                        <a:t>Produits d’exploitation</a:t>
                      </a:r>
                      <a:endParaRPr lang="fr-FR" sz="2400" b="1" dirty="0"/>
                    </a:p>
                  </a:txBody>
                  <a:tcP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 60 à 65</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70 à 75</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 681 (DAP)</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781 et 791 (Reprise)</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endParaRPr lang="fr-FR" sz="20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0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r>
                        <a:rPr lang="fr-FR" sz="2400" b="1" dirty="0" smtClean="0"/>
                        <a:t>Charges Financières</a:t>
                      </a:r>
                      <a:endParaRPr lang="fr-FR" sz="2400" b="1"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r>
                        <a:rPr lang="fr-FR" sz="2400" b="1" dirty="0" smtClean="0"/>
                        <a:t>Produits Financiers</a:t>
                      </a:r>
                      <a:endParaRPr lang="fr-FR" sz="2400" b="1"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 66</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a:t>
                      </a:r>
                      <a:r>
                        <a:rPr lang="fr-FR" sz="2000" i="1" baseline="0" dirty="0" smtClean="0">
                          <a:solidFill>
                            <a:srgbClr val="A6A6A6"/>
                          </a:solidFill>
                        </a:rPr>
                        <a:t> 76</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a:t>
                      </a:r>
                      <a:r>
                        <a:rPr lang="fr-FR" sz="2000" i="1" baseline="0" dirty="0" smtClean="0">
                          <a:solidFill>
                            <a:srgbClr val="A6A6A6"/>
                          </a:solidFill>
                        </a:rPr>
                        <a:t> 686 (DAP)</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786 (Reprise)</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endParaRPr lang="fr-FR" sz="20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0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r>
                        <a:rPr lang="fr-FR" sz="2400" b="1" dirty="0" smtClean="0"/>
                        <a:t>Charges Exceptionnelles </a:t>
                      </a:r>
                      <a:endParaRPr lang="fr-FR" sz="2400" b="1"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r>
                        <a:rPr lang="fr-FR" sz="2400" b="1" dirty="0" smtClean="0"/>
                        <a:t>Produits</a:t>
                      </a:r>
                      <a:r>
                        <a:rPr lang="fr-FR" sz="2400" b="1" baseline="0" dirty="0" smtClean="0"/>
                        <a:t> Exceptionnels</a:t>
                      </a:r>
                      <a:endParaRPr lang="fr-FR" sz="2400" b="1"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 67</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77</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a:t>
                      </a:r>
                      <a:r>
                        <a:rPr lang="fr-FR" sz="2000" i="1" baseline="0" dirty="0" smtClean="0">
                          <a:solidFill>
                            <a:srgbClr val="A6A6A6"/>
                          </a:solidFill>
                        </a:rPr>
                        <a:t> 687 (DAP)</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787 (Reprise)</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endParaRPr lang="fr-FR" sz="20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0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gridSpan="2">
                  <a:txBody>
                    <a:bodyPr/>
                    <a:lstStyle/>
                    <a:p>
                      <a:pPr algn="ctr"/>
                      <a:r>
                        <a:rPr lang="fr-FR" sz="2400" b="1" i="1" dirty="0" smtClean="0">
                          <a:solidFill>
                            <a:srgbClr val="FF0000"/>
                          </a:solidFill>
                        </a:rPr>
                        <a:t>=</a:t>
                      </a:r>
                      <a:r>
                        <a:rPr lang="fr-FR" sz="2400" b="1" i="1" baseline="0" dirty="0" smtClean="0">
                          <a:solidFill>
                            <a:srgbClr val="FF0000"/>
                          </a:solidFill>
                        </a:rPr>
                        <a:t> RESULTAT AVANT IMPOT SUR LES BENEFICES (RAI)</a:t>
                      </a:r>
                      <a:endParaRPr lang="fr-FR" sz="2400" b="1" i="1" dirty="0">
                        <a:solidFill>
                          <a:srgbClr val="FF0000"/>
                        </a:solidFill>
                      </a:endParaRPr>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hMerge="1">
                  <a:txBody>
                    <a:bodyPr/>
                    <a:lstStyle/>
                    <a:p>
                      <a:endParaRPr lang="fr-FR" sz="24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endParaRPr lang="fr-FR"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4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bl>
          </a:graphicData>
        </a:graphic>
      </p:graphicFrame>
    </p:spTree>
    <p:extLst>
      <p:ext uri="{BB962C8B-B14F-4D97-AF65-F5344CB8AC3E}">
        <p14:creationId xmlns:p14="http://schemas.microsoft.com/office/powerpoint/2010/main" val="25329537"/>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a:t>Distribution du </a:t>
            </a:r>
            <a:r>
              <a:rPr lang="fr-FR" dirty="0" smtClean="0"/>
              <a:t>bénéfice</a:t>
            </a:r>
            <a:br>
              <a:rPr lang="fr-FR" dirty="0" smtClean="0"/>
            </a:br>
            <a:endParaRPr lang="fr-FR" dirty="0"/>
          </a:p>
        </p:txBody>
      </p:sp>
      <p:sp>
        <p:nvSpPr>
          <p:cNvPr id="4" name="Espace réservé du numéro de diapositive 3"/>
          <p:cNvSpPr>
            <a:spLocks noGrp="1"/>
          </p:cNvSpPr>
          <p:nvPr>
            <p:ph type="sldNum" sz="quarter" idx="4"/>
          </p:nvPr>
        </p:nvSpPr>
        <p:spPr/>
        <p:txBody>
          <a:bodyPr/>
          <a:lstStyle/>
          <a:p>
            <a:fld id="{EDA20C8E-F73C-0044-A491-5312402DBA6C}" type="slidenum">
              <a:rPr lang="fr-FR" noProof="0" smtClean="0"/>
              <a:pPr/>
              <a:t>83</a:t>
            </a:fld>
            <a:endParaRPr lang="fr-FR" noProof="0"/>
          </a:p>
        </p:txBody>
      </p:sp>
      <p:sp>
        <p:nvSpPr>
          <p:cNvPr id="5" name="Espace réservé du pied de page 4"/>
          <p:cNvSpPr>
            <a:spLocks noGrp="1"/>
          </p:cNvSpPr>
          <p:nvPr>
            <p:ph type="ftr" sz="quarter" idx="11"/>
          </p:nvPr>
        </p:nvSpPr>
        <p:spPr/>
        <p:txBody>
          <a:bodyPr/>
          <a:lstStyle/>
          <a:p>
            <a:r>
              <a:rPr lang="en-US" smtClean="0"/>
              <a:t>Analyse Financière</a:t>
            </a:r>
            <a:endParaRPr lang="en-GB" dirty="0"/>
          </a:p>
        </p:txBody>
      </p:sp>
      <p:sp>
        <p:nvSpPr>
          <p:cNvPr id="7" name="Rectangle 6"/>
          <p:cNvSpPr/>
          <p:nvPr/>
        </p:nvSpPr>
        <p:spPr>
          <a:xfrm>
            <a:off x="239059" y="1255059"/>
            <a:ext cx="2540000" cy="51098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r>
              <a:rPr lang="fr-FR" sz="3000" b="1" dirty="0">
                <a:solidFill>
                  <a:schemeClr val="tx1"/>
                </a:solidFill>
              </a:rPr>
              <a:t>Résultat </a:t>
            </a:r>
            <a:r>
              <a:rPr lang="fr-FR" sz="3000" b="1" dirty="0" smtClean="0">
                <a:solidFill>
                  <a:schemeClr val="tx1"/>
                </a:solidFill>
              </a:rPr>
              <a:t>avant impôt sur les bénéfices</a:t>
            </a:r>
            <a:endParaRPr lang="fr-FR" sz="3000" b="1" dirty="0">
              <a:solidFill>
                <a:schemeClr val="tx1"/>
              </a:solidFill>
            </a:endParaRPr>
          </a:p>
        </p:txBody>
      </p:sp>
      <p:sp>
        <p:nvSpPr>
          <p:cNvPr id="8" name="Rectangle 7"/>
          <p:cNvSpPr/>
          <p:nvPr/>
        </p:nvSpPr>
        <p:spPr>
          <a:xfrm>
            <a:off x="3300511" y="1255059"/>
            <a:ext cx="2226236" cy="153894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sz="2600" b="1" dirty="0" smtClean="0">
                <a:solidFill>
                  <a:srgbClr val="000000"/>
                </a:solidFill>
              </a:rPr>
              <a:t>Impôt sur les bénéfices</a:t>
            </a:r>
            <a:endParaRPr lang="fr-FR" sz="2600" b="1" dirty="0">
              <a:solidFill>
                <a:srgbClr val="000000"/>
              </a:solidFill>
            </a:endParaRPr>
          </a:p>
        </p:txBody>
      </p:sp>
      <p:sp>
        <p:nvSpPr>
          <p:cNvPr id="9" name="Rectangle 8"/>
          <p:cNvSpPr/>
          <p:nvPr/>
        </p:nvSpPr>
        <p:spPr>
          <a:xfrm>
            <a:off x="3300511" y="3033058"/>
            <a:ext cx="2226236" cy="153894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sz="2600" b="1" dirty="0" smtClean="0">
                <a:solidFill>
                  <a:srgbClr val="000000"/>
                </a:solidFill>
              </a:rPr>
              <a:t>Participation des salariés aux résultats</a:t>
            </a:r>
            <a:endParaRPr lang="fr-FR" sz="2600" b="1" dirty="0">
              <a:solidFill>
                <a:srgbClr val="000000"/>
              </a:solidFill>
            </a:endParaRPr>
          </a:p>
        </p:txBody>
      </p:sp>
      <p:sp>
        <p:nvSpPr>
          <p:cNvPr id="10" name="Rectangle 9"/>
          <p:cNvSpPr/>
          <p:nvPr/>
        </p:nvSpPr>
        <p:spPr>
          <a:xfrm>
            <a:off x="3300511" y="4826000"/>
            <a:ext cx="2226236" cy="153894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sz="2600" b="1" dirty="0" smtClean="0">
                <a:solidFill>
                  <a:srgbClr val="000000"/>
                </a:solidFill>
              </a:rPr>
              <a:t>Résultat Net</a:t>
            </a:r>
            <a:endParaRPr lang="fr-FR" sz="2600" b="1" dirty="0">
              <a:solidFill>
                <a:srgbClr val="000000"/>
              </a:solidFill>
            </a:endParaRPr>
          </a:p>
        </p:txBody>
      </p:sp>
      <p:cxnSp>
        <p:nvCxnSpPr>
          <p:cNvPr id="12" name="Connecteur droit avec flèche 11"/>
          <p:cNvCxnSpPr>
            <a:stCxn id="7" idx="3"/>
            <a:endCxn id="8" idx="1"/>
          </p:cNvCxnSpPr>
          <p:nvPr/>
        </p:nvCxnSpPr>
        <p:spPr>
          <a:xfrm flipV="1">
            <a:off x="2779059" y="2024530"/>
            <a:ext cx="521452" cy="1785470"/>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cxnSp>
        <p:nvCxnSpPr>
          <p:cNvPr id="13" name="Connecteur droit avec flèche 12"/>
          <p:cNvCxnSpPr>
            <a:stCxn id="7" idx="3"/>
            <a:endCxn id="9" idx="1"/>
          </p:cNvCxnSpPr>
          <p:nvPr/>
        </p:nvCxnSpPr>
        <p:spPr>
          <a:xfrm flipV="1">
            <a:off x="2779059" y="3802529"/>
            <a:ext cx="521452" cy="7471"/>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cxnSp>
        <p:nvCxnSpPr>
          <p:cNvPr id="16" name="Connecteur droit avec flèche 15"/>
          <p:cNvCxnSpPr>
            <a:stCxn id="7" idx="3"/>
            <a:endCxn id="10" idx="1"/>
          </p:cNvCxnSpPr>
          <p:nvPr/>
        </p:nvCxnSpPr>
        <p:spPr>
          <a:xfrm>
            <a:off x="2779059" y="3810000"/>
            <a:ext cx="521452" cy="1785471"/>
          </a:xfrm>
          <a:prstGeom prst="straightConnector1">
            <a:avLst/>
          </a:prstGeom>
          <a:ln w="57150" cmpd="sng">
            <a:tailEnd type="arrow"/>
          </a:ln>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6046699" y="4826000"/>
            <a:ext cx="2226236" cy="64247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fr-FR" sz="2600" b="1" dirty="0" smtClean="0">
                <a:solidFill>
                  <a:srgbClr val="000000"/>
                </a:solidFill>
              </a:rPr>
              <a:t>Dividendes </a:t>
            </a:r>
            <a:r>
              <a:rPr lang="fr-FR" sz="1600" b="1" dirty="0" smtClean="0">
                <a:solidFill>
                  <a:srgbClr val="000000"/>
                </a:solidFill>
              </a:rPr>
              <a:t>(pour les actionnaires)</a:t>
            </a:r>
            <a:endParaRPr lang="fr-FR" sz="1600" b="1" dirty="0">
              <a:solidFill>
                <a:srgbClr val="000000"/>
              </a:solidFill>
            </a:endParaRPr>
          </a:p>
        </p:txBody>
      </p:sp>
      <p:sp>
        <p:nvSpPr>
          <p:cNvPr id="20" name="Rectangle 19"/>
          <p:cNvSpPr/>
          <p:nvPr/>
        </p:nvSpPr>
        <p:spPr>
          <a:xfrm>
            <a:off x="6046699" y="5685119"/>
            <a:ext cx="2226236" cy="67982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fr-FR" sz="2600" b="1" dirty="0" smtClean="0">
                <a:solidFill>
                  <a:srgbClr val="000000"/>
                </a:solidFill>
              </a:rPr>
              <a:t>Réserves/RAN </a:t>
            </a:r>
            <a:r>
              <a:rPr lang="fr-FR" sz="1600" b="1" dirty="0" smtClean="0">
                <a:solidFill>
                  <a:srgbClr val="000000"/>
                </a:solidFill>
              </a:rPr>
              <a:t>(pour l’entreprise)</a:t>
            </a:r>
            <a:endParaRPr lang="fr-FR" sz="1600" b="1" dirty="0">
              <a:solidFill>
                <a:srgbClr val="000000"/>
              </a:solidFill>
            </a:endParaRPr>
          </a:p>
        </p:txBody>
      </p:sp>
      <p:cxnSp>
        <p:nvCxnSpPr>
          <p:cNvPr id="22" name="Connecteur droit avec flèche 21"/>
          <p:cNvCxnSpPr>
            <a:stCxn id="10" idx="3"/>
            <a:endCxn id="19" idx="1"/>
          </p:cNvCxnSpPr>
          <p:nvPr/>
        </p:nvCxnSpPr>
        <p:spPr>
          <a:xfrm flipV="1">
            <a:off x="5526747" y="5147235"/>
            <a:ext cx="519952" cy="448236"/>
          </a:xfrm>
          <a:prstGeom prst="straightConnector1">
            <a:avLst/>
          </a:prstGeom>
          <a:ln w="57150" cmpd="sng">
            <a:tailEnd type="arrow"/>
          </a:ln>
        </p:spPr>
        <p:style>
          <a:lnRef idx="3">
            <a:schemeClr val="accent2"/>
          </a:lnRef>
          <a:fillRef idx="0">
            <a:schemeClr val="accent2"/>
          </a:fillRef>
          <a:effectRef idx="2">
            <a:schemeClr val="accent2"/>
          </a:effectRef>
          <a:fontRef idx="minor">
            <a:schemeClr val="tx1"/>
          </a:fontRef>
        </p:style>
      </p:cxnSp>
      <p:cxnSp>
        <p:nvCxnSpPr>
          <p:cNvPr id="23" name="Connecteur droit avec flèche 22"/>
          <p:cNvCxnSpPr>
            <a:stCxn id="10" idx="3"/>
            <a:endCxn id="20" idx="1"/>
          </p:cNvCxnSpPr>
          <p:nvPr/>
        </p:nvCxnSpPr>
        <p:spPr>
          <a:xfrm>
            <a:off x="5526747" y="5595471"/>
            <a:ext cx="519952" cy="429559"/>
          </a:xfrm>
          <a:prstGeom prst="straightConnector1">
            <a:avLst/>
          </a:prstGeom>
          <a:ln w="57150" cmpd="sng">
            <a:tailEnd type="arrow"/>
          </a:ln>
        </p:spPr>
        <p:style>
          <a:lnRef idx="3">
            <a:schemeClr val="accent2"/>
          </a:lnRef>
          <a:fillRef idx="0">
            <a:schemeClr val="accent2"/>
          </a:fillRef>
          <a:effectRef idx="2">
            <a:schemeClr val="accent2"/>
          </a:effectRef>
          <a:fontRef idx="minor">
            <a:schemeClr val="tx1"/>
          </a:fontRef>
        </p:style>
      </p:cxnSp>
      <p:sp>
        <p:nvSpPr>
          <p:cNvPr id="28" name="Légende encadrée avec une bordure 2 27"/>
          <p:cNvSpPr/>
          <p:nvPr/>
        </p:nvSpPr>
        <p:spPr>
          <a:xfrm>
            <a:off x="6758649" y="2629649"/>
            <a:ext cx="2026759" cy="1583764"/>
          </a:xfrm>
          <a:prstGeom prst="accentBorderCallout2">
            <a:avLst>
              <a:gd name="adj1" fmla="val 48098"/>
              <a:gd name="adj2" fmla="val -8989"/>
              <a:gd name="adj3" fmla="val 102589"/>
              <a:gd name="adj4" fmla="val -49303"/>
              <a:gd name="adj5" fmla="val 159649"/>
              <a:gd name="adj6" fmla="val -49785"/>
            </a:avLst>
          </a:prstGeom>
          <a:ln w="38100" cmpd="sng">
            <a:tailEnd type="arrow" w="sm" len="lg"/>
          </a:ln>
        </p:spPr>
        <p:style>
          <a:lnRef idx="2">
            <a:schemeClr val="accent1"/>
          </a:lnRef>
          <a:fillRef idx="1">
            <a:schemeClr val="lt1"/>
          </a:fillRef>
          <a:effectRef idx="0">
            <a:schemeClr val="accent1"/>
          </a:effectRef>
          <a:fontRef idx="minor">
            <a:schemeClr val="dk1"/>
          </a:fontRef>
        </p:style>
        <p:txBody>
          <a:bodyPr rtlCol="0" anchor="ctr"/>
          <a:lstStyle/>
          <a:p>
            <a:pPr algn="ctr"/>
            <a:r>
              <a:rPr lang="fr-FR" sz="2400" dirty="0" smtClean="0"/>
              <a:t>Voté en Assemblée Générale des Actionnaires</a:t>
            </a:r>
            <a:endParaRPr lang="fr-FR" sz="2400" dirty="0"/>
          </a:p>
        </p:txBody>
      </p:sp>
      <p:cxnSp>
        <p:nvCxnSpPr>
          <p:cNvPr id="6" name="Connecteur droit 5"/>
          <p:cNvCxnSpPr/>
          <p:nvPr/>
        </p:nvCxnSpPr>
        <p:spPr>
          <a:xfrm>
            <a:off x="3124200" y="4691527"/>
            <a:ext cx="2613212" cy="0"/>
          </a:xfrm>
          <a:prstGeom prst="line">
            <a:avLst/>
          </a:prstGeom>
          <a:ln w="76200"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59766" y="472161"/>
            <a:ext cx="9383059" cy="61555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fr-FR" sz="1700" dirty="0" smtClean="0"/>
              <a:t>Résultat </a:t>
            </a:r>
            <a:r>
              <a:rPr lang="fr-FR" sz="1700" dirty="0"/>
              <a:t>avant impôt sur les bénéfices – Impôt sur les bénéfices – Participation des salariés aux </a:t>
            </a:r>
            <a:r>
              <a:rPr lang="fr-FR" sz="1700" dirty="0" smtClean="0"/>
              <a:t>résultats = Résultat net</a:t>
            </a:r>
            <a:endParaRPr lang="fr-FR" sz="1700" dirty="0"/>
          </a:p>
        </p:txBody>
      </p:sp>
    </p:spTree>
    <p:extLst>
      <p:ext uri="{BB962C8B-B14F-4D97-AF65-F5344CB8AC3E}">
        <p14:creationId xmlns:p14="http://schemas.microsoft.com/office/powerpoint/2010/main" val="1055563557"/>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9" grpId="0" animBg="1"/>
      <p:bldP spid="20" grpId="0" animBg="1"/>
      <p:bldP spid="28"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DA20C8E-F73C-0044-A491-5312402DBA6C}" type="slidenum">
              <a:rPr lang="en-GB" smtClean="0"/>
              <a:pPr/>
              <a:t>84</a:t>
            </a:fld>
            <a:endParaRPr lang="en-GB"/>
          </a:p>
        </p:txBody>
      </p:sp>
      <p:sp>
        <p:nvSpPr>
          <p:cNvPr id="3" name="Footer Placeholder 2"/>
          <p:cNvSpPr>
            <a:spLocks noGrp="1"/>
          </p:cNvSpPr>
          <p:nvPr>
            <p:ph type="ftr" sz="quarter" idx="3"/>
          </p:nvPr>
        </p:nvSpPr>
        <p:spPr/>
        <p:txBody>
          <a:bodyPr/>
          <a:lstStyle/>
          <a:p>
            <a:r>
              <a:rPr lang="en-US" smtClean="0"/>
              <a:t>Analyse Financière</a:t>
            </a:r>
            <a:endParaRPr lang="fr-FR" dirty="0"/>
          </a:p>
        </p:txBody>
      </p:sp>
      <p:graphicFrame>
        <p:nvGraphicFramePr>
          <p:cNvPr id="4" name="Table 3"/>
          <p:cNvGraphicFramePr>
            <a:graphicFrameLocks noGrp="1"/>
          </p:cNvGraphicFramePr>
          <p:nvPr>
            <p:extLst>
              <p:ext uri="{D42A27DB-BD31-4B8C-83A1-F6EECF244321}">
                <p14:modId xmlns:p14="http://schemas.microsoft.com/office/powerpoint/2010/main" val="2498870341"/>
              </p:ext>
            </p:extLst>
          </p:nvPr>
        </p:nvGraphicFramePr>
        <p:xfrm>
          <a:off x="0" y="0"/>
          <a:ext cx="9144000" cy="6675120"/>
        </p:xfrm>
        <a:graphic>
          <a:graphicData uri="http://schemas.openxmlformats.org/drawingml/2006/table">
            <a:tbl>
              <a:tblPr firstRow="1" bandRow="1">
                <a:tableStyleId>{5940675A-B579-460E-94D1-54222C63F5DA}</a:tableStyleId>
              </a:tblPr>
              <a:tblGrid>
                <a:gridCol w="4572000"/>
                <a:gridCol w="4572000"/>
              </a:tblGrid>
              <a:tr h="370840">
                <a:tc gridSpan="2">
                  <a:txBody>
                    <a:bodyPr/>
                    <a:lstStyle/>
                    <a:p>
                      <a:pPr algn="ctr"/>
                      <a:r>
                        <a:rPr lang="fr-FR" sz="2400" b="1" dirty="0" smtClean="0"/>
                        <a:t>COMPTE</a:t>
                      </a:r>
                      <a:r>
                        <a:rPr lang="fr-FR" sz="2400" b="1" baseline="0" dirty="0" smtClean="0"/>
                        <a:t> DE RESULTAT</a:t>
                      </a:r>
                      <a:endParaRPr lang="fr-FR" sz="24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FFFF"/>
                    </a:solidFill>
                  </a:tcPr>
                </a:tc>
                <a:tc hMerge="1">
                  <a:txBody>
                    <a:bodyPr/>
                    <a:lstStyle/>
                    <a:p>
                      <a:endParaRPr lang="fr-FR" dirty="0"/>
                    </a:p>
                  </a:txBody>
                  <a:tcPr/>
                </a:tc>
              </a:tr>
              <a:tr h="370840">
                <a:tc>
                  <a:txBody>
                    <a:bodyPr/>
                    <a:lstStyle/>
                    <a:p>
                      <a:r>
                        <a:rPr lang="fr-FR" sz="2400" b="1" dirty="0" smtClean="0"/>
                        <a:t>Charges</a:t>
                      </a:r>
                      <a:r>
                        <a:rPr lang="fr-FR" sz="2400" b="1" baseline="0" dirty="0" smtClean="0"/>
                        <a:t> d’exploitation</a:t>
                      </a:r>
                      <a:endParaRPr lang="fr-FR" sz="2400" b="1" dirty="0"/>
                    </a:p>
                  </a:txBody>
                  <a:tcPr>
                    <a:lnL w="12700" cap="flat" cmpd="sng" algn="ctr">
                      <a:noFill/>
                      <a:prstDash val="solid"/>
                      <a:round/>
                      <a:headEnd type="none" w="med" len="med"/>
                      <a:tailEnd type="none" w="med" len="med"/>
                    </a:lnL>
                    <a:lnB w="12700" cap="flat" cmpd="sng" algn="ctr">
                      <a:noFill/>
                      <a:prstDash val="solid"/>
                      <a:round/>
                      <a:headEnd type="none" w="med" len="med"/>
                      <a:tailEnd type="none" w="med" len="med"/>
                    </a:lnB>
                    <a:solidFill>
                      <a:srgbClr val="FFFFFF"/>
                    </a:solidFill>
                  </a:tcPr>
                </a:tc>
                <a:tc>
                  <a:txBody>
                    <a:bodyPr/>
                    <a:lstStyle/>
                    <a:p>
                      <a:r>
                        <a:rPr lang="fr-FR" sz="2400" b="1" dirty="0" smtClean="0"/>
                        <a:t>Produits d’exploitation</a:t>
                      </a:r>
                      <a:endParaRPr lang="fr-FR" sz="2400" b="1" dirty="0"/>
                    </a:p>
                  </a:txBody>
                  <a:tcP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 60 à 65</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70 à 75</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 681 (DAP)</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781 et 791 (Reprise)</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endParaRPr lang="fr-FR" sz="20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0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r>
                        <a:rPr lang="fr-FR" sz="2400" b="1" dirty="0" smtClean="0"/>
                        <a:t>Charges Financières</a:t>
                      </a:r>
                      <a:endParaRPr lang="fr-FR" sz="2400" b="1"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r>
                        <a:rPr lang="fr-FR" sz="2400" b="1" dirty="0" smtClean="0"/>
                        <a:t>Produits Financiers</a:t>
                      </a:r>
                      <a:endParaRPr lang="fr-FR" sz="2400" b="1"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 66</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a:t>
                      </a:r>
                      <a:r>
                        <a:rPr lang="fr-FR" sz="2000" i="1" baseline="0" dirty="0" smtClean="0">
                          <a:solidFill>
                            <a:srgbClr val="A6A6A6"/>
                          </a:solidFill>
                        </a:rPr>
                        <a:t> 76</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a:t>
                      </a:r>
                      <a:r>
                        <a:rPr lang="fr-FR" sz="2000" i="1" baseline="0" dirty="0" smtClean="0">
                          <a:solidFill>
                            <a:srgbClr val="A6A6A6"/>
                          </a:solidFill>
                        </a:rPr>
                        <a:t> 686 (DAP)</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786 (Reprise)</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endParaRPr lang="fr-FR" sz="20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0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r>
                        <a:rPr lang="fr-FR" sz="2400" b="1" dirty="0" smtClean="0"/>
                        <a:t>Charges Exceptionnelles </a:t>
                      </a:r>
                      <a:endParaRPr lang="fr-FR" sz="2400" b="1"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r>
                        <a:rPr lang="fr-FR" sz="2400" b="1" dirty="0" smtClean="0"/>
                        <a:t>Produits</a:t>
                      </a:r>
                      <a:r>
                        <a:rPr lang="fr-FR" sz="2400" b="1" baseline="0" dirty="0" smtClean="0"/>
                        <a:t> Exceptionnels</a:t>
                      </a:r>
                      <a:endParaRPr lang="fr-FR" sz="2400" b="1"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 67</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77</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gn="r"/>
                      <a:r>
                        <a:rPr lang="fr-FR" sz="2000" i="1" dirty="0" smtClean="0">
                          <a:solidFill>
                            <a:srgbClr val="A6A6A6"/>
                          </a:solidFill>
                        </a:rPr>
                        <a:t>Comptes</a:t>
                      </a:r>
                      <a:r>
                        <a:rPr lang="fr-FR" sz="2000" i="1" baseline="0" dirty="0" smtClean="0">
                          <a:solidFill>
                            <a:srgbClr val="A6A6A6"/>
                          </a:solidFill>
                        </a:rPr>
                        <a:t> 687 (DAP)</a:t>
                      </a:r>
                      <a:endParaRPr lang="fr-FR" sz="2000" i="1" dirty="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gn="r"/>
                      <a:r>
                        <a:rPr lang="fr-FR" sz="2000" i="1" dirty="0" smtClean="0">
                          <a:solidFill>
                            <a:srgbClr val="A6A6A6"/>
                          </a:solidFill>
                        </a:rPr>
                        <a:t>Comptes 787 (Reprise)</a:t>
                      </a:r>
                      <a:endParaRPr lang="fr-FR" sz="2000" i="1" dirty="0">
                        <a:solidFill>
                          <a:srgbClr val="A6A6A6"/>
                        </a:solidFill>
                      </a:endParaRPr>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endParaRPr lang="fr-FR" sz="20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0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2400" b="1" dirty="0" smtClean="0"/>
                        <a:t>Impôt sur les bénéfices</a:t>
                      </a:r>
                      <a:r>
                        <a:rPr lang="fr-FR" sz="2400" b="1" baseline="0" dirty="0" smtClean="0"/>
                        <a:t> </a:t>
                      </a:r>
                      <a:r>
                        <a:rPr lang="fr-FR" sz="2000" i="1" baseline="0" dirty="0" smtClean="0">
                          <a:solidFill>
                            <a:srgbClr val="A6A6A6"/>
                          </a:solidFill>
                        </a:rPr>
                        <a:t>(695)</a:t>
                      </a:r>
                      <a:endParaRPr lang="fr-FR" sz="2000" i="1" dirty="0" smtClean="0">
                        <a:solidFill>
                          <a:srgbClr val="A6A6A6"/>
                        </a:solidFill>
                      </a:endParaRP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4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2400" b="1" dirty="0" smtClean="0"/>
                        <a:t>Participation des salariés aux résultats de l’entreprise </a:t>
                      </a:r>
                      <a:r>
                        <a:rPr lang="fr-FR" sz="2000" i="1" dirty="0" smtClean="0">
                          <a:solidFill>
                            <a:srgbClr val="A6A6A6"/>
                          </a:solidFill>
                        </a:rPr>
                        <a:t>(691)</a:t>
                      </a: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endParaRPr lang="fr-FR" sz="2400"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bl>
          </a:graphicData>
        </a:graphic>
      </p:graphicFrame>
      <p:cxnSp>
        <p:nvCxnSpPr>
          <p:cNvPr id="6" name="Connecteur droit 5"/>
          <p:cNvCxnSpPr/>
          <p:nvPr/>
        </p:nvCxnSpPr>
        <p:spPr>
          <a:xfrm>
            <a:off x="0" y="5259294"/>
            <a:ext cx="4616824" cy="0"/>
          </a:xfrm>
          <a:prstGeom prst="line">
            <a:avLst/>
          </a:prstGeom>
          <a:ln>
            <a:solidFill>
              <a:schemeClr val="tx1"/>
            </a:solidFill>
            <a:prstDash val="dash"/>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4903658"/>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re 1"/>
          <p:cNvSpPr>
            <a:spLocks noGrp="1"/>
          </p:cNvSpPr>
          <p:nvPr>
            <p:ph type="title"/>
          </p:nvPr>
        </p:nvSpPr>
        <p:spPr>
          <a:xfrm>
            <a:off x="0" y="20638"/>
            <a:ext cx="9144000" cy="833437"/>
          </a:xfrm>
        </p:spPr>
        <p:txBody>
          <a:bodyPr/>
          <a:lstStyle/>
          <a:p>
            <a:r>
              <a:rPr lang="fr-FR" dirty="0">
                <a:latin typeface="Calibri" charset="0"/>
              </a:rPr>
              <a:t>Concepts Financiers </a:t>
            </a:r>
            <a:r>
              <a:rPr lang="fr-FR" dirty="0" smtClean="0">
                <a:latin typeface="Calibri" charset="0"/>
              </a:rPr>
              <a:t>Fondamentaux</a:t>
            </a:r>
            <a:endParaRPr lang="fr-FR" dirty="0">
              <a:latin typeface="Calibri" charset="0"/>
            </a:endParaRPr>
          </a:p>
        </p:txBody>
      </p:sp>
      <p:grpSp>
        <p:nvGrpSpPr>
          <p:cNvPr id="5" name="Group 8"/>
          <p:cNvGrpSpPr>
            <a:grpSpLocks/>
          </p:cNvGrpSpPr>
          <p:nvPr/>
        </p:nvGrpSpPr>
        <p:grpSpPr bwMode="auto">
          <a:xfrm>
            <a:off x="1412625" y="1881724"/>
            <a:ext cx="5860724" cy="3269893"/>
            <a:chOff x="2610671" y="3180518"/>
            <a:chExt cx="4554404" cy="2105365"/>
          </a:xfrm>
        </p:grpSpPr>
        <p:sp>
          <p:nvSpPr>
            <p:cNvPr id="6" name="Isosceles Triangle 1"/>
            <p:cNvSpPr/>
            <p:nvPr/>
          </p:nvSpPr>
          <p:spPr>
            <a:xfrm>
              <a:off x="3895369" y="3591437"/>
              <a:ext cx="1445086" cy="1205785"/>
            </a:xfrm>
            <a:prstGeom prst="triangle">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 name="TextBox 5"/>
            <p:cNvSpPr txBox="1">
              <a:spLocks noChangeArrowheads="1"/>
            </p:cNvSpPr>
            <p:nvPr/>
          </p:nvSpPr>
          <p:spPr bwMode="auto">
            <a:xfrm>
              <a:off x="4206555" y="3180518"/>
              <a:ext cx="823629" cy="23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dirty="0"/>
                <a:t>Bilan</a:t>
              </a:r>
              <a:endParaRPr lang="en-US" sz="1800" dirty="0"/>
            </a:p>
          </p:txBody>
        </p:sp>
        <p:sp>
          <p:nvSpPr>
            <p:cNvPr id="8" name="TextBox 6"/>
            <p:cNvSpPr txBox="1">
              <a:spLocks noChangeArrowheads="1"/>
            </p:cNvSpPr>
            <p:nvPr/>
          </p:nvSpPr>
          <p:spPr bwMode="auto">
            <a:xfrm>
              <a:off x="2610671" y="4890909"/>
              <a:ext cx="2126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a:t>Compte de résultat</a:t>
              </a:r>
              <a:endParaRPr lang="en-US" sz="1800"/>
            </a:p>
          </p:txBody>
        </p:sp>
        <p:sp>
          <p:nvSpPr>
            <p:cNvPr id="9" name="TextBox 7"/>
            <p:cNvSpPr txBox="1">
              <a:spLocks noChangeArrowheads="1"/>
            </p:cNvSpPr>
            <p:nvPr/>
          </p:nvSpPr>
          <p:spPr bwMode="auto">
            <a:xfrm>
              <a:off x="5062343" y="4916551"/>
              <a:ext cx="2102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dirty="0"/>
                <a:t>Flux de trésorerie</a:t>
              </a:r>
              <a:endParaRPr lang="en-US" sz="1800" dirty="0"/>
            </a:p>
          </p:txBody>
        </p:sp>
      </p:grpSp>
      <p:sp>
        <p:nvSpPr>
          <p:cNvPr id="3" name="Ellipse 2"/>
          <p:cNvSpPr/>
          <p:nvPr/>
        </p:nvSpPr>
        <p:spPr>
          <a:xfrm>
            <a:off x="4300511" y="4576412"/>
            <a:ext cx="2568763" cy="463356"/>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TextBox 5"/>
          <p:cNvSpPr txBox="1">
            <a:spLocks noChangeArrowheads="1"/>
          </p:cNvSpPr>
          <p:nvPr/>
        </p:nvSpPr>
        <p:spPr bwMode="auto">
          <a:xfrm>
            <a:off x="3348049" y="3413653"/>
            <a:ext cx="13276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smtClean="0"/>
              <a:t>Les </a:t>
            </a:r>
          </a:p>
          <a:p>
            <a:pPr algn="ctr" eaLnBrk="1" hangingPunct="1"/>
            <a:r>
              <a:rPr lang="en-US" sz="1800" dirty="0" err="1" smtClean="0"/>
              <a:t>comptes</a:t>
            </a:r>
            <a:endParaRPr lang="en-US" sz="1800" dirty="0"/>
          </a:p>
        </p:txBody>
      </p:sp>
    </p:spTree>
    <p:extLst>
      <p:ext uri="{BB962C8B-B14F-4D97-AF65-F5344CB8AC3E}">
        <p14:creationId xmlns:p14="http://schemas.microsoft.com/office/powerpoint/2010/main" val="22755138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Titre 1"/>
          <p:cNvSpPr>
            <a:spLocks noGrp="1"/>
          </p:cNvSpPr>
          <p:nvPr>
            <p:ph type="title"/>
          </p:nvPr>
        </p:nvSpPr>
        <p:spPr>
          <a:xfrm>
            <a:off x="0" y="20638"/>
            <a:ext cx="9144000" cy="833437"/>
          </a:xfrm>
        </p:spPr>
        <p:txBody>
          <a:bodyPr>
            <a:normAutofit fontScale="90000"/>
          </a:bodyPr>
          <a:lstStyle/>
          <a:p>
            <a:pPr>
              <a:defRPr/>
            </a:pPr>
            <a:r>
              <a:rPr lang="fr-FR" sz="2800" dirty="0">
                <a:latin typeface="Calibri" charset="0"/>
              </a:rPr>
              <a:t>Concepts Financiers Fondamentaux – </a:t>
            </a:r>
            <a:r>
              <a:rPr lang="fr-FR" sz="2800" dirty="0" smtClean="0">
                <a:latin typeface="Calibri" charset="0"/>
              </a:rPr>
              <a:t>Tableau </a:t>
            </a:r>
            <a:r>
              <a:rPr lang="fr-FR" sz="2800" dirty="0">
                <a:latin typeface="Calibri" charset="0"/>
              </a:rPr>
              <a:t>de Flux de Trésorerie</a:t>
            </a:r>
          </a:p>
        </p:txBody>
      </p:sp>
      <p:sp>
        <p:nvSpPr>
          <p:cNvPr id="4" name="Espace réservé de la date 3"/>
          <p:cNvSpPr>
            <a:spLocks noGrp="1"/>
          </p:cNvSpPr>
          <p:nvPr>
            <p:ph type="dt" sz="quarter" idx="11"/>
          </p:nvPr>
        </p:nvSpPr>
        <p:spPr/>
        <p:txBody>
          <a:bodyPr/>
          <a:lstStyle/>
          <a:p>
            <a:pPr>
              <a:defRPr/>
            </a:pPr>
            <a:r>
              <a:rPr lang="fr-FR" smtClean="0"/>
              <a:t>Céline Gainet</a:t>
            </a:r>
            <a:endParaRPr lang="fr-FR" dirty="0"/>
          </a:p>
        </p:txBody>
      </p:sp>
      <p:sp>
        <p:nvSpPr>
          <p:cNvPr id="5" name="Espace réservé du pied de page 4"/>
          <p:cNvSpPr>
            <a:spLocks noGrp="1"/>
          </p:cNvSpPr>
          <p:nvPr>
            <p:ph type="ftr" sz="quarter" idx="4294967295"/>
          </p:nvPr>
        </p:nvSpPr>
        <p:spPr>
          <a:xfrm>
            <a:off x="73025" y="6483350"/>
            <a:ext cx="2133600" cy="365125"/>
          </a:xfrm>
          <a:prstGeom prst="rect">
            <a:avLst/>
          </a:prstGeom>
        </p:spPr>
        <p:txBody>
          <a:bodyPr/>
          <a:lstStyle/>
          <a:p>
            <a:pPr algn="l">
              <a:defRPr/>
            </a:pPr>
            <a:r>
              <a:rPr lang="en-US" sz="1200">
                <a:solidFill>
                  <a:schemeClr val="tx1">
                    <a:tint val="75000"/>
                  </a:schemeClr>
                </a:solidFill>
              </a:rPr>
              <a:t>Financial Management</a:t>
            </a:r>
            <a:endParaRPr lang="en-GB" sz="1200">
              <a:solidFill>
                <a:schemeClr val="tx1">
                  <a:tint val="75000"/>
                </a:schemeClr>
              </a:solidFill>
            </a:endParaRPr>
          </a:p>
        </p:txBody>
      </p:sp>
      <p:sp>
        <p:nvSpPr>
          <p:cNvPr id="73732" name="Espace réservé du contenu 5"/>
          <p:cNvSpPr>
            <a:spLocks noGrp="1"/>
          </p:cNvSpPr>
          <p:nvPr>
            <p:ph idx="1"/>
          </p:nvPr>
        </p:nvSpPr>
        <p:spPr>
          <a:xfrm>
            <a:off x="0" y="1036638"/>
            <a:ext cx="9144000" cy="5740400"/>
          </a:xfrm>
          <a:solidFill>
            <a:srgbClr val="FFFFFF"/>
          </a:solidFill>
        </p:spPr>
        <p:txBody>
          <a:bodyPr/>
          <a:lstStyle/>
          <a:p>
            <a:pPr>
              <a:lnSpc>
                <a:spcPct val="140000"/>
              </a:lnSpc>
              <a:spcAft>
                <a:spcPts val="1800"/>
              </a:spcAft>
            </a:pPr>
            <a:r>
              <a:rPr lang="en-US" sz="2800" dirty="0">
                <a:latin typeface="Calibri" charset="0"/>
              </a:rPr>
              <a:t>Le </a:t>
            </a:r>
            <a:r>
              <a:rPr lang="en-US" sz="2800" b="1" dirty="0">
                <a:solidFill>
                  <a:srgbClr val="FF0000"/>
                </a:solidFill>
                <a:latin typeface="Calibri" charset="0"/>
              </a:rPr>
              <a:t>tableau de flux de </a:t>
            </a:r>
            <a:r>
              <a:rPr lang="en-US" sz="2800" b="1" dirty="0" err="1">
                <a:solidFill>
                  <a:srgbClr val="FF0000"/>
                </a:solidFill>
                <a:latin typeface="Calibri" charset="0"/>
              </a:rPr>
              <a:t>trésorerie</a:t>
            </a:r>
            <a:r>
              <a:rPr lang="en-US" sz="2800" b="1" dirty="0">
                <a:solidFill>
                  <a:srgbClr val="FF0000"/>
                </a:solidFill>
                <a:latin typeface="Calibri" charset="0"/>
              </a:rPr>
              <a:t> </a:t>
            </a:r>
            <a:r>
              <a:rPr lang="en-US" sz="2800" dirty="0" err="1">
                <a:latin typeface="Calibri" charset="0"/>
              </a:rPr>
              <a:t>mesure</a:t>
            </a:r>
            <a:r>
              <a:rPr lang="en-US" sz="2800" dirty="0">
                <a:latin typeface="Calibri" charset="0"/>
              </a:rPr>
              <a:t> les flux </a:t>
            </a:r>
            <a:r>
              <a:rPr lang="en-US" sz="2800" dirty="0" err="1">
                <a:latin typeface="Calibri" charset="0"/>
              </a:rPr>
              <a:t>d’argent</a:t>
            </a:r>
            <a:r>
              <a:rPr lang="en-US" sz="2800" dirty="0">
                <a:latin typeface="Calibri" charset="0"/>
              </a:rPr>
              <a:t> ; </a:t>
            </a:r>
            <a:r>
              <a:rPr lang="en-US" sz="2800" dirty="0" err="1">
                <a:latin typeface="Calibri" charset="0"/>
              </a:rPr>
              <a:t>il</a:t>
            </a:r>
            <a:r>
              <a:rPr lang="en-US" sz="2800" dirty="0">
                <a:latin typeface="Calibri" charset="0"/>
              </a:rPr>
              <a:t> expose </a:t>
            </a:r>
            <a:r>
              <a:rPr lang="en-US" sz="2800" dirty="0" err="1">
                <a:latin typeface="Calibri" charset="0"/>
              </a:rPr>
              <a:t>l’argent</a:t>
            </a:r>
            <a:r>
              <a:rPr lang="en-US" sz="2800" dirty="0">
                <a:latin typeface="Calibri" charset="0"/>
              </a:rPr>
              <a:t> entrant </a:t>
            </a:r>
            <a:r>
              <a:rPr lang="en-US" sz="2800" dirty="0" err="1">
                <a:latin typeface="Calibri" charset="0"/>
              </a:rPr>
              <a:t>ou</a:t>
            </a:r>
            <a:r>
              <a:rPr lang="en-US" sz="2800" dirty="0">
                <a:latin typeface="Calibri" charset="0"/>
              </a:rPr>
              <a:t> </a:t>
            </a:r>
            <a:r>
              <a:rPr lang="en-US" sz="2800" dirty="0" err="1">
                <a:latin typeface="Calibri" charset="0"/>
              </a:rPr>
              <a:t>sortant</a:t>
            </a:r>
            <a:r>
              <a:rPr lang="en-US" sz="2800" dirty="0">
                <a:latin typeface="Calibri" charset="0"/>
              </a:rPr>
              <a:t> </a:t>
            </a:r>
            <a:r>
              <a:rPr lang="en-US" sz="2800" dirty="0" err="1">
                <a:latin typeface="Calibri" charset="0"/>
              </a:rPr>
              <a:t>d’une</a:t>
            </a:r>
            <a:r>
              <a:rPr lang="en-US" sz="2800" dirty="0">
                <a:latin typeface="Calibri" charset="0"/>
              </a:rPr>
              <a:t> </a:t>
            </a:r>
            <a:r>
              <a:rPr lang="en-US" sz="2800" dirty="0" err="1">
                <a:latin typeface="Calibri" charset="0"/>
              </a:rPr>
              <a:t>société</a:t>
            </a:r>
            <a:r>
              <a:rPr lang="en-US" sz="2800" dirty="0">
                <a:latin typeface="Calibri" charset="0"/>
              </a:rPr>
              <a:t> </a:t>
            </a:r>
            <a:r>
              <a:rPr lang="en-US" sz="2800" dirty="0" err="1">
                <a:latin typeface="Calibri" charset="0"/>
              </a:rPr>
              <a:t>durant</a:t>
            </a:r>
            <a:r>
              <a:rPr lang="en-US" sz="2800" dirty="0">
                <a:latin typeface="Calibri" charset="0"/>
              </a:rPr>
              <a:t> la </a:t>
            </a:r>
            <a:r>
              <a:rPr lang="en-US" sz="2800" dirty="0" err="1">
                <a:latin typeface="Calibri" charset="0"/>
              </a:rPr>
              <a:t>période</a:t>
            </a:r>
            <a:r>
              <a:rPr lang="en-US" sz="2800" dirty="0">
                <a:latin typeface="Calibri" charset="0"/>
              </a:rPr>
              <a:t> </a:t>
            </a:r>
            <a:r>
              <a:rPr lang="en-US" sz="2800" dirty="0" err="1">
                <a:latin typeface="Calibri" charset="0"/>
              </a:rPr>
              <a:t>s’écoulant</a:t>
            </a:r>
            <a:r>
              <a:rPr lang="en-US" sz="2800" dirty="0">
                <a:latin typeface="Calibri" charset="0"/>
              </a:rPr>
              <a:t> entre </a:t>
            </a:r>
            <a:r>
              <a:rPr lang="en-US" sz="2800" dirty="0" err="1">
                <a:latin typeface="Calibri" charset="0"/>
              </a:rPr>
              <a:t>deux</a:t>
            </a:r>
            <a:r>
              <a:rPr lang="en-US" sz="2800" dirty="0">
                <a:latin typeface="Calibri" charset="0"/>
              </a:rPr>
              <a:t> </a:t>
            </a:r>
            <a:r>
              <a:rPr lang="en-US" sz="2800" dirty="0" err="1" smtClean="0">
                <a:latin typeface="Calibri" charset="0"/>
              </a:rPr>
              <a:t>bilan</a:t>
            </a:r>
            <a:endParaRPr lang="en-US" sz="2800" dirty="0" smtClean="0">
              <a:latin typeface="Calibri" charset="0"/>
            </a:endParaRPr>
          </a:p>
          <a:p>
            <a:pPr>
              <a:lnSpc>
                <a:spcPct val="140000"/>
              </a:lnSpc>
              <a:spcAft>
                <a:spcPts val="1800"/>
              </a:spcAft>
            </a:pPr>
            <a:r>
              <a:rPr lang="fr-FR" sz="2800" dirty="0">
                <a:latin typeface="Calibri" charset="0"/>
              </a:rPr>
              <a:t>La variation dans la situation de trésorerie entre le début de la période et sa fin est appelé </a:t>
            </a:r>
            <a:r>
              <a:rPr lang="fr-FR" sz="2800" b="1" dirty="0">
                <a:solidFill>
                  <a:srgbClr val="FF0000"/>
                </a:solidFill>
                <a:latin typeface="Calibri" charset="0"/>
              </a:rPr>
              <a:t>Trésorerie nette</a:t>
            </a:r>
            <a:endParaRPr lang="en-US" sz="2800" b="1" dirty="0">
              <a:solidFill>
                <a:srgbClr val="FF0000"/>
              </a:solidFill>
              <a:latin typeface="Calibri" charset="0"/>
            </a:endParaRPr>
          </a:p>
          <a:p>
            <a:pPr marL="0" indent="0">
              <a:lnSpc>
                <a:spcPct val="140000"/>
              </a:lnSpc>
              <a:spcAft>
                <a:spcPts val="1800"/>
              </a:spcAft>
              <a:buNone/>
            </a:pPr>
            <a:endParaRPr lang="en-US" sz="2800" dirty="0">
              <a:latin typeface="Calibri" charset="0"/>
            </a:endParaRPr>
          </a:p>
          <a:p>
            <a:pPr>
              <a:lnSpc>
                <a:spcPct val="140000"/>
              </a:lnSpc>
              <a:spcAft>
                <a:spcPts val="1800"/>
              </a:spcAft>
              <a:buFont typeface="Arial" charset="0"/>
              <a:buNone/>
            </a:pPr>
            <a:endParaRPr lang="en-US" sz="2800" dirty="0">
              <a:latin typeface="Calibri" charset="0"/>
            </a:endParaRPr>
          </a:p>
        </p:txBody>
      </p:sp>
    </p:spTree>
    <p:extLst>
      <p:ext uri="{BB962C8B-B14F-4D97-AF65-F5344CB8AC3E}">
        <p14:creationId xmlns:p14="http://schemas.microsoft.com/office/powerpoint/2010/main" val="102617056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quarter" idx="11"/>
          </p:nvPr>
        </p:nvSpPr>
        <p:spPr/>
        <p:txBody>
          <a:bodyPr/>
          <a:lstStyle/>
          <a:p>
            <a:pPr>
              <a:defRPr/>
            </a:pPr>
            <a:r>
              <a:rPr lang="fr-FR" smtClean="0"/>
              <a:t>Céline Gainet</a:t>
            </a:r>
            <a:endParaRPr lang="fr-FR" dirty="0"/>
          </a:p>
        </p:txBody>
      </p:sp>
      <p:sp>
        <p:nvSpPr>
          <p:cNvPr id="5" name="Espace réservé du pied de page 4"/>
          <p:cNvSpPr>
            <a:spLocks noGrp="1"/>
          </p:cNvSpPr>
          <p:nvPr>
            <p:ph type="ftr" sz="quarter" idx="4294967295"/>
          </p:nvPr>
        </p:nvSpPr>
        <p:spPr>
          <a:xfrm>
            <a:off x="73025" y="6483350"/>
            <a:ext cx="2133600" cy="365125"/>
          </a:xfrm>
          <a:prstGeom prst="rect">
            <a:avLst/>
          </a:prstGeom>
        </p:spPr>
        <p:txBody>
          <a:bodyPr/>
          <a:lstStyle/>
          <a:p>
            <a:pPr algn="l">
              <a:defRPr/>
            </a:pPr>
            <a:r>
              <a:rPr lang="en-US" sz="1200">
                <a:solidFill>
                  <a:schemeClr val="tx1">
                    <a:tint val="75000"/>
                  </a:schemeClr>
                </a:solidFill>
              </a:rPr>
              <a:t>Financial Management</a:t>
            </a:r>
            <a:endParaRPr lang="en-GB" sz="1200">
              <a:solidFill>
                <a:schemeClr val="tx1">
                  <a:tint val="75000"/>
                </a:schemeClr>
              </a:solidFill>
            </a:endParaRPr>
          </a:p>
        </p:txBody>
      </p:sp>
      <p:sp>
        <p:nvSpPr>
          <p:cNvPr id="6" name="Espace réservé du contenu 5"/>
          <p:cNvSpPr>
            <a:spLocks noGrp="1"/>
          </p:cNvSpPr>
          <p:nvPr>
            <p:ph idx="1"/>
          </p:nvPr>
        </p:nvSpPr>
        <p:spPr>
          <a:xfrm>
            <a:off x="0" y="1036638"/>
            <a:ext cx="9144000" cy="5740400"/>
          </a:xfrm>
          <a:solidFill>
            <a:srgbClr val="FFFFFF"/>
          </a:solidFill>
        </p:spPr>
        <p:txBody>
          <a:bodyPr>
            <a:noAutofit/>
          </a:bodyPr>
          <a:lstStyle/>
          <a:p>
            <a:pPr>
              <a:lnSpc>
                <a:spcPct val="140000"/>
              </a:lnSpc>
              <a:defRPr/>
            </a:pPr>
            <a:r>
              <a:rPr lang="en-US" sz="2800" dirty="0" smtClean="0"/>
              <a:t>Le tableau de flux de </a:t>
            </a:r>
            <a:r>
              <a:rPr lang="en-US" sz="2800" dirty="0" err="1" smtClean="0"/>
              <a:t>trésorerie</a:t>
            </a:r>
            <a:r>
              <a:rPr lang="en-US" sz="2800" dirty="0" smtClean="0"/>
              <a:t> </a:t>
            </a:r>
            <a:r>
              <a:rPr lang="en-US" sz="2800" dirty="0" err="1" smtClean="0"/>
              <a:t>est</a:t>
            </a:r>
            <a:r>
              <a:rPr lang="en-US" sz="2800" dirty="0" smtClean="0"/>
              <a:t> la simple </a:t>
            </a:r>
            <a:r>
              <a:rPr lang="en-US" sz="2800" dirty="0" err="1" smtClean="0"/>
              <a:t>somme</a:t>
            </a:r>
            <a:r>
              <a:rPr lang="en-US" sz="2800" dirty="0" smtClean="0"/>
              <a:t> de :</a:t>
            </a:r>
          </a:p>
          <a:p>
            <a:pPr marL="914400" lvl="2" indent="0">
              <a:lnSpc>
                <a:spcPct val="140000"/>
              </a:lnSpc>
              <a:buFont typeface="Arial" charset="0"/>
              <a:buNone/>
              <a:defRPr/>
            </a:pPr>
            <a:r>
              <a:rPr lang="en-US" b="1" dirty="0" err="1" smtClean="0">
                <a:solidFill>
                  <a:schemeClr val="accent3">
                    <a:lumMod val="75000"/>
                  </a:schemeClr>
                </a:solidFill>
              </a:rPr>
              <a:t>Trésorerie</a:t>
            </a:r>
            <a:r>
              <a:rPr lang="en-US" b="1" dirty="0" smtClean="0">
                <a:solidFill>
                  <a:schemeClr val="accent3">
                    <a:lumMod val="75000"/>
                  </a:schemeClr>
                </a:solidFill>
              </a:rPr>
              <a:t> au début de la </a:t>
            </a:r>
            <a:r>
              <a:rPr lang="en-US" b="1" dirty="0" err="1" smtClean="0">
                <a:solidFill>
                  <a:schemeClr val="accent3">
                    <a:lumMod val="75000"/>
                  </a:schemeClr>
                </a:solidFill>
              </a:rPr>
              <a:t>période</a:t>
            </a:r>
            <a:endParaRPr lang="en-US" b="1" dirty="0" smtClean="0">
              <a:solidFill>
                <a:schemeClr val="accent3">
                  <a:lumMod val="75000"/>
                </a:schemeClr>
              </a:solidFill>
            </a:endParaRPr>
          </a:p>
          <a:p>
            <a:pPr marL="914400" lvl="2" indent="0">
              <a:lnSpc>
                <a:spcPct val="140000"/>
              </a:lnSpc>
              <a:buFont typeface="Arial" charset="0"/>
              <a:buNone/>
              <a:defRPr/>
            </a:pPr>
            <a:r>
              <a:rPr lang="en-US" b="1" dirty="0" smtClean="0">
                <a:solidFill>
                  <a:schemeClr val="accent3">
                    <a:lumMod val="75000"/>
                  </a:schemeClr>
                </a:solidFill>
              </a:rPr>
              <a:t>+ </a:t>
            </a:r>
            <a:r>
              <a:rPr lang="en-US" b="1" dirty="0" err="1" smtClean="0">
                <a:solidFill>
                  <a:schemeClr val="accent3">
                    <a:lumMod val="75000"/>
                  </a:schemeClr>
                </a:solidFill>
              </a:rPr>
              <a:t>Trésorerie</a:t>
            </a:r>
            <a:r>
              <a:rPr lang="en-US" b="1" dirty="0" smtClean="0">
                <a:solidFill>
                  <a:schemeClr val="accent3">
                    <a:lumMod val="75000"/>
                  </a:schemeClr>
                </a:solidFill>
              </a:rPr>
              <a:t> </a:t>
            </a:r>
            <a:r>
              <a:rPr lang="en-US" b="1" dirty="0" err="1" smtClean="0">
                <a:solidFill>
                  <a:schemeClr val="accent3">
                    <a:lumMod val="75000"/>
                  </a:schemeClr>
                </a:solidFill>
              </a:rPr>
              <a:t>entrante</a:t>
            </a:r>
            <a:endParaRPr lang="en-US" b="1" dirty="0" smtClean="0">
              <a:solidFill>
                <a:schemeClr val="accent3">
                  <a:lumMod val="75000"/>
                </a:schemeClr>
              </a:solidFill>
            </a:endParaRPr>
          </a:p>
          <a:p>
            <a:pPr marL="914400" lvl="2" indent="0">
              <a:lnSpc>
                <a:spcPct val="140000"/>
              </a:lnSpc>
              <a:buFont typeface="Arial" charset="0"/>
              <a:buNone/>
              <a:defRPr/>
            </a:pPr>
            <a:r>
              <a:rPr lang="en-US" b="1" dirty="0" smtClean="0">
                <a:solidFill>
                  <a:schemeClr val="accent3">
                    <a:lumMod val="75000"/>
                  </a:schemeClr>
                </a:solidFill>
              </a:rPr>
              <a:t>- </a:t>
            </a:r>
            <a:r>
              <a:rPr lang="en-US" b="1" dirty="0" err="1">
                <a:solidFill>
                  <a:schemeClr val="accent3">
                    <a:lumMod val="75000"/>
                  </a:schemeClr>
                </a:solidFill>
              </a:rPr>
              <a:t>Trésorerie</a:t>
            </a:r>
            <a:r>
              <a:rPr lang="en-US" b="1" dirty="0" smtClean="0">
                <a:solidFill>
                  <a:schemeClr val="accent3">
                    <a:lumMod val="75000"/>
                  </a:schemeClr>
                </a:solidFill>
              </a:rPr>
              <a:t> </a:t>
            </a:r>
            <a:r>
              <a:rPr lang="en-US" b="1" dirty="0" err="1" smtClean="0">
                <a:solidFill>
                  <a:schemeClr val="accent3">
                    <a:lumMod val="75000"/>
                  </a:schemeClr>
                </a:solidFill>
              </a:rPr>
              <a:t>sortante</a:t>
            </a:r>
            <a:endParaRPr lang="en-US" b="1" dirty="0" smtClean="0">
              <a:solidFill>
                <a:schemeClr val="accent3">
                  <a:lumMod val="75000"/>
                </a:schemeClr>
              </a:solidFill>
            </a:endParaRPr>
          </a:p>
          <a:p>
            <a:pPr marL="914400" lvl="2" indent="0">
              <a:lnSpc>
                <a:spcPct val="140000"/>
              </a:lnSpc>
              <a:buFont typeface="Arial" charset="0"/>
              <a:buNone/>
              <a:defRPr/>
            </a:pPr>
            <a:r>
              <a:rPr lang="en-US" b="1" dirty="0" smtClean="0">
                <a:solidFill>
                  <a:schemeClr val="accent3">
                    <a:lumMod val="75000"/>
                  </a:schemeClr>
                </a:solidFill>
              </a:rPr>
              <a:t>= </a:t>
            </a:r>
            <a:r>
              <a:rPr lang="en-US" b="1" dirty="0" err="1">
                <a:solidFill>
                  <a:schemeClr val="accent3">
                    <a:lumMod val="75000"/>
                  </a:schemeClr>
                </a:solidFill>
              </a:rPr>
              <a:t>Trésorerie</a:t>
            </a:r>
            <a:r>
              <a:rPr lang="en-US" b="1" dirty="0" smtClean="0">
                <a:solidFill>
                  <a:schemeClr val="accent3">
                    <a:lumMod val="75000"/>
                  </a:schemeClr>
                </a:solidFill>
              </a:rPr>
              <a:t> à la fin de la </a:t>
            </a:r>
            <a:r>
              <a:rPr lang="en-US" b="1" dirty="0" err="1" smtClean="0">
                <a:solidFill>
                  <a:schemeClr val="accent3">
                    <a:lumMod val="75000"/>
                  </a:schemeClr>
                </a:solidFill>
              </a:rPr>
              <a:t>période</a:t>
            </a:r>
            <a:endParaRPr lang="en-US" b="1" dirty="0">
              <a:solidFill>
                <a:schemeClr val="accent3">
                  <a:lumMod val="75000"/>
                </a:schemeClr>
              </a:solidFill>
            </a:endParaRPr>
          </a:p>
        </p:txBody>
      </p:sp>
      <p:sp>
        <p:nvSpPr>
          <p:cNvPr id="7" name="Titre 1"/>
          <p:cNvSpPr>
            <a:spLocks noGrp="1"/>
          </p:cNvSpPr>
          <p:nvPr>
            <p:ph type="title"/>
          </p:nvPr>
        </p:nvSpPr>
        <p:spPr>
          <a:xfrm>
            <a:off x="0" y="20638"/>
            <a:ext cx="9144000" cy="833437"/>
          </a:xfrm>
        </p:spPr>
        <p:txBody>
          <a:bodyPr>
            <a:normAutofit fontScale="90000"/>
          </a:bodyPr>
          <a:lstStyle/>
          <a:p>
            <a:pPr>
              <a:defRPr/>
            </a:pPr>
            <a:r>
              <a:rPr lang="fr-FR" sz="2800" dirty="0">
                <a:latin typeface="Calibri" charset="0"/>
              </a:rPr>
              <a:t>Concepts Financiers Fondamentaux – </a:t>
            </a:r>
            <a:r>
              <a:rPr lang="fr-FR" sz="2800" dirty="0" smtClean="0">
                <a:latin typeface="Calibri" charset="0"/>
              </a:rPr>
              <a:t>Tableau </a:t>
            </a:r>
            <a:r>
              <a:rPr lang="fr-FR" sz="2800" dirty="0">
                <a:latin typeface="Calibri" charset="0"/>
              </a:rPr>
              <a:t>de Flux de Trésorerie</a:t>
            </a:r>
          </a:p>
        </p:txBody>
      </p:sp>
    </p:spTree>
    <p:extLst>
      <p:ext uri="{BB962C8B-B14F-4D97-AF65-F5344CB8AC3E}">
        <p14:creationId xmlns:p14="http://schemas.microsoft.com/office/powerpoint/2010/main" val="249242719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quarter" idx="11"/>
          </p:nvPr>
        </p:nvSpPr>
        <p:spPr/>
        <p:txBody>
          <a:bodyPr/>
          <a:lstStyle/>
          <a:p>
            <a:pPr>
              <a:defRPr/>
            </a:pPr>
            <a:r>
              <a:rPr lang="fr-FR" smtClean="0"/>
              <a:t>Céline Gainet</a:t>
            </a:r>
            <a:endParaRPr lang="fr-FR" dirty="0"/>
          </a:p>
        </p:txBody>
      </p:sp>
      <p:sp>
        <p:nvSpPr>
          <p:cNvPr id="5" name="Espace réservé du pied de page 4"/>
          <p:cNvSpPr>
            <a:spLocks noGrp="1"/>
          </p:cNvSpPr>
          <p:nvPr>
            <p:ph type="ftr" sz="quarter" idx="4294967295"/>
          </p:nvPr>
        </p:nvSpPr>
        <p:spPr>
          <a:xfrm>
            <a:off x="73025" y="6483350"/>
            <a:ext cx="2133600" cy="365125"/>
          </a:xfrm>
          <a:prstGeom prst="rect">
            <a:avLst/>
          </a:prstGeom>
        </p:spPr>
        <p:txBody>
          <a:bodyPr/>
          <a:lstStyle/>
          <a:p>
            <a:pPr algn="l">
              <a:defRPr/>
            </a:pPr>
            <a:r>
              <a:rPr lang="en-US" sz="1200">
                <a:solidFill>
                  <a:schemeClr val="tx1">
                    <a:tint val="75000"/>
                  </a:schemeClr>
                </a:solidFill>
              </a:rPr>
              <a:t>Financial Management</a:t>
            </a:r>
            <a:endParaRPr lang="en-GB" sz="1200">
              <a:solidFill>
                <a:schemeClr val="tx1">
                  <a:tint val="75000"/>
                </a:schemeClr>
              </a:solidFill>
            </a:endParaRPr>
          </a:p>
        </p:txBody>
      </p:sp>
      <p:sp>
        <p:nvSpPr>
          <p:cNvPr id="75780" name="Espace réservé du contenu 5"/>
          <p:cNvSpPr>
            <a:spLocks noGrp="1"/>
          </p:cNvSpPr>
          <p:nvPr>
            <p:ph idx="1"/>
          </p:nvPr>
        </p:nvSpPr>
        <p:spPr>
          <a:xfrm>
            <a:off x="0" y="1036638"/>
            <a:ext cx="9144000" cy="5740400"/>
          </a:xfrm>
          <a:solidFill>
            <a:srgbClr val="FFFFFF"/>
          </a:solidFill>
        </p:spPr>
        <p:txBody>
          <a:bodyPr/>
          <a:lstStyle/>
          <a:p>
            <a:pPr>
              <a:lnSpc>
                <a:spcPct val="140000"/>
              </a:lnSpc>
              <a:spcAft>
                <a:spcPts val="1800"/>
              </a:spcAft>
            </a:pPr>
            <a:r>
              <a:rPr lang="en-US" sz="2800" dirty="0">
                <a:latin typeface="Calibri" charset="0"/>
              </a:rPr>
              <a:t>Le </a:t>
            </a:r>
            <a:r>
              <a:rPr lang="en-US" sz="2800" b="1" dirty="0">
                <a:solidFill>
                  <a:srgbClr val="FF0000"/>
                </a:solidFill>
                <a:latin typeface="Calibri" charset="0"/>
              </a:rPr>
              <a:t>tableau de flux de </a:t>
            </a:r>
            <a:r>
              <a:rPr lang="en-US" sz="2800" b="1" dirty="0" err="1">
                <a:solidFill>
                  <a:srgbClr val="FF0000"/>
                </a:solidFill>
                <a:latin typeface="Calibri" charset="0"/>
              </a:rPr>
              <a:t>trésorerie</a:t>
            </a:r>
            <a:r>
              <a:rPr lang="en-US" sz="2800" b="1" dirty="0">
                <a:solidFill>
                  <a:srgbClr val="FF0000"/>
                </a:solidFill>
                <a:latin typeface="Calibri" charset="0"/>
              </a:rPr>
              <a:t> </a:t>
            </a:r>
            <a:r>
              <a:rPr lang="en-US" sz="2800" dirty="0" err="1" smtClean="0">
                <a:latin typeface="Calibri" charset="0"/>
              </a:rPr>
              <a:t>présente</a:t>
            </a:r>
            <a:r>
              <a:rPr lang="en-US" sz="2800" dirty="0" smtClean="0">
                <a:latin typeface="Calibri" charset="0"/>
              </a:rPr>
              <a:t> la </a:t>
            </a:r>
            <a:r>
              <a:rPr lang="en-US" sz="2800" dirty="0" err="1" smtClean="0">
                <a:latin typeface="Calibri" charset="0"/>
              </a:rPr>
              <a:t>trésorerie</a:t>
            </a:r>
            <a:r>
              <a:rPr lang="en-US" sz="2800" dirty="0" smtClean="0">
                <a:latin typeface="Calibri" charset="0"/>
              </a:rPr>
              <a:t> </a:t>
            </a:r>
            <a:r>
              <a:rPr lang="en-US" sz="2800" dirty="0" err="1" smtClean="0">
                <a:latin typeface="Calibri" charset="0"/>
              </a:rPr>
              <a:t>générée</a:t>
            </a:r>
            <a:r>
              <a:rPr lang="en-US" sz="2800" dirty="0" smtClean="0">
                <a:latin typeface="Calibri" charset="0"/>
              </a:rPr>
              <a:t> </a:t>
            </a:r>
            <a:r>
              <a:rPr lang="en-US" sz="2800" dirty="0">
                <a:latin typeface="Calibri" charset="0"/>
              </a:rPr>
              <a:t>par les </a:t>
            </a:r>
            <a:r>
              <a:rPr lang="en-US" sz="2800" dirty="0" err="1">
                <a:latin typeface="Calibri" charset="0"/>
              </a:rPr>
              <a:t>catégories</a:t>
            </a:r>
            <a:r>
              <a:rPr lang="en-US" sz="2800" dirty="0">
                <a:latin typeface="Calibri" charset="0"/>
              </a:rPr>
              <a:t> </a:t>
            </a:r>
            <a:r>
              <a:rPr lang="en-US" sz="2800" dirty="0" err="1">
                <a:latin typeface="Calibri" charset="0"/>
              </a:rPr>
              <a:t>suivantes</a:t>
            </a:r>
            <a:r>
              <a:rPr lang="en-US" sz="2800" dirty="0">
                <a:latin typeface="Calibri" charset="0"/>
              </a:rPr>
              <a:t> :</a:t>
            </a:r>
          </a:p>
        </p:txBody>
      </p:sp>
      <p:graphicFrame>
        <p:nvGraphicFramePr>
          <p:cNvPr id="7" name="Table 3"/>
          <p:cNvGraphicFramePr>
            <a:graphicFrameLocks noGrp="1"/>
          </p:cNvGraphicFramePr>
          <p:nvPr>
            <p:extLst>
              <p:ext uri="{D42A27DB-BD31-4B8C-83A1-F6EECF244321}">
                <p14:modId xmlns:p14="http://schemas.microsoft.com/office/powerpoint/2010/main" val="979513507"/>
              </p:ext>
            </p:extLst>
          </p:nvPr>
        </p:nvGraphicFramePr>
        <p:xfrm>
          <a:off x="73025" y="2373313"/>
          <a:ext cx="9070975" cy="4406902"/>
        </p:xfrm>
        <a:graphic>
          <a:graphicData uri="http://schemas.openxmlformats.org/drawingml/2006/table">
            <a:tbl>
              <a:tblPr/>
              <a:tblGrid>
                <a:gridCol w="2714625"/>
                <a:gridCol w="6356350"/>
              </a:tblGrid>
              <a:tr h="438150">
                <a:tc gridSpan="2">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fr-FR" sz="2000" b="1" i="0" u="none" strike="noStrike" cap="none" normalizeH="0" baseline="0" dirty="0">
                          <a:ln>
                            <a:noFill/>
                          </a:ln>
                          <a:solidFill>
                            <a:srgbClr val="FFFFFF"/>
                          </a:solidFill>
                          <a:effectLst/>
                          <a:latin typeface="Calibri" charset="0"/>
                          <a:ea typeface="ＭＳ Ｐゴシック" charset="0"/>
                          <a:cs typeface="ＭＳ Ｐゴシック" charset="0"/>
                        </a:rPr>
                        <a:t>Tableau de flux de trésorerie</a:t>
                      </a:r>
                      <a:endParaRPr kumimoji="0" lang="en-US" sz="2000" b="1" i="0" u="none" strike="noStrike" cap="none" normalizeH="0" baseline="0" dirty="0">
                        <a:ln>
                          <a:noFill/>
                        </a:ln>
                        <a:solidFill>
                          <a:srgbClr val="FFFFFF"/>
                        </a:solidFill>
                        <a:effectLst/>
                        <a:latin typeface="Calibri" charset="0"/>
                        <a:ea typeface="ＭＳ Ｐゴシック" charset="0"/>
                        <a:cs typeface="ＭＳ Ｐゴシック" charset="0"/>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hMerge="1">
                  <a:txBody>
                    <a:bodyPr/>
                    <a:lstStyle/>
                    <a:p>
                      <a:endParaRPr lang="fr-FR"/>
                    </a:p>
                  </a:txBody>
                  <a:tcPr/>
                </a:tc>
              </a:tr>
              <a:tr h="992188">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sz="2000" b="1" i="0" u="none" strike="noStrike" cap="none" normalizeH="0" baseline="0">
                          <a:ln>
                            <a:noFill/>
                          </a:ln>
                          <a:solidFill>
                            <a:srgbClr val="FF0000"/>
                          </a:solidFill>
                          <a:effectLst/>
                          <a:latin typeface="Calibri" charset="0"/>
                          <a:ea typeface="ＭＳ Ｐゴシック" charset="0"/>
                          <a:cs typeface="ＭＳ Ｐゴシック" charset="0"/>
                        </a:rPr>
                        <a:t>Activités d’exploitation</a:t>
                      </a:r>
                      <a:endParaRPr kumimoji="0" lang="en-US" sz="2000" b="1" i="0" u="none" strike="noStrike" cap="none" normalizeH="0" baseline="0">
                        <a:ln>
                          <a:noFill/>
                        </a:ln>
                        <a:solidFill>
                          <a:srgbClr val="FF0000"/>
                        </a:solidFill>
                        <a:effectLst/>
                        <a:latin typeface="Calibri" charset="0"/>
                        <a:ea typeface="ＭＳ Ｐゴシック" charset="0"/>
                        <a:cs typeface="ＭＳ Ｐゴシック" charset="0"/>
                      </a:endParaRP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E8CC"/>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sz="2000" b="0" i="0" u="none" strike="noStrike" cap="none" normalizeH="0" baseline="0" dirty="0" smtClean="0">
                          <a:ln>
                            <a:noFill/>
                          </a:ln>
                          <a:solidFill>
                            <a:srgbClr val="000000"/>
                          </a:solidFill>
                          <a:effectLst/>
                          <a:latin typeface="Calibri" charset="0"/>
                          <a:ea typeface="ＭＳ Ｐゴシック" charset="0"/>
                          <a:cs typeface="ＭＳ Ｐゴシック" charset="0"/>
                        </a:rPr>
                        <a:t>Flux </a:t>
                      </a:r>
                      <a:r>
                        <a:rPr kumimoji="0" lang="fr-FR" sz="2000" b="0" i="0" u="none" strike="noStrike" cap="none" normalizeH="0" baseline="0" dirty="0">
                          <a:ln>
                            <a:noFill/>
                          </a:ln>
                          <a:solidFill>
                            <a:srgbClr val="000000"/>
                          </a:solidFill>
                          <a:effectLst/>
                          <a:latin typeface="Calibri" charset="0"/>
                          <a:ea typeface="ＭＳ Ｐゴシック" charset="0"/>
                          <a:cs typeface="ＭＳ Ｐゴシック" charset="0"/>
                        </a:rPr>
                        <a:t>d’exploitation </a:t>
                      </a:r>
                      <a:r>
                        <a:rPr kumimoji="0" lang="fr-FR" sz="2000" b="0" i="0" u="none" strike="noStrike" cap="none" normalizeH="0" baseline="0" dirty="0" smtClean="0">
                          <a:ln>
                            <a:noFill/>
                          </a:ln>
                          <a:solidFill>
                            <a:srgbClr val="000000"/>
                          </a:solidFill>
                          <a:effectLst/>
                          <a:latin typeface="Calibri" charset="0"/>
                          <a:ea typeface="ＭＳ Ｐゴシック" charset="0"/>
                          <a:cs typeface="ＭＳ Ｐゴシック" charset="0"/>
                        </a:rPr>
                        <a:t>lié à l’activité de l’entreprise</a:t>
                      </a:r>
                      <a:endParaRPr kumimoji="0" lang="en-US" sz="2000" b="0" i="0" u="none" strike="noStrike" cap="none" normalizeH="0" baseline="0" dirty="0">
                        <a:ln>
                          <a:noFill/>
                        </a:ln>
                        <a:solidFill>
                          <a:srgbClr val="000000"/>
                        </a:solidFill>
                        <a:effectLst/>
                        <a:latin typeface="Calibri" charset="0"/>
                        <a:ea typeface="ＭＳ Ｐゴシック" charset="0"/>
                        <a:cs typeface="ＭＳ Ｐゴシック" charset="0"/>
                      </a:endParaRP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E8CC"/>
                    </a:solidFill>
                  </a:tcPr>
                </a:tc>
              </a:tr>
              <a:tr h="992188">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sz="2000" b="1" i="0" u="none" strike="noStrike" cap="none" normalizeH="0" baseline="0">
                          <a:ln>
                            <a:noFill/>
                          </a:ln>
                          <a:solidFill>
                            <a:srgbClr val="FF0000"/>
                          </a:solidFill>
                          <a:effectLst/>
                          <a:latin typeface="Calibri" charset="0"/>
                          <a:ea typeface="ＭＳ Ｐゴシック" charset="0"/>
                          <a:cs typeface="ＭＳ Ｐゴシック" charset="0"/>
                        </a:rPr>
                        <a:t>Activités d’investissement</a:t>
                      </a:r>
                      <a:endParaRPr kumimoji="0" lang="en-US" sz="2000" b="1" i="0" u="none" strike="noStrike" cap="none" normalizeH="0" baseline="0">
                        <a:ln>
                          <a:noFill/>
                        </a:ln>
                        <a:solidFill>
                          <a:srgbClr val="FF0000"/>
                        </a:solidFill>
                        <a:effectLst/>
                        <a:latin typeface="Calibri" charset="0"/>
                        <a:ea typeface="ＭＳ Ｐゴシック" charset="0"/>
                        <a:cs typeface="ＭＳ Ｐゴシック" charset="0"/>
                      </a:endParaRP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EF4E7"/>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sz="2000" b="0" i="0" u="none" strike="noStrike" cap="none" normalizeH="0" baseline="0" dirty="0" smtClean="0">
                          <a:ln>
                            <a:noFill/>
                          </a:ln>
                          <a:solidFill>
                            <a:srgbClr val="000000"/>
                          </a:solidFill>
                          <a:effectLst/>
                          <a:latin typeface="Calibri" charset="0"/>
                          <a:ea typeface="ＭＳ Ｐゴシック" charset="0"/>
                          <a:cs typeface="ＭＳ Ｐゴシック" charset="0"/>
                        </a:rPr>
                        <a:t>Flux lié à </a:t>
                      </a:r>
                      <a:r>
                        <a:rPr kumimoji="0" lang="fr-FR" sz="2000" b="0" i="0" u="none" strike="noStrike" cap="none" normalizeH="0" baseline="0" dirty="0">
                          <a:ln>
                            <a:noFill/>
                          </a:ln>
                          <a:solidFill>
                            <a:srgbClr val="000000"/>
                          </a:solidFill>
                          <a:effectLst/>
                          <a:latin typeface="Calibri" charset="0"/>
                          <a:ea typeface="ＭＳ Ｐゴシック" charset="0"/>
                          <a:cs typeface="ＭＳ Ｐゴシック" charset="0"/>
                        </a:rPr>
                        <a:t>l’achat et </a:t>
                      </a:r>
                      <a:r>
                        <a:rPr kumimoji="0" lang="fr-FR" sz="2000" b="0" i="0" u="none" strike="noStrike" cap="none" normalizeH="0" baseline="0" dirty="0" smtClean="0">
                          <a:ln>
                            <a:noFill/>
                          </a:ln>
                          <a:solidFill>
                            <a:srgbClr val="000000"/>
                          </a:solidFill>
                          <a:effectLst/>
                          <a:latin typeface="Calibri" charset="0"/>
                          <a:ea typeface="ＭＳ Ｐゴシック" charset="0"/>
                          <a:cs typeface="ＭＳ Ｐゴシック" charset="0"/>
                        </a:rPr>
                        <a:t>à la </a:t>
                      </a:r>
                      <a:r>
                        <a:rPr kumimoji="0" lang="fr-FR" sz="2000" b="0" i="0" u="none" strike="noStrike" cap="none" normalizeH="0" baseline="0" dirty="0">
                          <a:ln>
                            <a:noFill/>
                          </a:ln>
                          <a:solidFill>
                            <a:srgbClr val="000000"/>
                          </a:solidFill>
                          <a:effectLst/>
                          <a:latin typeface="Calibri" charset="0"/>
                          <a:ea typeface="ＭＳ Ｐゴシック" charset="0"/>
                          <a:cs typeface="ＭＳ Ｐゴシック" charset="0"/>
                        </a:rPr>
                        <a:t>vente d’investissements de long terme </a:t>
                      </a:r>
                      <a:r>
                        <a:rPr kumimoji="0" lang="fr-FR" sz="2000" b="0" i="0" u="none" strike="noStrike" cap="none" normalizeH="0" baseline="0" dirty="0" smtClean="0">
                          <a:ln>
                            <a:noFill/>
                          </a:ln>
                          <a:solidFill>
                            <a:srgbClr val="000000"/>
                          </a:solidFill>
                          <a:effectLst/>
                          <a:latin typeface="Calibri" charset="0"/>
                          <a:ea typeface="ＭＳ Ｐゴシック" charset="0"/>
                          <a:cs typeface="ＭＳ Ｐゴシック" charset="0"/>
                        </a:rPr>
                        <a:t>(immeubles, usines, installations, etc.)</a:t>
                      </a:r>
                      <a:endParaRPr kumimoji="0" lang="en-US" sz="2000" b="0" i="0" u="none" strike="noStrike" cap="none" normalizeH="0" baseline="0" dirty="0">
                        <a:ln>
                          <a:noFill/>
                        </a:ln>
                        <a:solidFill>
                          <a:srgbClr val="000000"/>
                        </a:solidFill>
                        <a:effectLst/>
                        <a:latin typeface="Calibri" charset="0"/>
                        <a:ea typeface="ＭＳ Ｐゴシック" charset="0"/>
                        <a:cs typeface="ＭＳ Ｐゴシック" charset="0"/>
                      </a:endParaRP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EF4E7"/>
                    </a:solidFill>
                  </a:tcPr>
                </a:tc>
              </a:tr>
              <a:tr h="992188">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sz="2000" b="1" i="0" u="none" strike="noStrike" cap="none" normalizeH="0" baseline="0">
                          <a:ln>
                            <a:noFill/>
                          </a:ln>
                          <a:solidFill>
                            <a:srgbClr val="FF0000"/>
                          </a:solidFill>
                          <a:effectLst/>
                          <a:latin typeface="Calibri" charset="0"/>
                          <a:ea typeface="ＭＳ Ｐゴシック" charset="0"/>
                          <a:cs typeface="ＭＳ Ｐゴシック" charset="0"/>
                        </a:rPr>
                        <a:t>Activités de financement</a:t>
                      </a: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E8CC"/>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sz="2000" b="0" i="0" u="none" strike="noStrike" cap="none" normalizeH="0" baseline="0" dirty="0" smtClean="0">
                          <a:ln>
                            <a:noFill/>
                          </a:ln>
                          <a:solidFill>
                            <a:srgbClr val="000000"/>
                          </a:solidFill>
                          <a:effectLst/>
                          <a:latin typeface="Calibri" charset="0"/>
                          <a:ea typeface="ＭＳ Ｐゴシック" charset="0"/>
                          <a:cs typeface="ＭＳ Ｐゴシック" charset="0"/>
                        </a:rPr>
                        <a:t>Flux lié à </a:t>
                      </a:r>
                      <a:r>
                        <a:rPr kumimoji="0" lang="fr-FR" sz="2000" b="0" i="0" u="none" strike="noStrike" cap="none" normalizeH="0" baseline="0" dirty="0">
                          <a:ln>
                            <a:noFill/>
                          </a:ln>
                          <a:solidFill>
                            <a:srgbClr val="000000"/>
                          </a:solidFill>
                          <a:effectLst/>
                          <a:latin typeface="Calibri" charset="0"/>
                          <a:ea typeface="ＭＳ Ｐゴシック" charset="0"/>
                          <a:cs typeface="ＭＳ Ｐゴシック" charset="0"/>
                        </a:rPr>
                        <a:t>l’émission et </a:t>
                      </a:r>
                      <a:r>
                        <a:rPr kumimoji="0" lang="fr-FR" sz="2000" b="0" i="0" u="none" strike="noStrike" cap="none" normalizeH="0" baseline="0" dirty="0" smtClean="0">
                          <a:ln>
                            <a:noFill/>
                          </a:ln>
                          <a:solidFill>
                            <a:srgbClr val="000000"/>
                          </a:solidFill>
                          <a:effectLst/>
                          <a:latin typeface="Calibri" charset="0"/>
                          <a:ea typeface="ＭＳ Ｐゴシック" charset="0"/>
                          <a:cs typeface="ＭＳ Ｐゴシック" charset="0"/>
                        </a:rPr>
                        <a:t>au </a:t>
                      </a:r>
                      <a:r>
                        <a:rPr kumimoji="0" lang="fr-FR" sz="2000" b="0" i="0" u="none" strike="noStrike" cap="none" normalizeH="0" baseline="0" dirty="0">
                          <a:ln>
                            <a:noFill/>
                          </a:ln>
                          <a:solidFill>
                            <a:srgbClr val="000000"/>
                          </a:solidFill>
                          <a:effectLst/>
                          <a:latin typeface="Calibri" charset="0"/>
                          <a:ea typeface="ＭＳ Ｐゴシック" charset="0"/>
                          <a:cs typeface="ＭＳ Ｐゴシック" charset="0"/>
                        </a:rPr>
                        <a:t>rachat </a:t>
                      </a:r>
                      <a:r>
                        <a:rPr kumimoji="0" lang="fr-FR" sz="2000" b="0" i="0" u="none" strike="noStrike" cap="none" normalizeH="0" baseline="0" dirty="0" smtClean="0">
                          <a:ln>
                            <a:noFill/>
                          </a:ln>
                          <a:solidFill>
                            <a:srgbClr val="000000"/>
                          </a:solidFill>
                          <a:effectLst/>
                          <a:latin typeface="Calibri" charset="0"/>
                          <a:ea typeface="ＭＳ Ｐゴシック" charset="0"/>
                          <a:cs typeface="ＭＳ Ｐゴシック" charset="0"/>
                        </a:rPr>
                        <a:t>d’obligations </a:t>
                      </a:r>
                      <a:r>
                        <a:rPr kumimoji="0" lang="fr-FR" sz="2000" b="0" i="0" u="none" strike="noStrike" cap="none" normalizeH="0" baseline="0" dirty="0">
                          <a:ln>
                            <a:noFill/>
                          </a:ln>
                          <a:solidFill>
                            <a:srgbClr val="000000"/>
                          </a:solidFill>
                          <a:effectLst/>
                          <a:latin typeface="Calibri" charset="0"/>
                          <a:ea typeface="ＭＳ Ｐゴシック" charset="0"/>
                          <a:cs typeface="ＭＳ Ｐゴシック" charset="0"/>
                        </a:rPr>
                        <a:t>et </a:t>
                      </a:r>
                      <a:r>
                        <a:rPr kumimoji="0" lang="fr-FR" sz="2000" b="0" i="0" u="none" strike="noStrike" cap="none" normalizeH="0" baseline="0" dirty="0" smtClean="0">
                          <a:ln>
                            <a:noFill/>
                          </a:ln>
                          <a:solidFill>
                            <a:srgbClr val="000000"/>
                          </a:solidFill>
                          <a:effectLst/>
                          <a:latin typeface="Calibri" charset="0"/>
                          <a:ea typeface="ＭＳ Ｐゴシック" charset="0"/>
                          <a:cs typeface="ＭＳ Ｐゴシック" charset="0"/>
                        </a:rPr>
                        <a:t>d’actions de </a:t>
                      </a:r>
                      <a:r>
                        <a:rPr kumimoji="0" lang="fr-FR" sz="2000" b="0" i="0" u="none" strike="noStrike" cap="none" normalizeH="0" baseline="0" dirty="0">
                          <a:ln>
                            <a:noFill/>
                          </a:ln>
                          <a:solidFill>
                            <a:srgbClr val="000000"/>
                          </a:solidFill>
                          <a:effectLst/>
                          <a:latin typeface="Calibri" charset="0"/>
                          <a:ea typeface="ＭＳ Ｐゴシック" charset="0"/>
                          <a:cs typeface="ＭＳ Ｐゴシック" charset="0"/>
                        </a:rPr>
                        <a:t>la société ainsi que le paiement de dividendes</a:t>
                      </a:r>
                      <a:endParaRPr kumimoji="0" lang="en-US" sz="2000" b="0" i="0" u="none" strike="noStrike" cap="none" normalizeH="0" baseline="0" dirty="0">
                        <a:ln>
                          <a:noFill/>
                        </a:ln>
                        <a:solidFill>
                          <a:srgbClr val="000000"/>
                        </a:solidFill>
                        <a:effectLst/>
                        <a:latin typeface="Calibri" charset="0"/>
                        <a:ea typeface="ＭＳ Ｐゴシック" charset="0"/>
                        <a:cs typeface="ＭＳ Ｐゴシック" charset="0"/>
                      </a:endParaRP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DE8CC"/>
                    </a:solidFill>
                  </a:tcPr>
                </a:tc>
              </a:tr>
              <a:tr h="992188">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sz="2000" b="1" i="0" u="none" strike="noStrike" cap="none" normalizeH="0" baseline="0">
                          <a:ln>
                            <a:noFill/>
                          </a:ln>
                          <a:solidFill>
                            <a:srgbClr val="FF0000"/>
                          </a:solidFill>
                          <a:effectLst/>
                          <a:latin typeface="Calibri" charset="0"/>
                          <a:ea typeface="ＭＳ Ｐゴシック" charset="0"/>
                          <a:cs typeface="ＭＳ Ｐゴシック" charset="0"/>
                        </a:rPr>
                        <a:t>Information supplémentaire</a:t>
                      </a:r>
                      <a:endParaRPr kumimoji="0" lang="en-US" sz="2000" b="1" i="0" u="none" strike="noStrike" cap="none" normalizeH="0" baseline="0">
                        <a:ln>
                          <a:noFill/>
                        </a:ln>
                        <a:solidFill>
                          <a:srgbClr val="FF0000"/>
                        </a:solidFill>
                        <a:effectLst/>
                        <a:latin typeface="Calibri" charset="0"/>
                        <a:ea typeface="ＭＳ Ｐゴシック" charset="0"/>
                        <a:cs typeface="ＭＳ Ｐゴシック" charset="0"/>
                      </a:endParaRP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EF4E7"/>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fr-FR" sz="2000" b="0" i="0" u="none" strike="noStrike" cap="none" normalizeH="0" baseline="0" dirty="0">
                          <a:ln>
                            <a:noFill/>
                          </a:ln>
                          <a:solidFill>
                            <a:srgbClr val="000000"/>
                          </a:solidFill>
                          <a:effectLst/>
                          <a:latin typeface="Calibri" charset="0"/>
                          <a:ea typeface="ＭＳ Ｐゴシック" charset="0"/>
                          <a:cs typeface="ＭＳ Ｐゴシック" charset="0"/>
                        </a:rPr>
                        <a:t>Expose les flux significatifs qui n’ont pas impliqué de l’argent ainsi que le montant d’impôts et d’intérêts payés</a:t>
                      </a:r>
                      <a:endParaRPr kumimoji="0" lang="en-US" sz="2000" b="0" i="0" u="none" strike="noStrike" cap="none" normalizeH="0" baseline="0" dirty="0">
                        <a:ln>
                          <a:noFill/>
                        </a:ln>
                        <a:solidFill>
                          <a:srgbClr val="000000"/>
                        </a:solidFill>
                        <a:effectLst/>
                        <a:latin typeface="Calibri" charset="0"/>
                        <a:ea typeface="ＭＳ Ｐゴシック" charset="0"/>
                        <a:cs typeface="ＭＳ Ｐゴシック" charset="0"/>
                      </a:endParaRP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EF4E7"/>
                    </a:solidFill>
                  </a:tcPr>
                </a:tc>
              </a:tr>
            </a:tbl>
          </a:graphicData>
        </a:graphic>
      </p:graphicFrame>
      <p:sp>
        <p:nvSpPr>
          <p:cNvPr id="8" name="Rectangle 7"/>
          <p:cNvSpPr/>
          <p:nvPr/>
        </p:nvSpPr>
        <p:spPr>
          <a:xfrm>
            <a:off x="0" y="5827713"/>
            <a:ext cx="9144000" cy="1030287"/>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fr-FR"/>
          </a:p>
        </p:txBody>
      </p:sp>
      <p:sp>
        <p:nvSpPr>
          <p:cNvPr id="9" name="Titre 1"/>
          <p:cNvSpPr>
            <a:spLocks noGrp="1"/>
          </p:cNvSpPr>
          <p:nvPr>
            <p:ph type="title"/>
          </p:nvPr>
        </p:nvSpPr>
        <p:spPr>
          <a:xfrm>
            <a:off x="0" y="20638"/>
            <a:ext cx="9144000" cy="833437"/>
          </a:xfrm>
        </p:spPr>
        <p:txBody>
          <a:bodyPr>
            <a:normAutofit fontScale="90000"/>
          </a:bodyPr>
          <a:lstStyle/>
          <a:p>
            <a:pPr>
              <a:defRPr/>
            </a:pPr>
            <a:r>
              <a:rPr lang="fr-FR" sz="2800" dirty="0">
                <a:latin typeface="Calibri" charset="0"/>
              </a:rPr>
              <a:t>Concepts Financiers Fondamentaux – </a:t>
            </a:r>
            <a:r>
              <a:rPr lang="fr-FR" sz="2800" dirty="0" smtClean="0">
                <a:latin typeface="Calibri" charset="0"/>
              </a:rPr>
              <a:t>Tableau </a:t>
            </a:r>
            <a:r>
              <a:rPr lang="fr-FR" sz="2800" dirty="0">
                <a:latin typeface="Calibri" charset="0"/>
              </a:rPr>
              <a:t>de Flux de Trésorerie</a:t>
            </a:r>
          </a:p>
        </p:txBody>
      </p:sp>
    </p:spTree>
    <p:extLst>
      <p:ext uri="{BB962C8B-B14F-4D97-AF65-F5344CB8AC3E}">
        <p14:creationId xmlns:p14="http://schemas.microsoft.com/office/powerpoint/2010/main" val="24918346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Tableau des flux de trésorerie</a:t>
            </a:r>
            <a:endParaRPr lang="fr-FR" dirty="0"/>
          </a:p>
        </p:txBody>
      </p:sp>
      <p:sp>
        <p:nvSpPr>
          <p:cNvPr id="3" name="Content Placeholder 2"/>
          <p:cNvSpPr>
            <a:spLocks noGrp="1"/>
          </p:cNvSpPr>
          <p:nvPr>
            <p:ph idx="1"/>
          </p:nvPr>
        </p:nvSpPr>
        <p:spPr/>
        <p:txBody>
          <a:bodyPr/>
          <a:lstStyle/>
          <a:p>
            <a:pPr>
              <a:spcAft>
                <a:spcPts val="1200"/>
              </a:spcAft>
            </a:pPr>
            <a:r>
              <a:rPr lang="fr-FR" dirty="0" smtClean="0"/>
              <a:t>Tableau des flux de trésorerie </a:t>
            </a:r>
          </a:p>
          <a:p>
            <a:pPr lvl="1"/>
            <a:r>
              <a:rPr lang="fr-FR" dirty="0" smtClean="0"/>
              <a:t>Ce n’est pas toujours un document obligatoire, mais c’est un document essentiel à la compréhension des finances d’une entreprise</a:t>
            </a:r>
          </a:p>
          <a:p>
            <a:pPr lvl="2"/>
            <a:r>
              <a:rPr lang="fr-FR" dirty="0" smtClean="0"/>
              <a:t>Obligatoire pour les comptes consolidés en France</a:t>
            </a:r>
          </a:p>
          <a:p>
            <a:pPr lvl="2"/>
            <a:r>
              <a:rPr lang="fr-FR" dirty="0" smtClean="0"/>
              <a:t>Obligatoire aux Etats-Unis, en Angleterre, au Canada, etc.</a:t>
            </a:r>
          </a:p>
          <a:p>
            <a:pPr lvl="1"/>
            <a:endParaRPr lang="fr-FR" dirty="0"/>
          </a:p>
          <a:p>
            <a:pPr lvl="1"/>
            <a:r>
              <a:rPr lang="fr-FR" dirty="0" smtClean="0"/>
              <a:t>Selon la norme IAS 7 (paragraphe 10), le tableau des flux de trésorerie doit présenter le flux de trésorerie de l’exercice classés en activités d’exploitation, d’investissement et de financement </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pPr/>
              <a:t>89</a:t>
            </a:fld>
            <a:endParaRPr lang="fr-FR" noProof="0"/>
          </a:p>
        </p:txBody>
      </p:sp>
      <p:sp>
        <p:nvSpPr>
          <p:cNvPr id="5" name="Footer Placeholder 4"/>
          <p:cNvSpPr>
            <a:spLocks noGrp="1"/>
          </p:cNvSpPr>
          <p:nvPr>
            <p:ph type="ftr" sz="quarter" idx="11"/>
          </p:nvPr>
        </p:nvSpPr>
        <p:spPr/>
        <p:txBody>
          <a:bodyPr/>
          <a:lstStyle/>
          <a:p>
            <a:r>
              <a:rPr lang="en-US" smtClean="0"/>
              <a:t>Analyse Financière</a:t>
            </a:r>
            <a:endParaRPr lang="en-GB" dirty="0"/>
          </a:p>
        </p:txBody>
      </p:sp>
    </p:spTree>
    <p:extLst>
      <p:ext uri="{BB962C8B-B14F-4D97-AF65-F5344CB8AC3E}">
        <p14:creationId xmlns:p14="http://schemas.microsoft.com/office/powerpoint/2010/main" val="4099435441"/>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Organisation du </a:t>
            </a:r>
            <a:r>
              <a:rPr lang="en-GB" dirty="0" err="1" smtClean="0"/>
              <a:t>cours</a:t>
            </a:r>
            <a:endParaRPr lang="en-GB" dirty="0"/>
          </a:p>
        </p:txBody>
      </p:sp>
      <p:sp>
        <p:nvSpPr>
          <p:cNvPr id="3" name="Content Placeholder 2"/>
          <p:cNvSpPr>
            <a:spLocks noGrp="1"/>
          </p:cNvSpPr>
          <p:nvPr>
            <p:ph idx="1"/>
          </p:nvPr>
        </p:nvSpPr>
        <p:spPr>
          <a:xfrm>
            <a:off x="73272" y="842954"/>
            <a:ext cx="9144000" cy="3152589"/>
          </a:xfrm>
        </p:spPr>
        <p:txBody>
          <a:bodyPr>
            <a:normAutofit/>
          </a:bodyPr>
          <a:lstStyle/>
          <a:p>
            <a:pPr>
              <a:lnSpc>
                <a:spcPct val="200000"/>
              </a:lnSpc>
              <a:spcAft>
                <a:spcPts val="1800"/>
              </a:spcAft>
            </a:pPr>
            <a:r>
              <a:rPr lang="en-GB" b="1" dirty="0" err="1" smtClean="0"/>
              <a:t>Pourriez-vous</a:t>
            </a:r>
            <a:r>
              <a:rPr lang="en-GB" b="1" dirty="0" smtClean="0"/>
              <a:t> </a:t>
            </a:r>
            <a:r>
              <a:rPr lang="en-GB" b="1" dirty="0" err="1" smtClean="0"/>
              <a:t>s’il</a:t>
            </a:r>
            <a:r>
              <a:rPr lang="en-GB" b="1" dirty="0" smtClean="0"/>
              <a:t> </a:t>
            </a:r>
            <a:r>
              <a:rPr lang="en-GB" b="1" dirty="0" err="1" smtClean="0"/>
              <a:t>vous</a:t>
            </a:r>
            <a:r>
              <a:rPr lang="en-GB" b="1" dirty="0" smtClean="0"/>
              <a:t> </a:t>
            </a:r>
            <a:r>
              <a:rPr lang="en-GB" b="1" dirty="0" err="1" smtClean="0"/>
              <a:t>plaît</a:t>
            </a:r>
            <a:r>
              <a:rPr lang="en-GB" b="1" dirty="0" smtClean="0"/>
              <a:t> </a:t>
            </a:r>
            <a:r>
              <a:rPr lang="en-GB" b="1" dirty="0" err="1" smtClean="0"/>
              <a:t>mettre</a:t>
            </a:r>
            <a:r>
              <a:rPr lang="en-GB" b="1" dirty="0" smtClean="0"/>
              <a:t> </a:t>
            </a:r>
            <a:r>
              <a:rPr lang="en-GB" b="1" dirty="0" err="1" smtClean="0"/>
              <a:t>votre</a:t>
            </a:r>
            <a:r>
              <a:rPr lang="en-GB" b="1" dirty="0" smtClean="0"/>
              <a:t> </a:t>
            </a:r>
            <a:r>
              <a:rPr lang="en-GB" b="1" dirty="0" err="1" smtClean="0"/>
              <a:t>prénom</a:t>
            </a:r>
            <a:r>
              <a:rPr lang="en-GB" b="1" dirty="0" smtClean="0"/>
              <a:t> et nom </a:t>
            </a:r>
            <a:r>
              <a:rPr lang="en-GB" b="1" dirty="0"/>
              <a:t>(en majuscule) </a:t>
            </a:r>
            <a:r>
              <a:rPr lang="en-GB" b="1" dirty="0" err="1" smtClean="0"/>
              <a:t>sur</a:t>
            </a:r>
            <a:r>
              <a:rPr lang="en-GB" b="1" dirty="0" smtClean="0"/>
              <a:t> </a:t>
            </a:r>
            <a:r>
              <a:rPr lang="en-GB" b="1" dirty="0" err="1" smtClean="0"/>
              <a:t>une</a:t>
            </a:r>
            <a:r>
              <a:rPr lang="en-GB" b="1" dirty="0" smtClean="0"/>
              <a:t> </a:t>
            </a:r>
            <a:r>
              <a:rPr lang="en-GB" b="1" dirty="0" err="1" smtClean="0"/>
              <a:t>feuille</a:t>
            </a:r>
            <a:r>
              <a:rPr lang="en-GB" b="1" dirty="0" smtClean="0"/>
              <a:t> </a:t>
            </a:r>
            <a:r>
              <a:rPr lang="en-GB" b="1" dirty="0" err="1" smtClean="0"/>
              <a:t>pliée</a:t>
            </a:r>
            <a:r>
              <a:rPr lang="en-GB" b="1" dirty="0" smtClean="0"/>
              <a:t> en </a:t>
            </a:r>
            <a:r>
              <a:rPr lang="en-GB" b="1" dirty="0" err="1" smtClean="0"/>
              <a:t>deux</a:t>
            </a:r>
            <a:r>
              <a:rPr lang="en-GB" b="1" dirty="0" smtClean="0"/>
              <a:t> </a:t>
            </a:r>
            <a:r>
              <a:rPr lang="en-GB" b="1" dirty="0" err="1" smtClean="0"/>
              <a:t>devant</a:t>
            </a:r>
            <a:r>
              <a:rPr lang="en-GB" b="1" dirty="0" smtClean="0"/>
              <a:t> </a:t>
            </a:r>
            <a:r>
              <a:rPr lang="en-GB" b="1" dirty="0" err="1" smtClean="0"/>
              <a:t>vous</a:t>
            </a:r>
            <a:r>
              <a:rPr lang="en-GB" b="1" dirty="0" smtClean="0"/>
              <a:t> ? </a:t>
            </a:r>
            <a:endParaRPr lang="en-GB" b="1" dirty="0"/>
          </a:p>
        </p:txBody>
      </p:sp>
      <p:sp>
        <p:nvSpPr>
          <p:cNvPr id="5" name="Slide Number Placeholder 4"/>
          <p:cNvSpPr>
            <a:spLocks noGrp="1"/>
          </p:cNvSpPr>
          <p:nvPr>
            <p:ph type="sldNum" sz="quarter" idx="4"/>
          </p:nvPr>
        </p:nvSpPr>
        <p:spPr>
          <a:xfrm>
            <a:off x="6946900" y="6496050"/>
            <a:ext cx="2133600" cy="365125"/>
          </a:xfrm>
        </p:spPr>
        <p:txBody>
          <a:bodyPr/>
          <a:lstStyle/>
          <a:p>
            <a:fld id="{EDA20C8E-F73C-0044-A491-5312402DBA6C}" type="slidenum">
              <a:rPr lang="en-GB" smtClean="0"/>
              <a:t>9</a:t>
            </a:fld>
            <a:endParaRPr lang="en-GB"/>
          </a:p>
        </p:txBody>
      </p:sp>
      <p:sp>
        <p:nvSpPr>
          <p:cNvPr id="6" name="Date Placeholder 5"/>
          <p:cNvSpPr>
            <a:spLocks noGrp="1"/>
          </p:cNvSpPr>
          <p:nvPr>
            <p:ph type="dt" sz="half" idx="2"/>
          </p:nvPr>
        </p:nvSpPr>
        <p:spPr/>
        <p:txBody>
          <a:bodyPr/>
          <a:lstStyle/>
          <a:p>
            <a:r>
              <a:rPr lang="fr-FR" smtClean="0"/>
              <a:t>Céline Gainet</a:t>
            </a:r>
            <a:endParaRPr lang="fr-FR" dirty="0"/>
          </a:p>
        </p:txBody>
      </p:sp>
      <p:sp>
        <p:nvSpPr>
          <p:cNvPr id="7" name="Footer Placeholder 6"/>
          <p:cNvSpPr>
            <a:spLocks noGrp="1"/>
          </p:cNvSpPr>
          <p:nvPr>
            <p:ph type="ftr" sz="quarter" idx="11"/>
          </p:nvPr>
        </p:nvSpPr>
        <p:spPr>
          <a:xfrm>
            <a:off x="3124200" y="6496050"/>
            <a:ext cx="2895600" cy="365125"/>
          </a:xfrm>
        </p:spPr>
        <p:txBody>
          <a:bodyPr/>
          <a:lstStyle/>
          <a:p>
            <a:r>
              <a:rPr lang="fr-FR" smtClean="0"/>
              <a:t>Analyse Financière</a:t>
            </a:r>
            <a:endParaRPr lang="fr-FR" dirty="0"/>
          </a:p>
        </p:txBody>
      </p:sp>
      <p:sp>
        <p:nvSpPr>
          <p:cNvPr id="11" name="Rectangle 10"/>
          <p:cNvSpPr/>
          <p:nvPr/>
        </p:nvSpPr>
        <p:spPr>
          <a:xfrm>
            <a:off x="-2181" y="4505829"/>
            <a:ext cx="4678769" cy="1438342"/>
          </a:xfrm>
          <a:prstGeom prst="rect">
            <a:avLst/>
          </a:prstGeom>
        </p:spPr>
        <p:txBody>
          <a:bodyPr wrap="square">
            <a:spAutoFit/>
          </a:bodyPr>
          <a:lstStyle/>
          <a:p>
            <a:pPr marL="342900" indent="-342900">
              <a:lnSpc>
                <a:spcPct val="140000"/>
              </a:lnSpc>
              <a:spcBef>
                <a:spcPts val="1200"/>
              </a:spcBef>
              <a:buFont typeface="Arial"/>
              <a:buChar char="•"/>
            </a:pPr>
            <a:r>
              <a:rPr lang="en-GB" sz="3200" b="1" dirty="0" smtClean="0">
                <a:solidFill>
                  <a:prstClr val="black"/>
                </a:solidFill>
              </a:rPr>
              <a:t>A </a:t>
            </a:r>
            <a:r>
              <a:rPr lang="en-GB" sz="3200" b="1" dirty="0" err="1">
                <a:solidFill>
                  <a:prstClr val="black"/>
                </a:solidFill>
              </a:rPr>
              <a:t>chaque</a:t>
            </a:r>
            <a:r>
              <a:rPr lang="en-GB" sz="3200" b="1" dirty="0">
                <a:solidFill>
                  <a:prstClr val="black"/>
                </a:solidFill>
              </a:rPr>
              <a:t> </a:t>
            </a:r>
            <a:r>
              <a:rPr lang="en-GB" sz="3200" b="1" dirty="0" err="1" smtClean="0">
                <a:solidFill>
                  <a:prstClr val="black"/>
                </a:solidFill>
              </a:rPr>
              <a:t>cours</a:t>
            </a:r>
            <a:r>
              <a:rPr lang="en-GB" sz="3200" b="1" dirty="0" smtClean="0">
                <a:solidFill>
                  <a:prstClr val="black"/>
                </a:solidFill>
              </a:rPr>
              <a:t>, </a:t>
            </a:r>
            <a:r>
              <a:rPr lang="en-GB" sz="3200" b="1" dirty="0" err="1">
                <a:solidFill>
                  <a:prstClr val="black"/>
                </a:solidFill>
              </a:rPr>
              <a:t>m</a:t>
            </a:r>
            <a:r>
              <a:rPr lang="en-GB" sz="3200" b="1" dirty="0" err="1" smtClean="0">
                <a:solidFill>
                  <a:prstClr val="black"/>
                </a:solidFill>
              </a:rPr>
              <a:t>ettre</a:t>
            </a:r>
            <a:r>
              <a:rPr lang="en-GB" sz="3200" b="1" dirty="0" smtClean="0">
                <a:solidFill>
                  <a:prstClr val="black"/>
                </a:solidFill>
              </a:rPr>
              <a:t> </a:t>
            </a:r>
            <a:r>
              <a:rPr lang="en-GB" sz="3200" b="1" dirty="0" err="1" smtClean="0">
                <a:solidFill>
                  <a:prstClr val="black"/>
                </a:solidFill>
              </a:rPr>
              <a:t>votre</a:t>
            </a:r>
            <a:r>
              <a:rPr lang="en-GB" sz="3200" b="1" dirty="0" smtClean="0">
                <a:solidFill>
                  <a:prstClr val="black"/>
                </a:solidFill>
              </a:rPr>
              <a:t> nom </a:t>
            </a:r>
            <a:r>
              <a:rPr lang="en-GB" sz="3200" b="1" dirty="0" err="1" smtClean="0">
                <a:solidFill>
                  <a:prstClr val="black"/>
                </a:solidFill>
              </a:rPr>
              <a:t>devant</a:t>
            </a:r>
            <a:r>
              <a:rPr lang="en-GB" sz="3200" b="1" dirty="0" smtClean="0">
                <a:solidFill>
                  <a:prstClr val="black"/>
                </a:solidFill>
              </a:rPr>
              <a:t> </a:t>
            </a:r>
            <a:r>
              <a:rPr lang="en-GB" sz="3200" b="1" dirty="0" err="1" smtClean="0">
                <a:solidFill>
                  <a:prstClr val="black"/>
                </a:solidFill>
              </a:rPr>
              <a:t>vous</a:t>
            </a:r>
            <a:endParaRPr lang="en-GB" sz="3200" b="1" dirty="0">
              <a:solidFill>
                <a:prstClr val="black"/>
              </a:solidFill>
            </a:endParaRPr>
          </a:p>
        </p:txBody>
      </p:sp>
      <p:pic>
        <p:nvPicPr>
          <p:cNvPr id="12" name="Picture 11"/>
          <p:cNvPicPr>
            <a:picLocks noChangeAspect="1"/>
          </p:cNvPicPr>
          <p:nvPr/>
        </p:nvPicPr>
        <p:blipFill>
          <a:blip r:embed="rId3"/>
          <a:stretch>
            <a:fillRect/>
          </a:stretch>
        </p:blipFill>
        <p:spPr>
          <a:xfrm>
            <a:off x="5554008" y="3808693"/>
            <a:ext cx="3353548" cy="2515160"/>
          </a:xfrm>
          <a:prstGeom prst="rect">
            <a:avLst/>
          </a:prstGeom>
        </p:spPr>
      </p:pic>
      <p:pic>
        <p:nvPicPr>
          <p:cNvPr id="13" name="Picture 4" descr="https://encrypted-tbn1.gstatic.com/images?q=tbn:ANd9GcTorWMMEdNjXbHgqqqUKfWJ7lllFpQs13FRleMNwl80_Xr4OudC"/>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5058755" y="3028600"/>
            <a:ext cx="1560186" cy="1560186"/>
          </a:xfrm>
          <a:prstGeom prst="rect">
            <a:avLst/>
          </a:prstGeom>
          <a:noFill/>
        </p:spPr>
      </p:pic>
    </p:spTree>
    <p:extLst>
      <p:ext uri="{BB962C8B-B14F-4D97-AF65-F5344CB8AC3E}">
        <p14:creationId xmlns:p14="http://schemas.microsoft.com/office/powerpoint/2010/main" val="14115195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DA20C8E-F73C-0044-A491-5312402DBA6C}" type="slidenum">
              <a:rPr lang="en-GB" smtClean="0"/>
              <a:pPr/>
              <a:t>90</a:t>
            </a:fld>
            <a:endParaRPr lang="en-GB"/>
          </a:p>
        </p:txBody>
      </p:sp>
      <p:sp>
        <p:nvSpPr>
          <p:cNvPr id="3" name="Footer Placeholder 2"/>
          <p:cNvSpPr>
            <a:spLocks noGrp="1"/>
          </p:cNvSpPr>
          <p:nvPr>
            <p:ph type="ftr" sz="quarter" idx="3"/>
          </p:nvPr>
        </p:nvSpPr>
        <p:spPr/>
        <p:txBody>
          <a:bodyPr/>
          <a:lstStyle/>
          <a:p>
            <a:r>
              <a:rPr lang="en-US" smtClean="0"/>
              <a:t>Analyse Financière</a:t>
            </a:r>
            <a:endParaRPr lang="fr-FR" dirty="0"/>
          </a:p>
        </p:txBody>
      </p:sp>
      <p:graphicFrame>
        <p:nvGraphicFramePr>
          <p:cNvPr id="4" name="Table 3"/>
          <p:cNvGraphicFramePr>
            <a:graphicFrameLocks noGrp="1"/>
          </p:cNvGraphicFramePr>
          <p:nvPr>
            <p:extLst>
              <p:ext uri="{D42A27DB-BD31-4B8C-83A1-F6EECF244321}">
                <p14:modId xmlns:p14="http://schemas.microsoft.com/office/powerpoint/2010/main" val="179398757"/>
              </p:ext>
            </p:extLst>
          </p:nvPr>
        </p:nvGraphicFramePr>
        <p:xfrm>
          <a:off x="0" y="74701"/>
          <a:ext cx="9144000" cy="6703095"/>
        </p:xfrm>
        <a:graphic>
          <a:graphicData uri="http://schemas.openxmlformats.org/drawingml/2006/table">
            <a:tbl>
              <a:tblPr firstRow="1" bandRow="1">
                <a:tableStyleId>{5940675A-B579-460E-94D1-54222C63F5DA}</a:tableStyleId>
              </a:tblPr>
              <a:tblGrid>
                <a:gridCol w="7336118"/>
                <a:gridCol w="1807882"/>
              </a:tblGrid>
              <a:tr h="493065">
                <a:tc>
                  <a:txBody>
                    <a:bodyPr/>
                    <a:lstStyle/>
                    <a:p>
                      <a:pPr>
                        <a:lnSpc>
                          <a:spcPct val="110000"/>
                        </a:lnSpc>
                        <a:spcBef>
                          <a:spcPts val="300"/>
                        </a:spcBef>
                        <a:spcAft>
                          <a:spcPts val="600"/>
                        </a:spcAft>
                      </a:pPr>
                      <a:r>
                        <a:rPr lang="fr-FR" b="1" dirty="0" smtClean="0"/>
                        <a:t>TRÉSORERIE</a:t>
                      </a:r>
                      <a:r>
                        <a:rPr lang="fr-FR" b="1" baseline="0" dirty="0" smtClean="0"/>
                        <a:t> D’OUVERTURE</a:t>
                      </a:r>
                      <a:endParaRPr lang="fr-FR" b="1" dirty="0"/>
                    </a:p>
                  </a:txBody>
                  <a:tcPr>
                    <a:lnR w="12700" cap="flat" cmpd="sng" algn="ctr">
                      <a:noFill/>
                      <a:prstDash val="solid"/>
                      <a:round/>
                      <a:headEnd type="none" w="med" len="med"/>
                      <a:tailEnd type="none" w="med" len="med"/>
                    </a:lnR>
                    <a:solidFill>
                      <a:srgbClr val="FFFFFF"/>
                    </a:solidFill>
                  </a:tcPr>
                </a:tc>
                <a:tc>
                  <a:txBody>
                    <a:bodyPr/>
                    <a:lstStyle/>
                    <a:p>
                      <a:pPr>
                        <a:lnSpc>
                          <a:spcPct val="110000"/>
                        </a:lnSpc>
                        <a:spcBef>
                          <a:spcPts val="300"/>
                        </a:spcBef>
                        <a:spcAft>
                          <a:spcPts val="600"/>
                        </a:spcAft>
                      </a:pPr>
                      <a:r>
                        <a:rPr lang="fr-FR" dirty="0" smtClean="0"/>
                        <a:t>(1) …………………….</a:t>
                      </a:r>
                      <a:endParaRPr lang="fr-FR" dirty="0"/>
                    </a:p>
                  </a:txBody>
                  <a:tcPr>
                    <a:lnL w="12700" cap="flat" cmpd="sng" algn="ctr">
                      <a:noFill/>
                      <a:prstDash val="solid"/>
                      <a:round/>
                      <a:headEnd type="none" w="med" len="med"/>
                      <a:tailEnd type="none" w="med" len="med"/>
                    </a:lnL>
                    <a:solidFill>
                      <a:srgbClr val="FFFFFF"/>
                    </a:solidFill>
                  </a:tcPr>
                </a:tc>
              </a:tr>
              <a:tr h="370840">
                <a:tc>
                  <a:txBody>
                    <a:bodyPr/>
                    <a:lstStyle/>
                    <a:p>
                      <a:pPr>
                        <a:lnSpc>
                          <a:spcPct val="110000"/>
                        </a:lnSpc>
                        <a:spcBef>
                          <a:spcPts val="300"/>
                        </a:spcBef>
                        <a:spcAft>
                          <a:spcPts val="600"/>
                        </a:spcAft>
                      </a:pPr>
                      <a:r>
                        <a:rPr lang="fr-FR" b="1" dirty="0" smtClean="0"/>
                        <a:t>FLUX DE TRÉSORERIE LIÉS</a:t>
                      </a:r>
                      <a:r>
                        <a:rPr lang="fr-FR" b="1" baseline="0" dirty="0" smtClean="0"/>
                        <a:t> À L’EXPLOITATION</a:t>
                      </a:r>
                      <a:endParaRPr lang="fr-FR" b="1" dirty="0"/>
                    </a:p>
                  </a:txBody>
                  <a:tcP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chemeClr val="bg1">
                        <a:lumMod val="85000"/>
                      </a:schemeClr>
                    </a:solidFill>
                  </a:tcPr>
                </a:tc>
                <a:tc>
                  <a:txBody>
                    <a:bodyPr/>
                    <a:lstStyle/>
                    <a:p>
                      <a:pPr>
                        <a:lnSpc>
                          <a:spcPct val="110000"/>
                        </a:lnSpc>
                        <a:spcBef>
                          <a:spcPts val="300"/>
                        </a:spcBef>
                        <a:spcAft>
                          <a:spcPts val="600"/>
                        </a:spcAft>
                      </a:pPr>
                      <a:endParaRPr lang="fr-FR" dirty="0"/>
                    </a:p>
                  </a:txBody>
                  <a:tcPr>
                    <a:lnL w="12700" cap="flat" cmpd="sng" algn="ctr">
                      <a:noFill/>
                      <a:prstDash val="solid"/>
                      <a:round/>
                      <a:headEnd type="none" w="med" len="med"/>
                      <a:tailEnd type="none" w="med" len="med"/>
                    </a:lnL>
                    <a:lnB w="12700" cap="flat" cmpd="sng" algn="ctr">
                      <a:noFill/>
                      <a:prstDash val="solid"/>
                      <a:round/>
                      <a:headEnd type="none" w="med" len="med"/>
                      <a:tailEnd type="none" w="med" len="med"/>
                    </a:lnB>
                    <a:solidFill>
                      <a:schemeClr val="bg1">
                        <a:lumMod val="85000"/>
                      </a:schemeClr>
                    </a:solidFill>
                  </a:tcPr>
                </a:tc>
              </a:tr>
              <a:tr h="370840">
                <a:tc>
                  <a:txBody>
                    <a:bodyPr/>
                    <a:lstStyle/>
                    <a:p>
                      <a:pPr>
                        <a:lnSpc>
                          <a:spcPct val="110000"/>
                        </a:lnSpc>
                        <a:spcBef>
                          <a:spcPts val="300"/>
                        </a:spcBef>
                        <a:spcAft>
                          <a:spcPts val="600"/>
                        </a:spcAft>
                      </a:pPr>
                      <a:r>
                        <a:rPr lang="fr-FR" dirty="0" smtClean="0"/>
                        <a:t>Reçu</a:t>
                      </a:r>
                      <a:r>
                        <a:rPr lang="fr-FR" baseline="0" dirty="0" smtClean="0"/>
                        <a:t> des clients</a:t>
                      </a:r>
                      <a:endParaRPr lang="fr-FR"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nSpc>
                          <a:spcPct val="110000"/>
                        </a:lnSpc>
                        <a:spcBef>
                          <a:spcPts val="300"/>
                        </a:spcBef>
                        <a:spcAft>
                          <a:spcPts val="600"/>
                        </a:spcAft>
                      </a:pPr>
                      <a:r>
                        <a:rPr lang="fr-FR" dirty="0" smtClean="0"/>
                        <a:t>…………………………</a:t>
                      </a:r>
                      <a:endParaRPr lang="fr-FR"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nSpc>
                          <a:spcPct val="110000"/>
                        </a:lnSpc>
                        <a:spcBef>
                          <a:spcPts val="300"/>
                        </a:spcBef>
                        <a:spcAft>
                          <a:spcPts val="600"/>
                        </a:spcAft>
                      </a:pPr>
                      <a:r>
                        <a:rPr lang="fr-FR" dirty="0" smtClean="0"/>
                        <a:t>Payé</a:t>
                      </a:r>
                      <a:r>
                        <a:rPr lang="fr-FR" baseline="0" dirty="0" smtClean="0"/>
                        <a:t> aux fournisseurs et au personnel</a:t>
                      </a:r>
                      <a:endParaRPr lang="fr-FR"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nSpc>
                          <a:spcPct val="110000"/>
                        </a:lnSpc>
                        <a:spcBef>
                          <a:spcPts val="300"/>
                        </a:spcBef>
                        <a:spcAft>
                          <a:spcPts val="600"/>
                        </a:spcAft>
                      </a:pPr>
                      <a:r>
                        <a:rPr lang="fr-FR" dirty="0" smtClean="0"/>
                        <a:t>…………………………</a:t>
                      </a:r>
                      <a:endParaRPr lang="fr-FR"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493836">
                <a:tc>
                  <a:txBody>
                    <a:bodyPr/>
                    <a:lstStyle/>
                    <a:p>
                      <a:pPr algn="r">
                        <a:lnSpc>
                          <a:spcPct val="110000"/>
                        </a:lnSpc>
                        <a:spcBef>
                          <a:spcPts val="300"/>
                        </a:spcBef>
                        <a:spcAft>
                          <a:spcPts val="600"/>
                        </a:spcAft>
                      </a:pPr>
                      <a:r>
                        <a:rPr lang="fr-FR" b="1" i="1" dirty="0" smtClean="0"/>
                        <a:t>Flux net de trésorerie généré par</a:t>
                      </a:r>
                      <a:r>
                        <a:rPr lang="fr-FR" b="1" i="1" baseline="0" dirty="0" smtClean="0"/>
                        <a:t> l’exploitation</a:t>
                      </a:r>
                      <a:endParaRPr lang="fr-FR" b="1" i="1"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FFFF"/>
                    </a:solidFill>
                  </a:tcPr>
                </a:tc>
                <a:tc>
                  <a:txBody>
                    <a:bodyPr/>
                    <a:lstStyle/>
                    <a:p>
                      <a:pPr marL="0" marR="0" indent="0" algn="l" defTabSz="457200" rtl="0" eaLnBrk="1" fontAlgn="auto" latinLnBrk="0" hangingPunct="1">
                        <a:lnSpc>
                          <a:spcPct val="110000"/>
                        </a:lnSpc>
                        <a:spcBef>
                          <a:spcPts val="300"/>
                        </a:spcBef>
                        <a:spcAft>
                          <a:spcPts val="600"/>
                        </a:spcAft>
                        <a:buClrTx/>
                        <a:buSzTx/>
                        <a:buFontTx/>
                        <a:buNone/>
                        <a:tabLst/>
                        <a:defRPr/>
                      </a:pPr>
                      <a:r>
                        <a:rPr lang="fr-FR" dirty="0" smtClean="0"/>
                        <a:t>(2) …………………….</a:t>
                      </a: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FFFF"/>
                    </a:solidFill>
                  </a:tcPr>
                </a:tc>
              </a:tr>
              <a:tr h="370840">
                <a:tc>
                  <a:txBody>
                    <a:bodyPr/>
                    <a:lstStyle/>
                    <a:p>
                      <a:pPr>
                        <a:lnSpc>
                          <a:spcPct val="110000"/>
                        </a:lnSpc>
                        <a:spcBef>
                          <a:spcPts val="300"/>
                        </a:spcBef>
                        <a:spcAft>
                          <a:spcPts val="600"/>
                        </a:spcAft>
                      </a:pPr>
                      <a:r>
                        <a:rPr lang="fr-FR" b="1" dirty="0" smtClean="0"/>
                        <a:t>FLUX DE TRÉSORERIE</a:t>
                      </a:r>
                      <a:r>
                        <a:rPr lang="fr-FR" b="1" baseline="0" dirty="0" smtClean="0"/>
                        <a:t> LIÉS À L’INVESTISSEMENT</a:t>
                      </a:r>
                      <a:endParaRPr lang="fr-FR" b="1" dirty="0"/>
                    </a:p>
                  </a:txBody>
                  <a:tcP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chemeClr val="bg1">
                        <a:lumMod val="85000"/>
                      </a:schemeClr>
                    </a:solidFill>
                  </a:tcPr>
                </a:tc>
                <a:tc>
                  <a:txBody>
                    <a:bodyPr/>
                    <a:lstStyle/>
                    <a:p>
                      <a:pPr>
                        <a:lnSpc>
                          <a:spcPct val="110000"/>
                        </a:lnSpc>
                        <a:spcBef>
                          <a:spcPts val="300"/>
                        </a:spcBef>
                        <a:spcAft>
                          <a:spcPts val="600"/>
                        </a:spcAft>
                      </a:pPr>
                      <a:endParaRPr lang="fr-FR" dirty="0"/>
                    </a:p>
                  </a:txBody>
                  <a:tcPr>
                    <a:lnL w="12700" cap="flat" cmpd="sng" algn="ctr">
                      <a:noFill/>
                      <a:prstDash val="solid"/>
                      <a:round/>
                      <a:headEnd type="none" w="med" len="med"/>
                      <a:tailEnd type="none" w="med" len="med"/>
                    </a:lnL>
                    <a:lnB w="12700" cap="flat" cmpd="sng" algn="ctr">
                      <a:noFill/>
                      <a:prstDash val="solid"/>
                      <a:round/>
                      <a:headEnd type="none" w="med" len="med"/>
                      <a:tailEnd type="none" w="med" len="med"/>
                    </a:lnB>
                    <a:solidFill>
                      <a:schemeClr val="bg1">
                        <a:lumMod val="85000"/>
                      </a:schemeClr>
                    </a:solidFill>
                  </a:tcPr>
                </a:tc>
              </a:tr>
              <a:tr h="370840">
                <a:tc>
                  <a:txBody>
                    <a:bodyPr/>
                    <a:lstStyle/>
                    <a:p>
                      <a:pPr>
                        <a:lnSpc>
                          <a:spcPct val="110000"/>
                        </a:lnSpc>
                        <a:spcBef>
                          <a:spcPts val="300"/>
                        </a:spcBef>
                        <a:spcAft>
                          <a:spcPts val="600"/>
                        </a:spcAft>
                      </a:pPr>
                      <a:r>
                        <a:rPr lang="fr-FR" dirty="0" smtClean="0"/>
                        <a:t>Acquisition d’immobilisations</a:t>
                      </a:r>
                      <a:endParaRPr lang="fr-FR"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nSpc>
                          <a:spcPct val="110000"/>
                        </a:lnSpc>
                        <a:spcBef>
                          <a:spcPts val="300"/>
                        </a:spcBef>
                        <a:spcAft>
                          <a:spcPts val="600"/>
                        </a:spcAft>
                      </a:pPr>
                      <a:r>
                        <a:rPr lang="fr-FR" dirty="0" smtClean="0"/>
                        <a:t>…………………………</a:t>
                      </a:r>
                      <a:endParaRPr lang="fr-FR"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nSpc>
                          <a:spcPct val="110000"/>
                        </a:lnSpc>
                        <a:spcBef>
                          <a:spcPts val="300"/>
                        </a:spcBef>
                        <a:spcAft>
                          <a:spcPts val="600"/>
                        </a:spcAft>
                      </a:pPr>
                      <a:r>
                        <a:rPr lang="fr-FR" smtClean="0"/>
                        <a:t>Cessions d’immobilisations</a:t>
                      </a:r>
                      <a:endParaRPr lang="fr-FR"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nSpc>
                          <a:spcPct val="110000"/>
                        </a:lnSpc>
                        <a:spcBef>
                          <a:spcPts val="300"/>
                        </a:spcBef>
                        <a:spcAft>
                          <a:spcPts val="600"/>
                        </a:spcAft>
                      </a:pPr>
                      <a:r>
                        <a:rPr lang="fr-FR" dirty="0" smtClean="0"/>
                        <a:t>…………………………</a:t>
                      </a:r>
                      <a:endParaRPr lang="fr-FR"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493835">
                <a:tc>
                  <a:txBody>
                    <a:bodyPr/>
                    <a:lstStyle/>
                    <a:p>
                      <a:pPr marL="0" marR="0" indent="0" algn="r" defTabSz="457200" rtl="0" eaLnBrk="1" fontAlgn="auto" latinLnBrk="0" hangingPunct="1">
                        <a:lnSpc>
                          <a:spcPct val="110000"/>
                        </a:lnSpc>
                        <a:spcBef>
                          <a:spcPts val="300"/>
                        </a:spcBef>
                        <a:spcAft>
                          <a:spcPts val="600"/>
                        </a:spcAft>
                        <a:buClrTx/>
                        <a:buSzTx/>
                        <a:buFontTx/>
                        <a:buNone/>
                        <a:tabLst/>
                        <a:defRPr/>
                      </a:pPr>
                      <a:r>
                        <a:rPr lang="fr-FR" b="1" i="1" dirty="0" smtClean="0"/>
                        <a:t>Flux</a:t>
                      </a:r>
                      <a:r>
                        <a:rPr lang="fr-FR" b="1" i="1" baseline="0" dirty="0" smtClean="0"/>
                        <a:t> net de trésorerie généré par l’investissement</a:t>
                      </a:r>
                      <a:endParaRPr lang="fr-FR" b="1" i="1" dirty="0" smtClean="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FFFF"/>
                    </a:solidFill>
                  </a:tcPr>
                </a:tc>
                <a:tc>
                  <a:txBody>
                    <a:bodyPr/>
                    <a:lstStyle/>
                    <a:p>
                      <a:pPr marL="0" marR="0" indent="0" algn="l" defTabSz="457200" rtl="0" eaLnBrk="1" fontAlgn="auto" latinLnBrk="0" hangingPunct="1">
                        <a:lnSpc>
                          <a:spcPct val="110000"/>
                        </a:lnSpc>
                        <a:spcBef>
                          <a:spcPts val="300"/>
                        </a:spcBef>
                        <a:spcAft>
                          <a:spcPts val="600"/>
                        </a:spcAft>
                        <a:buClrTx/>
                        <a:buSzTx/>
                        <a:buFontTx/>
                        <a:buNone/>
                        <a:tabLst/>
                        <a:defRPr/>
                      </a:pPr>
                      <a:r>
                        <a:rPr lang="fr-FR" dirty="0" smtClean="0"/>
                        <a:t>(3) …………………….</a:t>
                      </a: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FFFF"/>
                    </a:solidFill>
                  </a:tcPr>
                </a:tc>
              </a:tr>
              <a:tr h="370840">
                <a:tc>
                  <a:txBody>
                    <a:bodyPr/>
                    <a:lstStyle/>
                    <a:p>
                      <a:pPr>
                        <a:lnSpc>
                          <a:spcPct val="110000"/>
                        </a:lnSpc>
                        <a:spcBef>
                          <a:spcPts val="300"/>
                        </a:spcBef>
                        <a:spcAft>
                          <a:spcPts val="600"/>
                        </a:spcAft>
                      </a:pPr>
                      <a:r>
                        <a:rPr lang="fr-FR" b="1" dirty="0" smtClean="0"/>
                        <a:t>FLUX DE TRÉSORERIE</a:t>
                      </a:r>
                      <a:r>
                        <a:rPr lang="fr-FR" b="1" baseline="0" dirty="0" smtClean="0"/>
                        <a:t> LIÉS AU FINANCEMENT</a:t>
                      </a:r>
                      <a:endParaRPr lang="fr-FR" b="1" dirty="0"/>
                    </a:p>
                  </a:txBody>
                  <a:tcP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D9D9D9"/>
                    </a:solidFill>
                  </a:tcPr>
                </a:tc>
                <a:tc>
                  <a:txBody>
                    <a:bodyPr/>
                    <a:lstStyle/>
                    <a:p>
                      <a:pPr>
                        <a:lnSpc>
                          <a:spcPct val="110000"/>
                        </a:lnSpc>
                        <a:spcBef>
                          <a:spcPts val="300"/>
                        </a:spcBef>
                        <a:spcAft>
                          <a:spcPts val="600"/>
                        </a:spcAft>
                      </a:pPr>
                      <a:endParaRPr lang="fr-FR" dirty="0"/>
                    </a:p>
                  </a:txBody>
                  <a:tcPr>
                    <a:lnL w="12700" cap="flat" cmpd="sng" algn="ctr">
                      <a:noFill/>
                      <a:prstDash val="solid"/>
                      <a:round/>
                      <a:headEnd type="none" w="med" len="med"/>
                      <a:tailEnd type="none" w="med" len="med"/>
                    </a:lnL>
                    <a:lnB w="12700" cap="flat" cmpd="sng" algn="ctr">
                      <a:noFill/>
                      <a:prstDash val="solid"/>
                      <a:round/>
                      <a:headEnd type="none" w="med" len="med"/>
                      <a:tailEnd type="none" w="med" len="med"/>
                    </a:lnB>
                    <a:solidFill>
                      <a:srgbClr val="D9D9D9"/>
                    </a:solidFill>
                  </a:tcPr>
                </a:tc>
              </a:tr>
              <a:tr h="370840">
                <a:tc>
                  <a:txBody>
                    <a:bodyPr/>
                    <a:lstStyle/>
                    <a:p>
                      <a:pPr>
                        <a:lnSpc>
                          <a:spcPct val="110000"/>
                        </a:lnSpc>
                        <a:spcBef>
                          <a:spcPts val="300"/>
                        </a:spcBef>
                        <a:spcAft>
                          <a:spcPts val="600"/>
                        </a:spcAft>
                      </a:pPr>
                      <a:r>
                        <a:rPr lang="fr-FR" dirty="0" smtClean="0"/>
                        <a:t>Augmentations</a:t>
                      </a:r>
                      <a:r>
                        <a:rPr lang="fr-FR" baseline="0" dirty="0" smtClean="0"/>
                        <a:t> de capital en numéraire</a:t>
                      </a:r>
                      <a:endParaRPr lang="fr-FR"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nSpc>
                          <a:spcPct val="110000"/>
                        </a:lnSpc>
                        <a:spcBef>
                          <a:spcPts val="300"/>
                        </a:spcBef>
                        <a:spcAft>
                          <a:spcPts val="600"/>
                        </a:spcAft>
                      </a:pPr>
                      <a:r>
                        <a:rPr lang="fr-FR" dirty="0" smtClean="0"/>
                        <a:t>…………………………</a:t>
                      </a:r>
                      <a:endParaRPr lang="fr-FR"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nSpc>
                          <a:spcPct val="110000"/>
                        </a:lnSpc>
                        <a:spcBef>
                          <a:spcPts val="300"/>
                        </a:spcBef>
                        <a:spcAft>
                          <a:spcPts val="600"/>
                        </a:spcAft>
                      </a:pPr>
                      <a:r>
                        <a:rPr lang="fr-FR" dirty="0" smtClean="0"/>
                        <a:t>Emissions d’emprunts</a:t>
                      </a:r>
                      <a:endParaRPr lang="fr-FR"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nSpc>
                          <a:spcPct val="110000"/>
                        </a:lnSpc>
                        <a:spcBef>
                          <a:spcPts val="300"/>
                        </a:spcBef>
                        <a:spcAft>
                          <a:spcPts val="600"/>
                        </a:spcAft>
                      </a:pPr>
                      <a:r>
                        <a:rPr lang="fr-FR" dirty="0" smtClean="0"/>
                        <a:t>…………………………</a:t>
                      </a:r>
                      <a:endParaRPr lang="fr-FR"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370840">
                <a:tc>
                  <a:txBody>
                    <a:bodyPr/>
                    <a:lstStyle/>
                    <a:p>
                      <a:pPr>
                        <a:lnSpc>
                          <a:spcPct val="110000"/>
                        </a:lnSpc>
                        <a:spcBef>
                          <a:spcPts val="300"/>
                        </a:spcBef>
                        <a:spcAft>
                          <a:spcPts val="600"/>
                        </a:spcAft>
                      </a:pPr>
                      <a:r>
                        <a:rPr lang="fr-FR" dirty="0" smtClean="0"/>
                        <a:t>Dividendes versés</a:t>
                      </a:r>
                      <a:endParaRPr lang="fr-FR"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c>
                  <a:txBody>
                    <a:bodyPr/>
                    <a:lstStyle/>
                    <a:p>
                      <a:pPr>
                        <a:lnSpc>
                          <a:spcPct val="110000"/>
                        </a:lnSpc>
                        <a:spcBef>
                          <a:spcPts val="300"/>
                        </a:spcBef>
                        <a:spcAft>
                          <a:spcPts val="600"/>
                        </a:spcAft>
                      </a:pPr>
                      <a:r>
                        <a:rPr lang="fr-FR" dirty="0" smtClean="0"/>
                        <a:t>…………………………</a:t>
                      </a:r>
                      <a:endParaRPr lang="fr-FR"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FF"/>
                    </a:solidFill>
                  </a:tcPr>
                </a:tc>
              </a:tr>
              <a:tr h="504056">
                <a:tc>
                  <a:txBody>
                    <a:bodyPr/>
                    <a:lstStyle/>
                    <a:p>
                      <a:pPr algn="r">
                        <a:lnSpc>
                          <a:spcPct val="110000"/>
                        </a:lnSpc>
                        <a:spcBef>
                          <a:spcPts val="300"/>
                        </a:spcBef>
                        <a:spcAft>
                          <a:spcPts val="600"/>
                        </a:spcAft>
                      </a:pPr>
                      <a:r>
                        <a:rPr lang="fr-FR" b="1" i="1" dirty="0" smtClean="0"/>
                        <a:t>Flux</a:t>
                      </a:r>
                      <a:r>
                        <a:rPr lang="fr-FR" b="1" i="1" baseline="0" dirty="0" smtClean="0"/>
                        <a:t> net de trésorerie généré par le financement</a:t>
                      </a:r>
                      <a:endParaRPr lang="fr-FR" b="1" i="1"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FFFF"/>
                    </a:solidFill>
                  </a:tcPr>
                </a:tc>
                <a:tc>
                  <a:txBody>
                    <a:bodyPr/>
                    <a:lstStyle/>
                    <a:p>
                      <a:pPr marL="0" marR="0" indent="0" algn="l" defTabSz="457200" rtl="0" eaLnBrk="1" fontAlgn="auto" latinLnBrk="0" hangingPunct="1">
                        <a:lnSpc>
                          <a:spcPct val="110000"/>
                        </a:lnSpc>
                        <a:spcBef>
                          <a:spcPts val="300"/>
                        </a:spcBef>
                        <a:spcAft>
                          <a:spcPts val="600"/>
                        </a:spcAft>
                        <a:buClrTx/>
                        <a:buSzTx/>
                        <a:buFontTx/>
                        <a:buNone/>
                        <a:tabLst/>
                        <a:defRPr/>
                      </a:pPr>
                      <a:r>
                        <a:rPr lang="fr-FR" dirty="0" smtClean="0"/>
                        <a:t>(4) …………………….</a:t>
                      </a:r>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FFFF"/>
                    </a:solidFill>
                  </a:tcPr>
                </a:tc>
              </a:tr>
              <a:tr h="370840">
                <a:tc>
                  <a:txBody>
                    <a:bodyPr/>
                    <a:lstStyle/>
                    <a:p>
                      <a:pPr>
                        <a:lnSpc>
                          <a:spcPct val="110000"/>
                        </a:lnSpc>
                        <a:spcBef>
                          <a:spcPts val="300"/>
                        </a:spcBef>
                        <a:spcAft>
                          <a:spcPts val="600"/>
                        </a:spcAft>
                      </a:pPr>
                      <a:r>
                        <a:rPr lang="fr-FR" b="1" dirty="0" smtClean="0"/>
                        <a:t>VARIATION</a:t>
                      </a:r>
                      <a:r>
                        <a:rPr lang="fr-FR" b="1" baseline="0" dirty="0" smtClean="0"/>
                        <a:t> DE TRÉSORERIE </a:t>
                      </a:r>
                      <a:r>
                        <a:rPr lang="fr-FR" baseline="0" dirty="0" smtClean="0"/>
                        <a:t>						              (2) + (3) + (4) = </a:t>
                      </a:r>
                      <a:endParaRPr lang="fr-FR" dirty="0"/>
                    </a:p>
                  </a:txBody>
                  <a:tcPr>
                    <a:lnR w="12700" cap="flat" cmpd="sng" algn="ctr">
                      <a:noFill/>
                      <a:prstDash val="solid"/>
                      <a:round/>
                      <a:headEnd type="none" w="med" len="med"/>
                      <a:tailEnd type="none" w="med" len="med"/>
                    </a:lnR>
                    <a:solidFill>
                      <a:srgbClr val="D9D9D9"/>
                    </a:solidFill>
                  </a:tcPr>
                </a:tc>
                <a:tc>
                  <a:txBody>
                    <a:bodyPr/>
                    <a:lstStyle/>
                    <a:p>
                      <a:pPr marL="0" marR="0" indent="0" algn="l" defTabSz="457200" rtl="0" eaLnBrk="1" fontAlgn="auto" latinLnBrk="0" hangingPunct="1">
                        <a:lnSpc>
                          <a:spcPct val="110000"/>
                        </a:lnSpc>
                        <a:spcBef>
                          <a:spcPts val="300"/>
                        </a:spcBef>
                        <a:spcAft>
                          <a:spcPts val="600"/>
                        </a:spcAft>
                        <a:buClrTx/>
                        <a:buSzTx/>
                        <a:buFontTx/>
                        <a:buNone/>
                        <a:tabLst/>
                        <a:defRPr/>
                      </a:pPr>
                      <a:r>
                        <a:rPr lang="fr-FR" dirty="0" smtClean="0"/>
                        <a:t>(5) …………………….</a:t>
                      </a:r>
                    </a:p>
                  </a:txBody>
                  <a:tcPr>
                    <a:lnL w="12700" cap="flat" cmpd="sng" algn="ctr">
                      <a:noFill/>
                      <a:prstDash val="solid"/>
                      <a:round/>
                      <a:headEnd type="none" w="med" len="med"/>
                      <a:tailEnd type="none" w="med" len="med"/>
                    </a:lnL>
                    <a:solidFill>
                      <a:srgbClr val="D9D9D9"/>
                    </a:solidFill>
                  </a:tcPr>
                </a:tc>
              </a:tr>
              <a:tr h="370840">
                <a:tc>
                  <a:txBody>
                    <a:bodyPr/>
                    <a:lstStyle/>
                    <a:p>
                      <a:pPr>
                        <a:lnSpc>
                          <a:spcPct val="110000"/>
                        </a:lnSpc>
                        <a:spcBef>
                          <a:spcPts val="300"/>
                        </a:spcBef>
                        <a:spcAft>
                          <a:spcPts val="600"/>
                        </a:spcAft>
                      </a:pPr>
                      <a:r>
                        <a:rPr lang="fr-FR" b="1" dirty="0" smtClean="0"/>
                        <a:t>TRÉSORERIE</a:t>
                      </a:r>
                      <a:r>
                        <a:rPr lang="fr-FR" b="1" baseline="0" dirty="0" smtClean="0"/>
                        <a:t> DE CLÔTURE 								      </a:t>
                      </a:r>
                      <a:r>
                        <a:rPr lang="fr-FR" b="0" baseline="0" dirty="0" smtClean="0"/>
                        <a:t>(1) + (5) =</a:t>
                      </a:r>
                      <a:endParaRPr lang="fr-FR" b="0" dirty="0"/>
                    </a:p>
                  </a:txBody>
                  <a:tcPr>
                    <a:lnR w="12700" cap="flat" cmpd="sng" algn="ctr">
                      <a:noFill/>
                      <a:prstDash val="solid"/>
                      <a:round/>
                      <a:headEnd type="none" w="med" len="med"/>
                      <a:tailEnd type="none" w="med" len="med"/>
                    </a:lnR>
                    <a:solidFill>
                      <a:srgbClr val="D9D9D9"/>
                    </a:solidFill>
                  </a:tcPr>
                </a:tc>
                <a:tc>
                  <a:txBody>
                    <a:bodyPr/>
                    <a:lstStyle/>
                    <a:p>
                      <a:pPr marL="0" marR="0" indent="0" algn="l" defTabSz="457200" rtl="0" eaLnBrk="1" fontAlgn="auto" latinLnBrk="0" hangingPunct="1">
                        <a:lnSpc>
                          <a:spcPct val="110000"/>
                        </a:lnSpc>
                        <a:spcBef>
                          <a:spcPts val="300"/>
                        </a:spcBef>
                        <a:spcAft>
                          <a:spcPts val="600"/>
                        </a:spcAft>
                        <a:buClrTx/>
                        <a:buSzTx/>
                        <a:buFontTx/>
                        <a:buNone/>
                        <a:tabLst/>
                        <a:defRPr/>
                      </a:pPr>
                      <a:r>
                        <a:rPr lang="fr-FR" dirty="0" smtClean="0"/>
                        <a:t>(6) …………………….</a:t>
                      </a:r>
                    </a:p>
                  </a:txBody>
                  <a:tcPr>
                    <a:lnL w="12700" cap="flat" cmpd="sng" algn="ctr">
                      <a:noFill/>
                      <a:prstDash val="solid"/>
                      <a:round/>
                      <a:headEnd type="none" w="med" len="med"/>
                      <a:tailEnd type="none" w="med" len="med"/>
                    </a:lnL>
                    <a:solidFill>
                      <a:srgbClr val="D9D9D9"/>
                    </a:solidFill>
                  </a:tcPr>
                </a:tc>
              </a:tr>
            </a:tbl>
          </a:graphicData>
        </a:graphic>
      </p:graphicFrame>
    </p:spTree>
    <p:extLst>
      <p:ext uri="{BB962C8B-B14F-4D97-AF65-F5344CB8AC3E}">
        <p14:creationId xmlns:p14="http://schemas.microsoft.com/office/powerpoint/2010/main" val="1664364599"/>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re 1"/>
          <p:cNvSpPr>
            <a:spLocks noGrp="1"/>
          </p:cNvSpPr>
          <p:nvPr>
            <p:ph type="title"/>
          </p:nvPr>
        </p:nvSpPr>
        <p:spPr>
          <a:xfrm>
            <a:off x="0" y="20638"/>
            <a:ext cx="9144000" cy="833437"/>
          </a:xfrm>
        </p:spPr>
        <p:txBody>
          <a:bodyPr/>
          <a:lstStyle/>
          <a:p>
            <a:r>
              <a:rPr lang="fr-FR">
                <a:latin typeface="Calibri" charset="0"/>
              </a:rPr>
              <a:t>Résumé</a:t>
            </a:r>
          </a:p>
        </p:txBody>
      </p:sp>
      <p:sp>
        <p:nvSpPr>
          <p:cNvPr id="78850" name="Espace réservé du contenu 2"/>
          <p:cNvSpPr>
            <a:spLocks noGrp="1"/>
          </p:cNvSpPr>
          <p:nvPr>
            <p:ph idx="1"/>
          </p:nvPr>
        </p:nvSpPr>
        <p:spPr>
          <a:xfrm>
            <a:off x="0" y="928688"/>
            <a:ext cx="9144000" cy="2346325"/>
          </a:xfrm>
        </p:spPr>
        <p:txBody>
          <a:bodyPr/>
          <a:lstStyle/>
          <a:p>
            <a:r>
              <a:rPr lang="fr-FR" dirty="0">
                <a:latin typeface="Calibri" charset="0"/>
              </a:rPr>
              <a:t>Il y a 3 tableaux fondamentaux : </a:t>
            </a:r>
          </a:p>
          <a:p>
            <a:pPr lvl="1"/>
            <a:r>
              <a:rPr lang="fr-FR" dirty="0">
                <a:latin typeface="Calibri" charset="0"/>
              </a:rPr>
              <a:t>Le bilan</a:t>
            </a:r>
          </a:p>
          <a:p>
            <a:pPr lvl="1"/>
            <a:r>
              <a:rPr lang="fr-FR" dirty="0">
                <a:latin typeface="Calibri" charset="0"/>
              </a:rPr>
              <a:t>Le Compte de Résultat</a:t>
            </a:r>
          </a:p>
          <a:p>
            <a:pPr lvl="1"/>
            <a:r>
              <a:rPr lang="fr-FR" dirty="0">
                <a:latin typeface="Calibri" charset="0"/>
              </a:rPr>
              <a:t>Le Tableau de Flux de Trésorerie</a:t>
            </a:r>
          </a:p>
        </p:txBody>
      </p:sp>
      <p:cxnSp>
        <p:nvCxnSpPr>
          <p:cNvPr id="7" name="Connecteur droit 6"/>
          <p:cNvCxnSpPr/>
          <p:nvPr/>
        </p:nvCxnSpPr>
        <p:spPr>
          <a:xfrm>
            <a:off x="935038" y="4289425"/>
            <a:ext cx="0" cy="2271713"/>
          </a:xfrm>
          <a:prstGeom prst="line">
            <a:avLst/>
          </a:prstGeom>
          <a:ln w="57150" cmpd="sng">
            <a:solidFill>
              <a:schemeClr val="tx1"/>
            </a:solidFill>
          </a:ln>
        </p:spPr>
        <p:style>
          <a:lnRef idx="2">
            <a:schemeClr val="accent1"/>
          </a:lnRef>
          <a:fillRef idx="0">
            <a:schemeClr val="accent1"/>
          </a:fillRef>
          <a:effectRef idx="1">
            <a:schemeClr val="accent1"/>
          </a:effectRef>
          <a:fontRef idx="minor">
            <a:schemeClr val="tx1"/>
          </a:fontRef>
        </p:style>
      </p:cxnSp>
      <p:sp>
        <p:nvSpPr>
          <p:cNvPr id="78852" name="Rectangle 8"/>
          <p:cNvSpPr>
            <a:spLocks noChangeArrowheads="1"/>
          </p:cNvSpPr>
          <p:nvPr/>
        </p:nvSpPr>
        <p:spPr bwMode="auto">
          <a:xfrm>
            <a:off x="0" y="3833253"/>
            <a:ext cx="3359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6350" lvl="1">
              <a:spcBef>
                <a:spcPct val="20000"/>
              </a:spcBef>
            </a:pPr>
            <a:r>
              <a:rPr lang="fr-FR" sz="2000" b="1" dirty="0" smtClean="0">
                <a:solidFill>
                  <a:srgbClr val="000000"/>
                </a:solidFill>
              </a:rPr>
              <a:t>Bilan au 31 </a:t>
            </a:r>
            <a:r>
              <a:rPr lang="fr-FR" sz="2000" b="1" dirty="0">
                <a:solidFill>
                  <a:srgbClr val="000000"/>
                </a:solidFill>
              </a:rPr>
              <a:t>décembre </a:t>
            </a:r>
            <a:r>
              <a:rPr lang="fr-FR" sz="2000" b="1" dirty="0" smtClean="0">
                <a:solidFill>
                  <a:srgbClr val="000000"/>
                </a:solidFill>
              </a:rPr>
              <a:t>2014</a:t>
            </a:r>
            <a:endParaRPr lang="fr-FR" sz="2000" b="1" dirty="0">
              <a:solidFill>
                <a:srgbClr val="000000"/>
              </a:solidFill>
            </a:endParaRPr>
          </a:p>
        </p:txBody>
      </p:sp>
      <p:sp>
        <p:nvSpPr>
          <p:cNvPr id="78853" name="Rectangle 9"/>
          <p:cNvSpPr>
            <a:spLocks noChangeArrowheads="1"/>
          </p:cNvSpPr>
          <p:nvPr/>
        </p:nvSpPr>
        <p:spPr bwMode="auto">
          <a:xfrm>
            <a:off x="5784850" y="3820788"/>
            <a:ext cx="3359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6350" lvl="1">
              <a:spcBef>
                <a:spcPct val="20000"/>
              </a:spcBef>
            </a:pPr>
            <a:r>
              <a:rPr lang="fr-FR" sz="2000" b="1" dirty="0" smtClean="0">
                <a:solidFill>
                  <a:srgbClr val="000000"/>
                </a:solidFill>
              </a:rPr>
              <a:t>Bilan au 31 </a:t>
            </a:r>
            <a:r>
              <a:rPr lang="fr-FR" sz="2000" b="1" dirty="0">
                <a:solidFill>
                  <a:srgbClr val="000000"/>
                </a:solidFill>
              </a:rPr>
              <a:t>décembre </a:t>
            </a:r>
            <a:r>
              <a:rPr lang="fr-FR" sz="2000" b="1" dirty="0" smtClean="0">
                <a:solidFill>
                  <a:srgbClr val="000000"/>
                </a:solidFill>
              </a:rPr>
              <a:t>2015</a:t>
            </a:r>
            <a:endParaRPr lang="fr-FR" sz="2000" b="1" dirty="0">
              <a:solidFill>
                <a:srgbClr val="000000"/>
              </a:solidFill>
            </a:endParaRPr>
          </a:p>
        </p:txBody>
      </p:sp>
      <p:cxnSp>
        <p:nvCxnSpPr>
          <p:cNvPr id="11" name="Connecteur droit 10"/>
          <p:cNvCxnSpPr/>
          <p:nvPr/>
        </p:nvCxnSpPr>
        <p:spPr>
          <a:xfrm>
            <a:off x="6986588" y="4302125"/>
            <a:ext cx="0" cy="2271713"/>
          </a:xfrm>
          <a:prstGeom prst="line">
            <a:avLst/>
          </a:prstGeom>
          <a:ln w="57150" cmpd="sng">
            <a:solidFill>
              <a:schemeClr val="tx1"/>
            </a:solidFill>
          </a:ln>
        </p:spPr>
        <p:style>
          <a:lnRef idx="2">
            <a:schemeClr val="accent1"/>
          </a:lnRef>
          <a:fillRef idx="0">
            <a:schemeClr val="accent1"/>
          </a:fillRef>
          <a:effectRef idx="1">
            <a:schemeClr val="accent1"/>
          </a:effectRef>
          <a:fontRef idx="minor">
            <a:schemeClr val="tx1"/>
          </a:fontRef>
        </p:style>
      </p:cxnSp>
      <p:sp>
        <p:nvSpPr>
          <p:cNvPr id="12" name="Flèche vers le haut 11"/>
          <p:cNvSpPr/>
          <p:nvPr/>
        </p:nvSpPr>
        <p:spPr>
          <a:xfrm rot="5400000">
            <a:off x="3393281" y="2855119"/>
            <a:ext cx="1296988" cy="3956050"/>
          </a:xfrm>
          <a:prstGeom prst="upArrow">
            <a:avLst/>
          </a:prstGeom>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fr-FR" dirty="0"/>
          </a:p>
        </p:txBody>
      </p:sp>
      <p:sp>
        <p:nvSpPr>
          <p:cNvPr id="78856" name="Rectangle 12"/>
          <p:cNvSpPr>
            <a:spLocks noChangeArrowheads="1"/>
          </p:cNvSpPr>
          <p:nvPr/>
        </p:nvSpPr>
        <p:spPr bwMode="auto">
          <a:xfrm>
            <a:off x="2427288" y="4606925"/>
            <a:ext cx="33575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6350" lvl="1">
              <a:spcBef>
                <a:spcPct val="20000"/>
              </a:spcBef>
            </a:pPr>
            <a:r>
              <a:rPr lang="fr-FR" sz="2000" b="1" dirty="0">
                <a:solidFill>
                  <a:srgbClr val="000000"/>
                </a:solidFill>
              </a:rPr>
              <a:t>Tableau de Flux de Trésorerie</a:t>
            </a:r>
          </a:p>
        </p:txBody>
      </p:sp>
      <p:sp>
        <p:nvSpPr>
          <p:cNvPr id="14" name="Flèche vers le haut 13"/>
          <p:cNvSpPr/>
          <p:nvPr/>
        </p:nvSpPr>
        <p:spPr>
          <a:xfrm rot="5400000">
            <a:off x="3395663" y="4203700"/>
            <a:ext cx="1295400" cy="3956050"/>
          </a:xfrm>
          <a:prstGeom prst="upArrow">
            <a:avLst/>
          </a:prstGeom>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fr-FR" dirty="0"/>
          </a:p>
        </p:txBody>
      </p:sp>
      <p:sp>
        <p:nvSpPr>
          <p:cNvPr id="78858" name="Rectangle 14"/>
          <p:cNvSpPr>
            <a:spLocks noChangeArrowheads="1"/>
          </p:cNvSpPr>
          <p:nvPr/>
        </p:nvSpPr>
        <p:spPr bwMode="auto">
          <a:xfrm>
            <a:off x="2428875" y="5956300"/>
            <a:ext cx="3359150" cy="414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6350" lvl="1">
              <a:spcBef>
                <a:spcPct val="20000"/>
              </a:spcBef>
            </a:pPr>
            <a:r>
              <a:rPr lang="fr-FR" sz="2000" b="1">
                <a:solidFill>
                  <a:srgbClr val="000000"/>
                </a:solidFill>
              </a:rPr>
              <a:t>Compte de Résultat</a:t>
            </a:r>
          </a:p>
        </p:txBody>
      </p:sp>
    </p:spTree>
    <p:extLst>
      <p:ext uri="{BB962C8B-B14F-4D97-AF65-F5344CB8AC3E}">
        <p14:creationId xmlns:p14="http://schemas.microsoft.com/office/powerpoint/2010/main" val="3544517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re 1"/>
          <p:cNvSpPr>
            <a:spLocks noGrp="1"/>
          </p:cNvSpPr>
          <p:nvPr>
            <p:ph type="title"/>
          </p:nvPr>
        </p:nvSpPr>
        <p:spPr>
          <a:xfrm>
            <a:off x="0" y="20638"/>
            <a:ext cx="9144000" cy="833437"/>
          </a:xfrm>
        </p:spPr>
        <p:txBody>
          <a:bodyPr/>
          <a:lstStyle/>
          <a:p>
            <a:r>
              <a:rPr lang="fr-FR" dirty="0">
                <a:latin typeface="Calibri" charset="0"/>
              </a:rPr>
              <a:t>Concepts Financiers </a:t>
            </a:r>
            <a:r>
              <a:rPr lang="fr-FR" dirty="0" smtClean="0">
                <a:latin typeface="Calibri" charset="0"/>
              </a:rPr>
              <a:t>Fondamentaux</a:t>
            </a:r>
            <a:endParaRPr lang="fr-FR" dirty="0">
              <a:latin typeface="Calibri" charset="0"/>
            </a:endParaRPr>
          </a:p>
        </p:txBody>
      </p:sp>
      <p:grpSp>
        <p:nvGrpSpPr>
          <p:cNvPr id="5" name="Group 8"/>
          <p:cNvGrpSpPr>
            <a:grpSpLocks/>
          </p:cNvGrpSpPr>
          <p:nvPr/>
        </p:nvGrpSpPr>
        <p:grpSpPr bwMode="auto">
          <a:xfrm>
            <a:off x="1412625" y="1881724"/>
            <a:ext cx="5860724" cy="3269893"/>
            <a:chOff x="2610671" y="3180518"/>
            <a:chExt cx="4554404" cy="2105365"/>
          </a:xfrm>
        </p:grpSpPr>
        <p:sp>
          <p:nvSpPr>
            <p:cNvPr id="6" name="Isosceles Triangle 1"/>
            <p:cNvSpPr/>
            <p:nvPr/>
          </p:nvSpPr>
          <p:spPr>
            <a:xfrm>
              <a:off x="3895369" y="3591437"/>
              <a:ext cx="1445086" cy="1205785"/>
            </a:xfrm>
            <a:prstGeom prst="triangle">
              <a:avLst/>
            </a:prstGeom>
            <a:solidFill>
              <a:schemeClr val="bg1">
                <a:lumMod val="75000"/>
              </a:schemeClr>
            </a:solidFill>
            <a:ln w="19050">
              <a:solidFill>
                <a:srgbClr val="0000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 name="TextBox 5"/>
            <p:cNvSpPr txBox="1">
              <a:spLocks noChangeArrowheads="1"/>
            </p:cNvSpPr>
            <p:nvPr/>
          </p:nvSpPr>
          <p:spPr bwMode="auto">
            <a:xfrm>
              <a:off x="4206555" y="3180518"/>
              <a:ext cx="823629" cy="23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dirty="0"/>
                <a:t>Bilan</a:t>
              </a:r>
              <a:endParaRPr lang="en-US" sz="1800" dirty="0"/>
            </a:p>
          </p:txBody>
        </p:sp>
        <p:sp>
          <p:nvSpPr>
            <p:cNvPr id="8" name="TextBox 6"/>
            <p:cNvSpPr txBox="1">
              <a:spLocks noChangeArrowheads="1"/>
            </p:cNvSpPr>
            <p:nvPr/>
          </p:nvSpPr>
          <p:spPr bwMode="auto">
            <a:xfrm>
              <a:off x="2610671" y="4890909"/>
              <a:ext cx="21269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a:t>Compte de résultat</a:t>
              </a:r>
              <a:endParaRPr lang="en-US" sz="1800"/>
            </a:p>
          </p:txBody>
        </p:sp>
        <p:sp>
          <p:nvSpPr>
            <p:cNvPr id="9" name="TextBox 7"/>
            <p:cNvSpPr txBox="1">
              <a:spLocks noChangeArrowheads="1"/>
            </p:cNvSpPr>
            <p:nvPr/>
          </p:nvSpPr>
          <p:spPr bwMode="auto">
            <a:xfrm>
              <a:off x="5062343" y="4916551"/>
              <a:ext cx="2102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800" dirty="0"/>
                <a:t>Flux de trésorerie</a:t>
              </a:r>
              <a:endParaRPr lang="en-US" sz="1800" dirty="0"/>
            </a:p>
          </p:txBody>
        </p:sp>
      </p:grpSp>
      <p:sp>
        <p:nvSpPr>
          <p:cNvPr id="3" name="Ellipse 2"/>
          <p:cNvSpPr/>
          <p:nvPr/>
        </p:nvSpPr>
        <p:spPr>
          <a:xfrm>
            <a:off x="2720988" y="3413653"/>
            <a:ext cx="2568763" cy="646331"/>
          </a:xfrm>
          <a:prstGeom prst="ellipse">
            <a:avLst/>
          </a:prstGeom>
          <a:noFill/>
          <a:ln w="28575" cmpd="sng">
            <a:solidFill>
              <a:srgbClr val="BE020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TextBox 5"/>
          <p:cNvSpPr txBox="1">
            <a:spLocks noChangeArrowheads="1"/>
          </p:cNvSpPr>
          <p:nvPr/>
        </p:nvSpPr>
        <p:spPr bwMode="auto">
          <a:xfrm>
            <a:off x="3348049" y="3413653"/>
            <a:ext cx="13276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1800" dirty="0" smtClean="0"/>
              <a:t>Les </a:t>
            </a:r>
          </a:p>
          <a:p>
            <a:pPr algn="ctr" eaLnBrk="1" hangingPunct="1"/>
            <a:r>
              <a:rPr lang="en-US" sz="1800" dirty="0" err="1" smtClean="0"/>
              <a:t>comptes</a:t>
            </a:r>
            <a:endParaRPr lang="en-US" sz="1800" dirty="0"/>
          </a:p>
        </p:txBody>
      </p:sp>
    </p:spTree>
    <p:extLst>
      <p:ext uri="{BB962C8B-B14F-4D97-AF65-F5344CB8AC3E}">
        <p14:creationId xmlns:p14="http://schemas.microsoft.com/office/powerpoint/2010/main" val="65459452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28688"/>
            <a:ext cx="9144000" cy="5824724"/>
          </a:xfrm>
        </p:spPr>
        <p:txBody>
          <a:bodyPr rtlCol="0">
            <a:normAutofit/>
          </a:bodyPr>
          <a:lstStyle/>
          <a:p>
            <a:pPr eaLnBrk="1" fontAlgn="auto" hangingPunct="1">
              <a:lnSpc>
                <a:spcPct val="120000"/>
              </a:lnSpc>
              <a:spcAft>
                <a:spcPts val="1200"/>
              </a:spcAft>
              <a:buFont typeface="Arial"/>
              <a:buChar char="•"/>
              <a:defRPr/>
            </a:pPr>
            <a:r>
              <a:rPr lang="en-US" dirty="0">
                <a:ea typeface="+mn-ea"/>
                <a:cs typeface="+mn-cs"/>
              </a:rPr>
              <a:t>La </a:t>
            </a:r>
            <a:r>
              <a:rPr lang="en-US" dirty="0" err="1">
                <a:ea typeface="+mn-ea"/>
                <a:cs typeface="+mn-cs"/>
              </a:rPr>
              <a:t>comptabilite</a:t>
            </a:r>
            <a:r>
              <a:rPr lang="en-US" dirty="0">
                <a:ea typeface="+mn-ea"/>
                <a:cs typeface="+mn-cs"/>
              </a:rPr>
              <a:t>́ </a:t>
            </a:r>
            <a:r>
              <a:rPr lang="en-US" dirty="0" err="1">
                <a:ea typeface="+mn-ea"/>
                <a:cs typeface="+mn-cs"/>
              </a:rPr>
              <a:t>enregistre</a:t>
            </a:r>
            <a:r>
              <a:rPr lang="en-US" dirty="0">
                <a:ea typeface="+mn-ea"/>
                <a:cs typeface="+mn-cs"/>
              </a:rPr>
              <a:t> TOUS les flux qui </a:t>
            </a:r>
            <a:r>
              <a:rPr lang="en-US" dirty="0" err="1">
                <a:ea typeface="+mn-ea"/>
                <a:cs typeface="+mn-cs"/>
              </a:rPr>
              <a:t>concernent</a:t>
            </a:r>
            <a:r>
              <a:rPr lang="en-US" dirty="0">
                <a:ea typeface="+mn-ea"/>
                <a:cs typeface="+mn-cs"/>
              </a:rPr>
              <a:t> </a:t>
            </a:r>
            <a:r>
              <a:rPr lang="en-US" dirty="0" err="1">
                <a:ea typeface="+mn-ea"/>
                <a:cs typeface="+mn-cs"/>
              </a:rPr>
              <a:t>une</a:t>
            </a:r>
            <a:r>
              <a:rPr lang="en-US" dirty="0">
                <a:ea typeface="+mn-ea"/>
                <a:cs typeface="+mn-cs"/>
              </a:rPr>
              <a:t> </a:t>
            </a:r>
            <a:r>
              <a:rPr lang="en-US" dirty="0" err="1">
                <a:ea typeface="+mn-ea"/>
                <a:cs typeface="+mn-cs"/>
              </a:rPr>
              <a:t>entreprise</a:t>
            </a:r>
            <a:r>
              <a:rPr lang="en-US" dirty="0">
                <a:ea typeface="+mn-ea"/>
                <a:cs typeface="+mn-cs"/>
              </a:rPr>
              <a:t> </a:t>
            </a:r>
            <a:endParaRPr lang="en-US" dirty="0" smtClean="0">
              <a:ea typeface="+mn-ea"/>
              <a:cs typeface="+mn-cs"/>
            </a:endParaRPr>
          </a:p>
          <a:p>
            <a:pPr eaLnBrk="1" fontAlgn="auto" hangingPunct="1">
              <a:lnSpc>
                <a:spcPct val="120000"/>
              </a:lnSpc>
              <a:spcAft>
                <a:spcPts val="1200"/>
              </a:spcAft>
              <a:buFont typeface="Arial"/>
              <a:buChar char="•"/>
              <a:defRPr/>
            </a:pPr>
            <a:r>
              <a:rPr lang="en-US" smtClean="0">
                <a:ea typeface="+mn-ea"/>
                <a:cs typeface="+mn-cs"/>
              </a:rPr>
              <a:t>On </a:t>
            </a:r>
            <a:r>
              <a:rPr lang="en-US" dirty="0" err="1">
                <a:ea typeface="+mn-ea"/>
                <a:cs typeface="+mn-cs"/>
              </a:rPr>
              <a:t>utilise</a:t>
            </a:r>
            <a:r>
              <a:rPr lang="en-US" dirty="0">
                <a:ea typeface="+mn-ea"/>
                <a:cs typeface="+mn-cs"/>
              </a:rPr>
              <a:t>, pour </a:t>
            </a:r>
            <a:r>
              <a:rPr lang="en-US" dirty="0" err="1">
                <a:ea typeface="+mn-ea"/>
                <a:cs typeface="+mn-cs"/>
              </a:rPr>
              <a:t>cet</a:t>
            </a:r>
            <a:r>
              <a:rPr lang="en-US" dirty="0">
                <a:ea typeface="+mn-ea"/>
                <a:cs typeface="+mn-cs"/>
              </a:rPr>
              <a:t> </a:t>
            </a:r>
            <a:r>
              <a:rPr lang="en-US" dirty="0" err="1">
                <a:ea typeface="+mn-ea"/>
                <a:cs typeface="+mn-cs"/>
              </a:rPr>
              <a:t>enregistrement</a:t>
            </a:r>
            <a:r>
              <a:rPr lang="en-US" dirty="0">
                <a:ea typeface="+mn-ea"/>
                <a:cs typeface="+mn-cs"/>
              </a:rPr>
              <a:t>, un instrument de </a:t>
            </a:r>
            <a:r>
              <a:rPr lang="en-US" dirty="0" err="1">
                <a:ea typeface="+mn-ea"/>
                <a:cs typeface="+mn-cs"/>
              </a:rPr>
              <a:t>classement</a:t>
            </a:r>
            <a:r>
              <a:rPr lang="en-US" dirty="0">
                <a:ea typeface="+mn-ea"/>
                <a:cs typeface="+mn-cs"/>
              </a:rPr>
              <a:t> : </a:t>
            </a:r>
            <a:r>
              <a:rPr lang="en-US" b="1" dirty="0">
                <a:ea typeface="+mn-ea"/>
                <a:cs typeface="+mn-cs"/>
              </a:rPr>
              <a:t>le </a:t>
            </a:r>
            <a:r>
              <a:rPr lang="en-US" b="1" dirty="0" err="1">
                <a:ea typeface="+mn-ea"/>
                <a:cs typeface="+mn-cs"/>
              </a:rPr>
              <a:t>Compte</a:t>
            </a:r>
            <a:r>
              <a:rPr lang="en-US" b="1" dirty="0">
                <a:ea typeface="+mn-ea"/>
                <a:cs typeface="+mn-cs"/>
              </a:rPr>
              <a:t> </a:t>
            </a:r>
            <a:endParaRPr lang="en-US" dirty="0" smtClean="0">
              <a:ea typeface="+mn-ea"/>
            </a:endParaRPr>
          </a:p>
          <a:p>
            <a:pPr eaLnBrk="1" fontAlgn="auto" hangingPunct="1">
              <a:lnSpc>
                <a:spcPct val="120000"/>
              </a:lnSpc>
              <a:spcAft>
                <a:spcPts val="1200"/>
              </a:spcAft>
              <a:buFont typeface="Arial"/>
              <a:buChar char="•"/>
              <a:defRPr/>
            </a:pPr>
            <a:endParaRPr lang="fr-FR" dirty="0">
              <a:ea typeface="+mn-ea"/>
              <a:cs typeface="+mn-cs"/>
            </a:endParaRPr>
          </a:p>
        </p:txBody>
      </p:sp>
      <p:sp>
        <p:nvSpPr>
          <p:cNvPr id="195587" name="Footer Placeholder 7"/>
          <p:cNvSpPr>
            <a:spLocks noGrp="1"/>
          </p:cNvSpPr>
          <p:nvPr>
            <p:ph type="ftr" sz="quarter" idx="4294967295"/>
          </p:nvPr>
        </p:nvSpPr>
        <p:spPr bwMode="auto">
          <a:xfrm>
            <a:off x="2554288" y="6496050"/>
            <a:ext cx="4035425"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r>
              <a:rPr lang="fr-FR" sz="1400" smtClean="0">
                <a:solidFill>
                  <a:schemeClr val="tx2"/>
                </a:solidFill>
              </a:rPr>
              <a:t>Analyse Financière</a:t>
            </a:r>
            <a:endParaRPr lang="fr-FR" sz="1400">
              <a:solidFill>
                <a:schemeClr val="tx2"/>
              </a:solidFill>
            </a:endParaRPr>
          </a:p>
        </p:txBody>
      </p:sp>
      <p:sp>
        <p:nvSpPr>
          <p:cNvPr id="9" name="Slide Number Placeholder 8"/>
          <p:cNvSpPr>
            <a:spLocks noGrp="1"/>
          </p:cNvSpPr>
          <p:nvPr>
            <p:ph type="sldNum" sz="quarter" idx="4294967295"/>
          </p:nvPr>
        </p:nvSpPr>
        <p:spPr>
          <a:xfrm>
            <a:off x="6946900" y="6496050"/>
            <a:ext cx="2133600" cy="365125"/>
          </a:xfrm>
          <a:prstGeom prst="rect">
            <a:avLst/>
          </a:prstGeom>
        </p:spPr>
        <p:txBody>
          <a:bodyPr/>
          <a:lstStyle/>
          <a:p>
            <a:pPr>
              <a:defRPr/>
            </a:pPr>
            <a:fld id="{FC043747-383C-EB4E-98FD-4E6D2F4B7A11}" type="slidenum">
              <a:rPr lang="fr-FR"/>
              <a:pPr>
                <a:defRPr/>
              </a:pPr>
              <a:t>93</a:t>
            </a:fld>
            <a:endParaRPr lang="fr-FR"/>
          </a:p>
        </p:txBody>
      </p:sp>
      <p:sp>
        <p:nvSpPr>
          <p:cNvPr id="4" name="Date Placeholder 3"/>
          <p:cNvSpPr>
            <a:spLocks noGrp="1"/>
          </p:cNvSpPr>
          <p:nvPr>
            <p:ph type="dt" sz="half" idx="2"/>
          </p:nvPr>
        </p:nvSpPr>
        <p:spPr/>
        <p:txBody>
          <a:bodyPr/>
          <a:lstStyle/>
          <a:p>
            <a:r>
              <a:rPr lang="fr-FR" smtClean="0"/>
              <a:t>Céline Gainet</a:t>
            </a:r>
            <a:endParaRPr lang="fr-FR" dirty="0"/>
          </a:p>
        </p:txBody>
      </p:sp>
      <p:sp>
        <p:nvSpPr>
          <p:cNvPr id="8" name="Titre 1"/>
          <p:cNvSpPr>
            <a:spLocks noGrp="1"/>
          </p:cNvSpPr>
          <p:nvPr>
            <p:ph type="title"/>
          </p:nvPr>
        </p:nvSpPr>
        <p:spPr>
          <a:xfrm>
            <a:off x="0" y="20638"/>
            <a:ext cx="9144000" cy="833437"/>
          </a:xfrm>
        </p:spPr>
        <p:txBody>
          <a:bodyPr>
            <a:normAutofit fontScale="90000"/>
          </a:bodyPr>
          <a:lstStyle/>
          <a:p>
            <a:r>
              <a:rPr lang="fr-FR" dirty="0">
                <a:latin typeface="Calibri" charset="0"/>
              </a:rPr>
              <a:t>Concepts Financiers </a:t>
            </a:r>
            <a:r>
              <a:rPr lang="fr-FR" dirty="0" smtClean="0">
                <a:latin typeface="Calibri" charset="0"/>
              </a:rPr>
              <a:t>Fondamentaux – Les comptes</a:t>
            </a:r>
            <a:endParaRPr lang="fr-FR" dirty="0">
              <a:latin typeface="Calibri" charset="0"/>
            </a:endParaRPr>
          </a:p>
        </p:txBody>
      </p:sp>
    </p:spTree>
    <p:extLst>
      <p:ext uri="{BB962C8B-B14F-4D97-AF65-F5344CB8AC3E}">
        <p14:creationId xmlns:p14="http://schemas.microsoft.com/office/powerpoint/2010/main" val="35341189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28035"/>
            <a:ext cx="9144000" cy="5933139"/>
          </a:xfrm>
        </p:spPr>
        <p:txBody>
          <a:bodyPr>
            <a:normAutofit fontScale="92500" lnSpcReduction="10000"/>
          </a:bodyPr>
          <a:lstStyle/>
          <a:p>
            <a:pPr algn="just">
              <a:lnSpc>
                <a:spcPct val="110000"/>
              </a:lnSpc>
              <a:spcAft>
                <a:spcPts val="1200"/>
              </a:spcAft>
            </a:pPr>
            <a:r>
              <a:rPr lang="fr-FR" sz="2800" dirty="0" smtClean="0"/>
              <a:t>Il y a un compte pour chaque catégorie :</a:t>
            </a:r>
          </a:p>
          <a:p>
            <a:pPr lvl="1">
              <a:lnSpc>
                <a:spcPct val="110000"/>
              </a:lnSpc>
              <a:spcAft>
                <a:spcPts val="1200"/>
              </a:spcAft>
            </a:pPr>
            <a:r>
              <a:rPr lang="fr-FR" sz="2800" dirty="0" smtClean="0"/>
              <a:t>Compte Clients</a:t>
            </a:r>
          </a:p>
          <a:p>
            <a:pPr lvl="1">
              <a:lnSpc>
                <a:spcPct val="110000"/>
              </a:lnSpc>
              <a:spcAft>
                <a:spcPts val="1200"/>
              </a:spcAft>
            </a:pPr>
            <a:r>
              <a:rPr lang="fr-FR" dirty="0" smtClean="0"/>
              <a:t>Compte Fournisseurs</a:t>
            </a:r>
          </a:p>
          <a:p>
            <a:pPr lvl="1">
              <a:lnSpc>
                <a:spcPct val="110000"/>
              </a:lnSpc>
              <a:spcAft>
                <a:spcPts val="1200"/>
              </a:spcAft>
            </a:pPr>
            <a:r>
              <a:rPr lang="fr-FR" sz="2800" dirty="0" smtClean="0"/>
              <a:t>Compte Achat matières premières</a:t>
            </a:r>
          </a:p>
          <a:p>
            <a:pPr lvl="1">
              <a:lnSpc>
                <a:spcPct val="110000"/>
              </a:lnSpc>
              <a:spcAft>
                <a:spcPts val="1200"/>
              </a:spcAft>
            </a:pPr>
            <a:r>
              <a:rPr lang="fr-FR" dirty="0" smtClean="0"/>
              <a:t>Compte Capitaux Propres</a:t>
            </a:r>
            <a:endParaRPr lang="fr-FR" sz="2800" dirty="0" smtClean="0"/>
          </a:p>
          <a:p>
            <a:pPr lvl="1">
              <a:lnSpc>
                <a:spcPct val="110000"/>
              </a:lnSpc>
              <a:spcAft>
                <a:spcPts val="1200"/>
              </a:spcAft>
            </a:pPr>
            <a:r>
              <a:rPr lang="fr-FR" dirty="0" smtClean="0"/>
              <a:t>Etc. </a:t>
            </a:r>
            <a:endParaRPr lang="fr-FR" sz="2800" dirty="0"/>
          </a:p>
          <a:p>
            <a:pPr>
              <a:lnSpc>
                <a:spcPct val="110000"/>
              </a:lnSpc>
              <a:spcAft>
                <a:spcPts val="1200"/>
              </a:spcAft>
            </a:pPr>
            <a:r>
              <a:rPr lang="en-US" sz="2800" dirty="0"/>
              <a:t>En France, le </a:t>
            </a:r>
            <a:r>
              <a:rPr lang="en-US" sz="2800" dirty="0" smtClean="0"/>
              <a:t>Plan </a:t>
            </a:r>
            <a:r>
              <a:rPr lang="en-US" sz="2800" dirty="0" err="1"/>
              <a:t>C</a:t>
            </a:r>
            <a:r>
              <a:rPr lang="en-US" sz="2800" dirty="0" err="1" smtClean="0"/>
              <a:t>omptable</a:t>
            </a:r>
            <a:r>
              <a:rPr lang="en-US" sz="2800" dirty="0" smtClean="0"/>
              <a:t> </a:t>
            </a:r>
            <a:r>
              <a:rPr lang="en-US" sz="2800" dirty="0" err="1"/>
              <a:t>G</a:t>
            </a:r>
            <a:r>
              <a:rPr lang="en-US" sz="2800" dirty="0" err="1" smtClean="0"/>
              <a:t>énéral</a:t>
            </a:r>
            <a:r>
              <a:rPr lang="en-US" sz="2800" dirty="0" smtClean="0"/>
              <a:t> (PCG</a:t>
            </a:r>
            <a:r>
              <a:rPr lang="en-US" sz="2800" dirty="0"/>
              <a:t>) </a:t>
            </a:r>
            <a:r>
              <a:rPr lang="en-US" sz="2800" dirty="0" err="1" smtClean="0"/>
              <a:t>définit</a:t>
            </a:r>
            <a:r>
              <a:rPr lang="en-US" sz="2800" dirty="0" smtClean="0"/>
              <a:t> les </a:t>
            </a:r>
            <a:r>
              <a:rPr lang="en-US" sz="2800" dirty="0" err="1" smtClean="0"/>
              <a:t>différents</a:t>
            </a:r>
            <a:r>
              <a:rPr lang="en-US" sz="2800" dirty="0" smtClean="0"/>
              <a:t> </a:t>
            </a:r>
            <a:r>
              <a:rPr lang="en-US" sz="2800" dirty="0" err="1" smtClean="0"/>
              <a:t>comptes</a:t>
            </a:r>
            <a:r>
              <a:rPr lang="en-US" sz="2800" dirty="0" smtClean="0"/>
              <a:t> et </a:t>
            </a:r>
            <a:r>
              <a:rPr lang="en-US" sz="2800" dirty="0" err="1" smtClean="0"/>
              <a:t>leur</a:t>
            </a:r>
            <a:r>
              <a:rPr lang="en-US" sz="2800" dirty="0" smtClean="0"/>
              <a:t> </a:t>
            </a:r>
            <a:r>
              <a:rPr lang="en-US" sz="2800" dirty="0" err="1" smtClean="0"/>
              <a:t>utilisation</a:t>
            </a:r>
            <a:r>
              <a:rPr lang="en-US" sz="2800" dirty="0" smtClean="0"/>
              <a:t>. </a:t>
            </a:r>
            <a:r>
              <a:rPr lang="en-US" sz="2800" dirty="0"/>
              <a:t>Il </a:t>
            </a:r>
            <a:r>
              <a:rPr lang="en-US" sz="2800" dirty="0" err="1" smtClean="0"/>
              <a:t>s’impose</a:t>
            </a:r>
            <a:r>
              <a:rPr lang="en-US" sz="2800" dirty="0" smtClean="0"/>
              <a:t> </a:t>
            </a:r>
            <a:r>
              <a:rPr lang="en-US" sz="2800" dirty="0" err="1" smtClean="0"/>
              <a:t>à</a:t>
            </a:r>
            <a:r>
              <a:rPr lang="en-US" sz="2800" dirty="0" smtClean="0"/>
              <a:t> </a:t>
            </a:r>
            <a:r>
              <a:rPr lang="en-US" sz="2800" dirty="0" err="1" smtClean="0"/>
              <a:t>toutes</a:t>
            </a:r>
            <a:r>
              <a:rPr lang="en-US" sz="2800" dirty="0" smtClean="0"/>
              <a:t> les </a:t>
            </a:r>
            <a:r>
              <a:rPr lang="en-US" sz="2800" dirty="0" err="1" smtClean="0"/>
              <a:t>entreprises</a:t>
            </a:r>
            <a:r>
              <a:rPr lang="en-US" sz="2800" dirty="0" smtClean="0"/>
              <a:t> </a:t>
            </a:r>
            <a:r>
              <a:rPr lang="en-US" sz="2800" dirty="0" err="1" smtClean="0"/>
              <a:t>françaises</a:t>
            </a:r>
            <a:r>
              <a:rPr lang="en-US" sz="2800" dirty="0" smtClean="0"/>
              <a:t> </a:t>
            </a:r>
            <a:r>
              <a:rPr lang="en-US" sz="2800" dirty="0" err="1" smtClean="0"/>
              <a:t>tenues</a:t>
            </a:r>
            <a:r>
              <a:rPr lang="en-US" sz="2800" dirty="0" smtClean="0"/>
              <a:t> </a:t>
            </a:r>
            <a:r>
              <a:rPr lang="en-US" sz="2800" dirty="0"/>
              <a:t>par la </a:t>
            </a:r>
            <a:r>
              <a:rPr lang="en-US" sz="2800" dirty="0" err="1"/>
              <a:t>loi</a:t>
            </a:r>
            <a:r>
              <a:rPr lang="en-US" sz="2800" dirty="0"/>
              <a:t> </a:t>
            </a:r>
            <a:r>
              <a:rPr lang="en-US" sz="2800" dirty="0" err="1"/>
              <a:t>d'établir</a:t>
            </a:r>
            <a:r>
              <a:rPr lang="en-US" sz="2800" dirty="0"/>
              <a:t> des </a:t>
            </a:r>
            <a:r>
              <a:rPr lang="en-US" sz="2800" dirty="0" err="1"/>
              <a:t>comptes</a:t>
            </a:r>
            <a:r>
              <a:rPr lang="en-US" sz="2800" dirty="0"/>
              <a:t> </a:t>
            </a:r>
            <a:r>
              <a:rPr lang="en-US" sz="2800" dirty="0" err="1"/>
              <a:t>annuels</a:t>
            </a:r>
            <a:r>
              <a:rPr lang="en-US" sz="2800" dirty="0"/>
              <a:t>.</a:t>
            </a:r>
          </a:p>
          <a:p>
            <a:pPr>
              <a:lnSpc>
                <a:spcPct val="110000"/>
              </a:lnSpc>
              <a:spcAft>
                <a:spcPts val="1200"/>
              </a:spcAft>
            </a:pPr>
            <a:endParaRPr lang="fr-FR" sz="4000" dirty="0" smtClean="0"/>
          </a:p>
          <a:p>
            <a:pPr lvl="1">
              <a:lnSpc>
                <a:spcPct val="110000"/>
              </a:lnSpc>
              <a:spcAft>
                <a:spcPts val="1200"/>
              </a:spcAft>
            </a:pPr>
            <a:endParaRPr lang="fr-FR" sz="3600" dirty="0" smtClean="0"/>
          </a:p>
        </p:txBody>
      </p:sp>
      <p:sp>
        <p:nvSpPr>
          <p:cNvPr id="4" name="Slide Number Placeholder 3"/>
          <p:cNvSpPr>
            <a:spLocks noGrp="1"/>
          </p:cNvSpPr>
          <p:nvPr>
            <p:ph type="sldNum" sz="quarter" idx="4"/>
          </p:nvPr>
        </p:nvSpPr>
        <p:spPr/>
        <p:txBody>
          <a:bodyPr/>
          <a:lstStyle/>
          <a:p>
            <a:fld id="{EDA20C8E-F73C-0044-A491-5312402DBA6C}" type="slidenum">
              <a:rPr lang="fr-FR" noProof="0" smtClean="0"/>
              <a:t>94</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8" name="Titre 1"/>
          <p:cNvSpPr>
            <a:spLocks noGrp="1"/>
          </p:cNvSpPr>
          <p:nvPr>
            <p:ph type="title"/>
          </p:nvPr>
        </p:nvSpPr>
        <p:spPr>
          <a:xfrm>
            <a:off x="0" y="20638"/>
            <a:ext cx="9144000" cy="833437"/>
          </a:xfrm>
        </p:spPr>
        <p:txBody>
          <a:bodyPr>
            <a:normAutofit fontScale="90000"/>
          </a:bodyPr>
          <a:lstStyle/>
          <a:p>
            <a:r>
              <a:rPr lang="fr-FR" dirty="0">
                <a:latin typeface="Calibri" charset="0"/>
              </a:rPr>
              <a:t>Concepts Financiers </a:t>
            </a:r>
            <a:r>
              <a:rPr lang="fr-FR" dirty="0" smtClean="0">
                <a:latin typeface="Calibri" charset="0"/>
              </a:rPr>
              <a:t>Fondamentaux – Les comptes</a:t>
            </a:r>
            <a:endParaRPr lang="fr-FR" dirty="0">
              <a:latin typeface="Calibri" charset="0"/>
            </a:endParaRPr>
          </a:p>
        </p:txBody>
      </p:sp>
    </p:spTree>
    <p:extLst>
      <p:ext uri="{BB962C8B-B14F-4D97-AF65-F5344CB8AC3E}">
        <p14:creationId xmlns:p14="http://schemas.microsoft.com/office/powerpoint/2010/main" val="37934514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28035"/>
            <a:ext cx="9144000" cy="5933139"/>
          </a:xfrm>
        </p:spPr>
        <p:txBody>
          <a:bodyPr>
            <a:normAutofit/>
          </a:bodyPr>
          <a:lstStyle/>
          <a:p>
            <a:r>
              <a:rPr lang="fr-FR" sz="2800" dirty="0" smtClean="0"/>
              <a:t>Le PCG divise les catégorie en 7 classes principales : </a:t>
            </a:r>
          </a:p>
          <a:p>
            <a:pPr lvl="1"/>
            <a:r>
              <a:rPr lang="fr-FR" sz="2800" dirty="0" smtClean="0">
                <a:solidFill>
                  <a:srgbClr val="FBC01E"/>
                </a:solidFill>
              </a:rPr>
              <a:t>Classe 1 – compte de Capitaux propres</a:t>
            </a:r>
          </a:p>
          <a:p>
            <a:pPr lvl="1"/>
            <a:r>
              <a:rPr lang="fr-FR" dirty="0" smtClean="0">
                <a:solidFill>
                  <a:srgbClr val="FBC01E"/>
                </a:solidFill>
              </a:rPr>
              <a:t>Classe 2 – compte d’immobilisations </a:t>
            </a:r>
          </a:p>
          <a:p>
            <a:pPr lvl="1"/>
            <a:r>
              <a:rPr lang="fr-FR" sz="2800" dirty="0" smtClean="0">
                <a:solidFill>
                  <a:srgbClr val="FBC01E"/>
                </a:solidFill>
              </a:rPr>
              <a:t>Classe 3 – compte de stocks </a:t>
            </a:r>
          </a:p>
          <a:p>
            <a:pPr lvl="1"/>
            <a:r>
              <a:rPr lang="fr-FR" dirty="0" smtClean="0">
                <a:solidFill>
                  <a:srgbClr val="FBC01E"/>
                </a:solidFill>
              </a:rPr>
              <a:t>Classe 4 – compte de tiers </a:t>
            </a:r>
          </a:p>
          <a:p>
            <a:pPr lvl="2"/>
            <a:r>
              <a:rPr lang="fr-FR" dirty="0" smtClean="0">
                <a:solidFill>
                  <a:srgbClr val="FBC01E"/>
                </a:solidFill>
              </a:rPr>
              <a:t>(</a:t>
            </a:r>
            <a:r>
              <a:rPr lang="fr-FR" dirty="0">
                <a:solidFill>
                  <a:srgbClr val="FBC01E"/>
                </a:solidFill>
              </a:rPr>
              <a:t>dont Clients, Fournisseurs, Etat</a:t>
            </a:r>
            <a:r>
              <a:rPr lang="fr-FR" dirty="0" smtClean="0">
                <a:solidFill>
                  <a:srgbClr val="FBC01E"/>
                </a:solidFill>
              </a:rPr>
              <a:t>)</a:t>
            </a:r>
          </a:p>
          <a:p>
            <a:pPr lvl="1"/>
            <a:r>
              <a:rPr lang="fr-FR" dirty="0" smtClean="0">
                <a:solidFill>
                  <a:srgbClr val="FBC01E"/>
                </a:solidFill>
              </a:rPr>
              <a:t>Classe 5 – Banque </a:t>
            </a:r>
          </a:p>
          <a:p>
            <a:pPr lvl="1"/>
            <a:r>
              <a:rPr lang="fr-FR" sz="2800" dirty="0" smtClean="0">
                <a:solidFill>
                  <a:srgbClr val="0000FF"/>
                </a:solidFill>
              </a:rPr>
              <a:t>Classe 6 – Charges </a:t>
            </a:r>
          </a:p>
          <a:p>
            <a:pPr lvl="2"/>
            <a:r>
              <a:rPr lang="fr-FR" dirty="0" smtClean="0">
                <a:solidFill>
                  <a:srgbClr val="0000FF"/>
                </a:solidFill>
              </a:rPr>
              <a:t>(</a:t>
            </a:r>
            <a:r>
              <a:rPr lang="fr-FR" dirty="0">
                <a:solidFill>
                  <a:srgbClr val="0000FF"/>
                </a:solidFill>
              </a:rPr>
              <a:t>Par ex, achats matières premières</a:t>
            </a:r>
            <a:r>
              <a:rPr lang="fr-FR" dirty="0" smtClean="0">
                <a:solidFill>
                  <a:srgbClr val="0000FF"/>
                </a:solidFill>
              </a:rPr>
              <a:t>)</a:t>
            </a:r>
          </a:p>
          <a:p>
            <a:pPr lvl="1"/>
            <a:r>
              <a:rPr lang="fr-FR" dirty="0" smtClean="0">
                <a:solidFill>
                  <a:srgbClr val="0000FF"/>
                </a:solidFill>
              </a:rPr>
              <a:t>Classe 7 – Produits </a:t>
            </a:r>
            <a:endParaRPr lang="fr-FR" dirty="0">
              <a:solidFill>
                <a:srgbClr val="0000FF"/>
              </a:solidFill>
            </a:endParaRPr>
          </a:p>
          <a:p>
            <a:pPr lvl="2"/>
            <a:r>
              <a:rPr lang="fr-FR" dirty="0">
                <a:solidFill>
                  <a:srgbClr val="0000FF"/>
                </a:solidFill>
              </a:rPr>
              <a:t>(Par ex, ventes de marchandises)</a:t>
            </a:r>
          </a:p>
          <a:p>
            <a:pPr lvl="1"/>
            <a:endParaRPr lang="fr-FR" sz="3600" dirty="0" smtClean="0"/>
          </a:p>
        </p:txBody>
      </p:sp>
      <p:sp>
        <p:nvSpPr>
          <p:cNvPr id="4" name="Slide Number Placeholder 3"/>
          <p:cNvSpPr>
            <a:spLocks noGrp="1"/>
          </p:cNvSpPr>
          <p:nvPr>
            <p:ph type="sldNum" sz="quarter" idx="4"/>
          </p:nvPr>
        </p:nvSpPr>
        <p:spPr/>
        <p:txBody>
          <a:bodyPr/>
          <a:lstStyle/>
          <a:p>
            <a:fld id="{EDA20C8E-F73C-0044-A491-5312402DBA6C}" type="slidenum">
              <a:rPr lang="fr-FR" noProof="0" smtClean="0"/>
              <a:t>95</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7" name="Right Brace 6"/>
          <p:cNvSpPr/>
          <p:nvPr/>
        </p:nvSpPr>
        <p:spPr>
          <a:xfrm>
            <a:off x="6423868" y="1515180"/>
            <a:ext cx="464671" cy="2817761"/>
          </a:xfrm>
          <a:prstGeom prst="rightBrace">
            <a:avLst/>
          </a:prstGeom>
          <a:ln w="5715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8" name="Right Brace 7"/>
          <p:cNvSpPr/>
          <p:nvPr/>
        </p:nvSpPr>
        <p:spPr>
          <a:xfrm>
            <a:off x="6423868" y="4458912"/>
            <a:ext cx="464671" cy="2024437"/>
          </a:xfrm>
          <a:prstGeom prst="rightBrace">
            <a:avLst/>
          </a:prstGeom>
          <a:ln w="57150" cmpd="sng">
            <a:solidFill>
              <a:srgbClr val="3366FF"/>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9" name="TextBox 8"/>
          <p:cNvSpPr txBox="1"/>
          <p:nvPr/>
        </p:nvSpPr>
        <p:spPr>
          <a:xfrm>
            <a:off x="7287781" y="5003238"/>
            <a:ext cx="1856219" cy="1015663"/>
          </a:xfrm>
          <a:prstGeom prst="rect">
            <a:avLst/>
          </a:prstGeom>
          <a:noFill/>
        </p:spPr>
        <p:txBody>
          <a:bodyPr wrap="square" rtlCol="0">
            <a:spAutoFit/>
          </a:bodyPr>
          <a:lstStyle/>
          <a:p>
            <a:r>
              <a:rPr lang="fr-FR" sz="2000" b="1" dirty="0" smtClean="0">
                <a:solidFill>
                  <a:srgbClr val="0000FF"/>
                </a:solidFill>
              </a:rPr>
              <a:t>COMPTES DE COMPTE DE RESULTAT</a:t>
            </a:r>
            <a:endParaRPr lang="fr-FR" sz="2000" b="1" dirty="0">
              <a:solidFill>
                <a:srgbClr val="0000FF"/>
              </a:solidFill>
            </a:endParaRPr>
          </a:p>
        </p:txBody>
      </p:sp>
      <p:sp>
        <p:nvSpPr>
          <p:cNvPr id="10" name="TextBox 9"/>
          <p:cNvSpPr txBox="1"/>
          <p:nvPr/>
        </p:nvSpPr>
        <p:spPr>
          <a:xfrm>
            <a:off x="7168621" y="2398559"/>
            <a:ext cx="2197100" cy="707886"/>
          </a:xfrm>
          <a:prstGeom prst="rect">
            <a:avLst/>
          </a:prstGeom>
          <a:noFill/>
        </p:spPr>
        <p:txBody>
          <a:bodyPr wrap="square" rtlCol="0">
            <a:spAutoFit/>
          </a:bodyPr>
          <a:lstStyle/>
          <a:p>
            <a:r>
              <a:rPr lang="fr-FR" sz="2000" b="1" dirty="0" smtClean="0">
                <a:solidFill>
                  <a:schemeClr val="accent1"/>
                </a:solidFill>
              </a:rPr>
              <a:t>COMPTES DE BILAN</a:t>
            </a:r>
            <a:endParaRPr lang="fr-FR" sz="2000" b="1" dirty="0">
              <a:solidFill>
                <a:schemeClr val="accent1"/>
              </a:solidFill>
            </a:endParaRPr>
          </a:p>
        </p:txBody>
      </p:sp>
      <p:sp>
        <p:nvSpPr>
          <p:cNvPr id="12" name="Titre 1"/>
          <p:cNvSpPr>
            <a:spLocks noGrp="1"/>
          </p:cNvSpPr>
          <p:nvPr>
            <p:ph type="title"/>
          </p:nvPr>
        </p:nvSpPr>
        <p:spPr>
          <a:xfrm>
            <a:off x="0" y="20638"/>
            <a:ext cx="9144000" cy="833437"/>
          </a:xfrm>
        </p:spPr>
        <p:txBody>
          <a:bodyPr>
            <a:normAutofit fontScale="90000"/>
          </a:bodyPr>
          <a:lstStyle/>
          <a:p>
            <a:r>
              <a:rPr lang="fr-FR" dirty="0">
                <a:latin typeface="Calibri" charset="0"/>
              </a:rPr>
              <a:t>Concepts Financiers </a:t>
            </a:r>
            <a:r>
              <a:rPr lang="fr-FR" dirty="0" smtClean="0">
                <a:latin typeface="Calibri" charset="0"/>
              </a:rPr>
              <a:t>Fondamentaux – Les comptes </a:t>
            </a:r>
            <a:endParaRPr lang="fr-FR" dirty="0">
              <a:latin typeface="Calibri" charset="0"/>
            </a:endParaRPr>
          </a:p>
        </p:txBody>
      </p:sp>
    </p:spTree>
    <p:extLst>
      <p:ext uri="{BB962C8B-B14F-4D97-AF65-F5344CB8AC3E}">
        <p14:creationId xmlns:p14="http://schemas.microsoft.com/office/powerpoint/2010/main" val="16071819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28688"/>
            <a:ext cx="8890782" cy="5824724"/>
          </a:xfrm>
        </p:spPr>
        <p:txBody>
          <a:bodyPr rtlCol="0">
            <a:normAutofit/>
          </a:bodyPr>
          <a:lstStyle/>
          <a:p>
            <a:pPr eaLnBrk="1" fontAlgn="auto" hangingPunct="1">
              <a:spcAft>
                <a:spcPts val="1200"/>
              </a:spcAft>
              <a:buFont typeface="Arial"/>
              <a:buChar char="•"/>
              <a:defRPr/>
            </a:pPr>
            <a:r>
              <a:rPr lang="en-US" dirty="0" smtClean="0">
                <a:ea typeface="+mn-ea"/>
                <a:cs typeface="+mn-cs"/>
              </a:rPr>
              <a:t>Le </a:t>
            </a:r>
            <a:r>
              <a:rPr lang="en-US" b="1" dirty="0" err="1" smtClean="0">
                <a:ea typeface="+mn-ea"/>
                <a:cs typeface="+mn-cs"/>
              </a:rPr>
              <a:t>Compte</a:t>
            </a:r>
            <a:r>
              <a:rPr lang="en-US" b="1" dirty="0"/>
              <a:t> </a:t>
            </a:r>
            <a:r>
              <a:rPr lang="en-US" dirty="0" err="1" smtClean="0"/>
              <a:t>est</a:t>
            </a:r>
            <a:r>
              <a:rPr lang="en-US" dirty="0" smtClean="0"/>
              <a:t> </a:t>
            </a:r>
            <a:r>
              <a:rPr lang="en-US" dirty="0" err="1" smtClean="0"/>
              <a:t>une</a:t>
            </a:r>
            <a:r>
              <a:rPr lang="en-US" dirty="0" smtClean="0"/>
              <a:t> </a:t>
            </a:r>
            <a:r>
              <a:rPr lang="en-US" dirty="0" err="1"/>
              <a:t>r</a:t>
            </a:r>
            <a:r>
              <a:rPr lang="en-US" dirty="0" err="1" smtClean="0"/>
              <a:t>eprésentation</a:t>
            </a:r>
            <a:r>
              <a:rPr lang="en-US" dirty="0" smtClean="0"/>
              <a:t> </a:t>
            </a:r>
            <a:r>
              <a:rPr lang="en-US" dirty="0" err="1"/>
              <a:t>numérique</a:t>
            </a:r>
            <a:r>
              <a:rPr lang="en-US" dirty="0"/>
              <a:t> des augmentations </a:t>
            </a:r>
            <a:r>
              <a:rPr lang="en-US" dirty="0" err="1"/>
              <a:t>ou</a:t>
            </a:r>
            <a:r>
              <a:rPr lang="en-US" dirty="0"/>
              <a:t> des diminutions des </a:t>
            </a:r>
            <a:r>
              <a:rPr lang="en-US" dirty="0" err="1"/>
              <a:t>emplois</a:t>
            </a:r>
            <a:r>
              <a:rPr lang="en-US" dirty="0"/>
              <a:t> et des </a:t>
            </a:r>
            <a:r>
              <a:rPr lang="en-US" dirty="0" err="1"/>
              <a:t>ressources</a:t>
            </a:r>
            <a:r>
              <a:rPr lang="en-US" dirty="0"/>
              <a:t> </a:t>
            </a:r>
            <a:endParaRPr lang="en-US" dirty="0" smtClean="0"/>
          </a:p>
          <a:p>
            <a:pPr>
              <a:spcAft>
                <a:spcPts val="1200"/>
              </a:spcAft>
              <a:defRPr/>
            </a:pPr>
            <a:r>
              <a:rPr lang="fr-FR" dirty="0"/>
              <a:t>Chaque compte </a:t>
            </a:r>
            <a:r>
              <a:rPr lang="en-US" dirty="0"/>
              <a:t> </a:t>
            </a:r>
            <a:r>
              <a:rPr lang="en-US" dirty="0" smtClean="0"/>
              <a:t>a </a:t>
            </a:r>
            <a:r>
              <a:rPr lang="en-US" dirty="0" err="1" smtClean="0"/>
              <a:t>deux</a:t>
            </a:r>
            <a:r>
              <a:rPr lang="en-US" dirty="0" smtClean="0"/>
              <a:t> </a:t>
            </a:r>
            <a:r>
              <a:rPr lang="en-US" dirty="0" err="1" smtClean="0"/>
              <a:t>colonnes</a:t>
            </a:r>
            <a:r>
              <a:rPr lang="en-US" dirty="0" smtClean="0"/>
              <a:t>, </a:t>
            </a:r>
            <a:r>
              <a:rPr lang="en-US" dirty="0" err="1" smtClean="0"/>
              <a:t>débit</a:t>
            </a:r>
            <a:r>
              <a:rPr lang="en-US" dirty="0" smtClean="0"/>
              <a:t> </a:t>
            </a:r>
            <a:r>
              <a:rPr lang="en-US" dirty="0"/>
              <a:t>et </a:t>
            </a:r>
            <a:r>
              <a:rPr lang="en-US" dirty="0" err="1"/>
              <a:t>crédit</a:t>
            </a:r>
            <a:r>
              <a:rPr lang="en-US" dirty="0"/>
              <a:t> (+ </a:t>
            </a:r>
            <a:r>
              <a:rPr lang="en-US" dirty="0" smtClean="0"/>
              <a:t>et -</a:t>
            </a:r>
            <a:r>
              <a:rPr lang="en-US" dirty="0"/>
              <a:t>), avec un </a:t>
            </a:r>
            <a:r>
              <a:rPr lang="en-US" dirty="0" err="1"/>
              <a:t>solde</a:t>
            </a:r>
            <a:r>
              <a:rPr lang="en-US" dirty="0"/>
              <a:t> (</a:t>
            </a:r>
            <a:r>
              <a:rPr lang="en-US" dirty="0" err="1"/>
              <a:t>débiteur</a:t>
            </a:r>
            <a:r>
              <a:rPr lang="en-US" dirty="0"/>
              <a:t> </a:t>
            </a:r>
            <a:r>
              <a:rPr lang="en-US" dirty="0" err="1"/>
              <a:t>ou</a:t>
            </a:r>
            <a:r>
              <a:rPr lang="en-US" dirty="0"/>
              <a:t> </a:t>
            </a:r>
            <a:r>
              <a:rPr lang="en-US" dirty="0" err="1"/>
              <a:t>créditeur</a:t>
            </a:r>
            <a:r>
              <a:rPr lang="en-US" dirty="0" smtClean="0"/>
              <a:t>)</a:t>
            </a:r>
          </a:p>
          <a:p>
            <a:pPr>
              <a:spcAft>
                <a:spcPts val="1200"/>
              </a:spcAft>
              <a:defRPr/>
            </a:pPr>
            <a:r>
              <a:rPr lang="en-US" dirty="0" err="1" smtClean="0">
                <a:solidFill>
                  <a:srgbClr val="000000"/>
                </a:solidFill>
              </a:rPr>
              <a:t>C’est</a:t>
            </a:r>
            <a:r>
              <a:rPr lang="en-US" b="1" dirty="0" smtClean="0">
                <a:solidFill>
                  <a:srgbClr val="0000FF"/>
                </a:solidFill>
              </a:rPr>
              <a:t> </a:t>
            </a:r>
            <a:r>
              <a:rPr lang="en-US" dirty="0">
                <a:solidFill>
                  <a:srgbClr val="000000"/>
                </a:solidFill>
              </a:rPr>
              <a:t>le</a:t>
            </a:r>
            <a:r>
              <a:rPr lang="en-US" b="1" dirty="0">
                <a:solidFill>
                  <a:srgbClr val="0000FF"/>
                </a:solidFill>
              </a:rPr>
              <a:t> « </a:t>
            </a:r>
            <a:r>
              <a:rPr lang="en-US" b="1" dirty="0" err="1">
                <a:solidFill>
                  <a:srgbClr val="0000FF"/>
                </a:solidFill>
              </a:rPr>
              <a:t>compte</a:t>
            </a:r>
            <a:r>
              <a:rPr lang="en-US" b="1" dirty="0">
                <a:solidFill>
                  <a:srgbClr val="0000FF"/>
                </a:solidFill>
              </a:rPr>
              <a:t> en T » </a:t>
            </a:r>
          </a:p>
          <a:p>
            <a:pPr lvl="1" eaLnBrk="1" fontAlgn="auto" hangingPunct="1">
              <a:spcAft>
                <a:spcPts val="1200"/>
              </a:spcAft>
              <a:buFont typeface="Arial"/>
              <a:buChar char="–"/>
              <a:defRPr/>
            </a:pPr>
            <a:endParaRPr lang="en-US" dirty="0" smtClean="0">
              <a:ea typeface="+mn-ea"/>
            </a:endParaRPr>
          </a:p>
          <a:p>
            <a:pPr eaLnBrk="1" fontAlgn="auto" hangingPunct="1">
              <a:spcAft>
                <a:spcPts val="1200"/>
              </a:spcAft>
              <a:buFont typeface="Arial"/>
              <a:buChar char="•"/>
              <a:defRPr/>
            </a:pPr>
            <a:endParaRPr lang="fr-FR" dirty="0">
              <a:ea typeface="+mn-ea"/>
              <a:cs typeface="+mn-cs"/>
            </a:endParaRPr>
          </a:p>
        </p:txBody>
      </p:sp>
      <p:sp>
        <p:nvSpPr>
          <p:cNvPr id="195587" name="Footer Placeholder 7"/>
          <p:cNvSpPr>
            <a:spLocks noGrp="1"/>
          </p:cNvSpPr>
          <p:nvPr>
            <p:ph type="ftr" sz="quarter" idx="4294967295"/>
          </p:nvPr>
        </p:nvSpPr>
        <p:spPr bwMode="auto">
          <a:xfrm>
            <a:off x="2554288" y="6496050"/>
            <a:ext cx="4035425"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r>
              <a:rPr lang="fr-FR" sz="1400" smtClean="0">
                <a:solidFill>
                  <a:schemeClr val="tx2"/>
                </a:solidFill>
              </a:rPr>
              <a:t>Analyse Financière</a:t>
            </a:r>
            <a:endParaRPr lang="fr-FR" sz="1400">
              <a:solidFill>
                <a:schemeClr val="tx2"/>
              </a:solidFill>
            </a:endParaRPr>
          </a:p>
        </p:txBody>
      </p:sp>
      <p:sp>
        <p:nvSpPr>
          <p:cNvPr id="9" name="Slide Number Placeholder 8"/>
          <p:cNvSpPr>
            <a:spLocks noGrp="1"/>
          </p:cNvSpPr>
          <p:nvPr>
            <p:ph type="sldNum" sz="quarter" idx="4294967295"/>
          </p:nvPr>
        </p:nvSpPr>
        <p:spPr>
          <a:xfrm>
            <a:off x="6946900" y="6496050"/>
            <a:ext cx="2133600" cy="365125"/>
          </a:xfrm>
          <a:prstGeom prst="rect">
            <a:avLst/>
          </a:prstGeom>
        </p:spPr>
        <p:txBody>
          <a:bodyPr/>
          <a:lstStyle/>
          <a:p>
            <a:pPr>
              <a:defRPr/>
            </a:pPr>
            <a:fld id="{FC043747-383C-EB4E-98FD-4E6D2F4B7A11}" type="slidenum">
              <a:rPr lang="fr-FR"/>
              <a:pPr>
                <a:defRPr/>
              </a:pPr>
              <a:t>96</a:t>
            </a:fld>
            <a:endParaRPr lang="fr-FR"/>
          </a:p>
        </p:txBody>
      </p:sp>
      <p:sp>
        <p:nvSpPr>
          <p:cNvPr id="4" name="Date Placeholder 3"/>
          <p:cNvSpPr>
            <a:spLocks noGrp="1"/>
          </p:cNvSpPr>
          <p:nvPr>
            <p:ph type="dt" sz="half" idx="2"/>
          </p:nvPr>
        </p:nvSpPr>
        <p:spPr/>
        <p:txBody>
          <a:bodyPr/>
          <a:lstStyle/>
          <a:p>
            <a:r>
              <a:rPr lang="fr-FR" smtClean="0"/>
              <a:t>Céline Gainet</a:t>
            </a:r>
            <a:endParaRPr lang="fr-FR" dirty="0"/>
          </a:p>
        </p:txBody>
      </p:sp>
      <p:sp>
        <p:nvSpPr>
          <p:cNvPr id="8" name="Titre 1"/>
          <p:cNvSpPr>
            <a:spLocks noGrp="1"/>
          </p:cNvSpPr>
          <p:nvPr>
            <p:ph type="title"/>
          </p:nvPr>
        </p:nvSpPr>
        <p:spPr>
          <a:xfrm>
            <a:off x="0" y="20638"/>
            <a:ext cx="9144000" cy="833437"/>
          </a:xfrm>
        </p:spPr>
        <p:txBody>
          <a:bodyPr>
            <a:normAutofit fontScale="90000"/>
          </a:bodyPr>
          <a:lstStyle/>
          <a:p>
            <a:r>
              <a:rPr lang="fr-FR" dirty="0">
                <a:latin typeface="Calibri" charset="0"/>
              </a:rPr>
              <a:t>Concepts Financiers </a:t>
            </a:r>
            <a:r>
              <a:rPr lang="fr-FR" dirty="0" smtClean="0">
                <a:latin typeface="Calibri" charset="0"/>
              </a:rPr>
              <a:t>Fondamentaux – Les comptes</a:t>
            </a:r>
            <a:endParaRPr lang="fr-FR" dirty="0">
              <a:latin typeface="Calibri" charset="0"/>
            </a:endParaRPr>
          </a:p>
        </p:txBody>
      </p:sp>
    </p:spTree>
    <p:extLst>
      <p:ext uri="{BB962C8B-B14F-4D97-AF65-F5344CB8AC3E}">
        <p14:creationId xmlns:p14="http://schemas.microsoft.com/office/powerpoint/2010/main" val="24772039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3" name="Content Placeholder 2"/>
          <p:cNvSpPr>
            <a:spLocks noGrp="1"/>
          </p:cNvSpPr>
          <p:nvPr>
            <p:ph idx="1"/>
          </p:nvPr>
        </p:nvSpPr>
        <p:spPr/>
        <p:txBody>
          <a:bodyPr>
            <a:normAutofit/>
          </a:bodyPr>
          <a:lstStyle/>
          <a:p>
            <a:pPr>
              <a:lnSpc>
                <a:spcPct val="130000"/>
              </a:lnSpc>
            </a:pPr>
            <a:r>
              <a:rPr lang="en-US" b="1" dirty="0" smtClean="0"/>
              <a:t>Principe de la </a:t>
            </a:r>
            <a:r>
              <a:rPr lang="en-US" b="1" dirty="0" err="1" smtClean="0"/>
              <a:t>partie</a:t>
            </a:r>
            <a:r>
              <a:rPr lang="en-US" b="1" dirty="0" smtClean="0"/>
              <a:t> double </a:t>
            </a:r>
          </a:p>
          <a:p>
            <a:pPr lvl="1">
              <a:lnSpc>
                <a:spcPct val="130000"/>
              </a:lnSpc>
            </a:pPr>
            <a:r>
              <a:rPr lang="fr-FR" dirty="0" smtClean="0"/>
              <a:t>Le </a:t>
            </a:r>
            <a:r>
              <a:rPr lang="fr-FR" dirty="0"/>
              <a:t>principe de la partie double veut qu'à chaque opération correspondent un </a:t>
            </a:r>
            <a:r>
              <a:rPr lang="fr-FR" b="1" dirty="0"/>
              <a:t>compte débité </a:t>
            </a:r>
            <a:r>
              <a:rPr lang="fr-FR" dirty="0"/>
              <a:t>et un </a:t>
            </a:r>
            <a:r>
              <a:rPr lang="fr-FR" b="1" dirty="0"/>
              <a:t>compte </a:t>
            </a:r>
            <a:r>
              <a:rPr lang="fr-FR" b="1" dirty="0" smtClean="0"/>
              <a:t>crédité</a:t>
            </a:r>
            <a:r>
              <a:rPr lang="fr-FR" dirty="0" smtClean="0"/>
              <a:t>  </a:t>
            </a:r>
          </a:p>
          <a:p>
            <a:pPr lvl="1">
              <a:lnSpc>
                <a:spcPct val="130000"/>
              </a:lnSpc>
            </a:pPr>
            <a:r>
              <a:rPr lang="fr-FR" dirty="0" smtClean="0"/>
              <a:t>Cela </a:t>
            </a:r>
            <a:r>
              <a:rPr lang="fr-FR" dirty="0"/>
              <a:t>peut s'analyser comme un échange </a:t>
            </a:r>
            <a:r>
              <a:rPr lang="fr-FR" dirty="0" smtClean="0"/>
              <a:t>:</a:t>
            </a:r>
            <a:endParaRPr lang="en-US" dirty="0"/>
          </a:p>
          <a:p>
            <a:pPr lvl="2">
              <a:lnSpc>
                <a:spcPct val="130000"/>
              </a:lnSpc>
            </a:pPr>
            <a:r>
              <a:rPr lang="fr-FR" dirty="0" smtClean="0"/>
              <a:t>Une </a:t>
            </a:r>
            <a:r>
              <a:rPr lang="fr-FR" dirty="0"/>
              <a:t>entreprise reçoit des marchandises moyennant un paiement </a:t>
            </a:r>
            <a:r>
              <a:rPr lang="fr-FR" dirty="0" smtClean="0"/>
              <a:t>: il </a:t>
            </a:r>
            <a:r>
              <a:rPr lang="fr-FR" dirty="0"/>
              <a:t>y a bien une entrée de biens et </a:t>
            </a:r>
            <a:r>
              <a:rPr lang="fr-FR" dirty="0" smtClean="0"/>
              <a:t>une sortie </a:t>
            </a:r>
            <a:r>
              <a:rPr lang="fr-FR" dirty="0"/>
              <a:t>de fonds, échange de marchandises contre paiement d'un </a:t>
            </a:r>
            <a:r>
              <a:rPr lang="fr-FR" dirty="0" smtClean="0"/>
              <a:t>prix</a:t>
            </a:r>
            <a:endParaRPr lang="en-US"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97</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Tree>
    <p:extLst>
      <p:ext uri="{BB962C8B-B14F-4D97-AF65-F5344CB8AC3E}">
        <p14:creationId xmlns:p14="http://schemas.microsoft.com/office/powerpoint/2010/main" val="199202817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4" name="Slide Number Placeholder 3"/>
          <p:cNvSpPr>
            <a:spLocks noGrp="1"/>
          </p:cNvSpPr>
          <p:nvPr>
            <p:ph type="sldNum" sz="quarter" idx="4"/>
          </p:nvPr>
        </p:nvSpPr>
        <p:spPr/>
        <p:txBody>
          <a:bodyPr/>
          <a:lstStyle/>
          <a:p>
            <a:fld id="{EDA20C8E-F73C-0044-A491-5312402DBA6C}" type="slidenum">
              <a:rPr lang="fr-FR" noProof="0" smtClean="0"/>
              <a:t>98</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sp>
        <p:nvSpPr>
          <p:cNvPr id="3" name="Content Placeholder 2"/>
          <p:cNvSpPr>
            <a:spLocks noGrp="1"/>
          </p:cNvSpPr>
          <p:nvPr>
            <p:ph idx="1"/>
          </p:nvPr>
        </p:nvSpPr>
        <p:spPr>
          <a:xfrm>
            <a:off x="0" y="928035"/>
            <a:ext cx="9144000" cy="5920439"/>
          </a:xfrm>
          <a:solidFill>
            <a:srgbClr val="FFFFFF"/>
          </a:solidFill>
        </p:spPr>
        <p:txBody>
          <a:bodyPr>
            <a:normAutofit/>
          </a:bodyPr>
          <a:lstStyle/>
          <a:p>
            <a:pPr>
              <a:lnSpc>
                <a:spcPct val="130000"/>
              </a:lnSpc>
            </a:pPr>
            <a:r>
              <a:rPr lang="en-US" b="1" dirty="0" smtClean="0"/>
              <a:t>Principe de la </a:t>
            </a:r>
            <a:r>
              <a:rPr lang="en-US" b="1" dirty="0" err="1" smtClean="0"/>
              <a:t>partie</a:t>
            </a:r>
            <a:r>
              <a:rPr lang="en-US" b="1" dirty="0" smtClean="0"/>
              <a:t> double:</a:t>
            </a:r>
          </a:p>
          <a:p>
            <a:pPr lvl="1">
              <a:lnSpc>
                <a:spcPct val="130000"/>
              </a:lnSpc>
            </a:pPr>
            <a:r>
              <a:rPr lang="fr-FR" dirty="0"/>
              <a:t>Toute opération simple affecte deux comptes, l’un dans sa partie gauche, l’autre dans sa partie droite</a:t>
            </a:r>
          </a:p>
          <a:p>
            <a:pPr lvl="2">
              <a:lnSpc>
                <a:spcPct val="130000"/>
              </a:lnSpc>
            </a:pPr>
            <a:r>
              <a:rPr lang="fr-FR" b="1" dirty="0" smtClean="0"/>
              <a:t>Selon cette règle, les entrées seront toujours enregistrées du même côté d’un compte, et les sorties toujours du côté inverse </a:t>
            </a:r>
            <a:endParaRPr lang="en-US" b="1" dirty="0" smtClean="0"/>
          </a:p>
          <a:p>
            <a:pPr lvl="2">
              <a:lnSpc>
                <a:spcPct val="130000"/>
              </a:lnSpc>
            </a:pPr>
            <a:r>
              <a:rPr lang="en-US" b="1" dirty="0"/>
              <a:t>I</a:t>
            </a:r>
            <a:r>
              <a:rPr lang="en-US" b="1" dirty="0" smtClean="0"/>
              <a:t>l </a:t>
            </a:r>
            <a:r>
              <a:rPr lang="en-US" b="1" dirty="0" err="1" smtClean="0"/>
              <a:t>suffit</a:t>
            </a:r>
            <a:r>
              <a:rPr lang="en-US" b="1" dirty="0" smtClean="0"/>
              <a:t> de </a:t>
            </a:r>
            <a:r>
              <a:rPr lang="en-US" b="1" dirty="0" err="1" smtClean="0"/>
              <a:t>décider</a:t>
            </a:r>
            <a:r>
              <a:rPr lang="en-US" b="1" dirty="0" smtClean="0"/>
              <a:t> </a:t>
            </a:r>
            <a:r>
              <a:rPr lang="en-US" b="1" dirty="0" err="1" smtClean="0"/>
              <a:t>qu’un</a:t>
            </a:r>
            <a:r>
              <a:rPr lang="en-US" b="1" dirty="0" smtClean="0"/>
              <a:t> </a:t>
            </a:r>
            <a:r>
              <a:rPr lang="en-US" b="1" dirty="0" err="1" smtClean="0"/>
              <a:t>seul</a:t>
            </a:r>
            <a:r>
              <a:rPr lang="en-US" b="1" dirty="0" smtClean="0"/>
              <a:t> </a:t>
            </a:r>
            <a:r>
              <a:rPr lang="en-US" b="1" dirty="0" err="1" smtClean="0"/>
              <a:t>compte</a:t>
            </a:r>
            <a:r>
              <a:rPr lang="en-US" b="1" dirty="0" smtClean="0"/>
              <a:t> “</a:t>
            </a:r>
            <a:r>
              <a:rPr lang="en-US" b="1" dirty="0" err="1" smtClean="0"/>
              <a:t>Banque</a:t>
            </a:r>
            <a:r>
              <a:rPr lang="en-US" b="1" dirty="0" smtClean="0"/>
              <a:t>” par </a:t>
            </a:r>
            <a:r>
              <a:rPr lang="en-US" b="1" dirty="0" err="1" smtClean="0"/>
              <a:t>exemple</a:t>
            </a:r>
            <a:r>
              <a:rPr lang="en-US" b="1" dirty="0" smtClean="0"/>
              <a:t>, </a:t>
            </a:r>
            <a:r>
              <a:rPr lang="en-US" b="1" dirty="0" err="1" smtClean="0"/>
              <a:t>augmente</a:t>
            </a:r>
            <a:r>
              <a:rPr lang="en-US" b="1" dirty="0" smtClean="0"/>
              <a:t> </a:t>
            </a:r>
            <a:r>
              <a:rPr lang="en-US" b="1" dirty="0" err="1" smtClean="0"/>
              <a:t>à</a:t>
            </a:r>
            <a:r>
              <a:rPr lang="en-US" b="1" dirty="0" smtClean="0"/>
              <a:t> gauche et </a:t>
            </a:r>
            <a:r>
              <a:rPr lang="en-US" b="1" dirty="0" err="1" smtClean="0"/>
              <a:t>diminue</a:t>
            </a:r>
            <a:r>
              <a:rPr lang="en-US" b="1" dirty="0" smtClean="0"/>
              <a:t> </a:t>
            </a:r>
            <a:r>
              <a:rPr lang="en-US" b="1" dirty="0" err="1" smtClean="0"/>
              <a:t>à</a:t>
            </a:r>
            <a:r>
              <a:rPr lang="en-US" b="1" dirty="0" smtClean="0"/>
              <a:t> </a:t>
            </a:r>
            <a:r>
              <a:rPr lang="en-US" b="1" dirty="0" err="1" smtClean="0"/>
              <a:t>droite</a:t>
            </a:r>
            <a:r>
              <a:rPr lang="en-US" b="1" dirty="0" smtClean="0"/>
              <a:t> pour </a:t>
            </a:r>
            <a:r>
              <a:rPr lang="en-US" b="1" dirty="0" err="1" smtClean="0"/>
              <a:t>déterminer</a:t>
            </a:r>
            <a:r>
              <a:rPr lang="en-US" b="1" dirty="0" smtClean="0"/>
              <a:t> le </a:t>
            </a:r>
            <a:r>
              <a:rPr lang="en-US" b="1" dirty="0" err="1" smtClean="0"/>
              <a:t>sens</a:t>
            </a:r>
            <a:r>
              <a:rPr lang="en-US" b="1" dirty="0" smtClean="0"/>
              <a:t> de </a:t>
            </a:r>
            <a:r>
              <a:rPr lang="en-US" b="1" dirty="0" err="1" smtClean="0"/>
              <a:t>l’imputation</a:t>
            </a:r>
            <a:r>
              <a:rPr lang="en-US" b="1" dirty="0" smtClean="0"/>
              <a:t> de </a:t>
            </a:r>
            <a:r>
              <a:rPr lang="en-US" b="1" dirty="0" err="1" smtClean="0"/>
              <a:t>tous</a:t>
            </a:r>
            <a:r>
              <a:rPr lang="en-US" b="1" dirty="0" smtClean="0"/>
              <a:t> les </a:t>
            </a:r>
            <a:r>
              <a:rPr lang="en-US" b="1" dirty="0" err="1" smtClean="0"/>
              <a:t>autres</a:t>
            </a:r>
            <a:r>
              <a:rPr lang="en-US" b="1" dirty="0" smtClean="0"/>
              <a:t> </a:t>
            </a:r>
            <a:r>
              <a:rPr lang="en-US" b="1" dirty="0" err="1" smtClean="0"/>
              <a:t>comptes</a:t>
            </a:r>
            <a:r>
              <a:rPr lang="en-US" b="1" dirty="0" smtClean="0"/>
              <a:t> </a:t>
            </a:r>
          </a:p>
        </p:txBody>
      </p:sp>
    </p:spTree>
    <p:extLst>
      <p:ext uri="{BB962C8B-B14F-4D97-AF65-F5344CB8AC3E}">
        <p14:creationId xmlns:p14="http://schemas.microsoft.com/office/powerpoint/2010/main" val="117882024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smtClean="0"/>
              <a:t>Outils comptables – Les grands principes</a:t>
            </a:r>
            <a:endParaRPr lang="fr-FR" dirty="0"/>
          </a:p>
        </p:txBody>
      </p:sp>
      <p:sp>
        <p:nvSpPr>
          <p:cNvPr id="3" name="Content Placeholder 2"/>
          <p:cNvSpPr>
            <a:spLocks noGrp="1"/>
          </p:cNvSpPr>
          <p:nvPr>
            <p:ph idx="1"/>
          </p:nvPr>
        </p:nvSpPr>
        <p:spPr/>
        <p:txBody>
          <a:bodyPr>
            <a:normAutofit/>
          </a:bodyPr>
          <a:lstStyle/>
          <a:p>
            <a:pPr>
              <a:lnSpc>
                <a:spcPct val="130000"/>
              </a:lnSpc>
            </a:pPr>
            <a:r>
              <a:rPr lang="en-US" dirty="0" smtClean="0"/>
              <a:t>Principe de la </a:t>
            </a:r>
            <a:r>
              <a:rPr lang="en-US" dirty="0" err="1" smtClean="0"/>
              <a:t>partie</a:t>
            </a:r>
            <a:r>
              <a:rPr lang="en-US" dirty="0" smtClean="0"/>
              <a:t> double</a:t>
            </a:r>
            <a:r>
              <a:rPr lang="en-US" dirty="0"/>
              <a:t> </a:t>
            </a:r>
            <a:r>
              <a:rPr lang="en-US" dirty="0" smtClean="0"/>
              <a:t>- </a:t>
            </a:r>
            <a:r>
              <a:rPr lang="en-US" dirty="0" err="1" smtClean="0"/>
              <a:t>Exemple</a:t>
            </a:r>
            <a:r>
              <a:rPr lang="en-US" dirty="0" smtClean="0"/>
              <a:t> </a:t>
            </a:r>
            <a:endParaRPr lang="en-US" b="1" dirty="0" smtClean="0"/>
          </a:p>
          <a:p>
            <a:pPr lvl="1">
              <a:lnSpc>
                <a:spcPct val="130000"/>
              </a:lnSpc>
            </a:pPr>
            <a:endParaRPr lang="en-US" b="1" dirty="0"/>
          </a:p>
          <a:p>
            <a:pPr marL="457200" lvl="1" indent="0">
              <a:lnSpc>
                <a:spcPct val="130000"/>
              </a:lnSpc>
              <a:buNone/>
            </a:pPr>
            <a:endParaRPr lang="en-US" b="1" dirty="0" smtClean="0"/>
          </a:p>
        </p:txBody>
      </p:sp>
      <p:sp>
        <p:nvSpPr>
          <p:cNvPr id="4" name="Slide Number Placeholder 3"/>
          <p:cNvSpPr>
            <a:spLocks noGrp="1"/>
          </p:cNvSpPr>
          <p:nvPr>
            <p:ph type="sldNum" sz="quarter" idx="4"/>
          </p:nvPr>
        </p:nvSpPr>
        <p:spPr/>
        <p:txBody>
          <a:bodyPr/>
          <a:lstStyle/>
          <a:p>
            <a:fld id="{EDA20C8E-F73C-0044-A491-5312402DBA6C}" type="slidenum">
              <a:rPr lang="fr-FR" noProof="0" smtClean="0"/>
              <a:t>99</a:t>
            </a:fld>
            <a:endParaRPr lang="fr-FR" noProof="0"/>
          </a:p>
        </p:txBody>
      </p:sp>
      <p:sp>
        <p:nvSpPr>
          <p:cNvPr id="5" name="Date Placeholder 4"/>
          <p:cNvSpPr>
            <a:spLocks noGrp="1"/>
          </p:cNvSpPr>
          <p:nvPr>
            <p:ph type="dt" sz="half" idx="2"/>
          </p:nvPr>
        </p:nvSpPr>
        <p:spPr/>
        <p:txBody>
          <a:bodyPr/>
          <a:lstStyle/>
          <a:p>
            <a:r>
              <a:rPr lang="fr-FR" smtClean="0"/>
              <a:t>Céline Gainet</a:t>
            </a:r>
            <a:endParaRPr lang="fr-FR" dirty="0"/>
          </a:p>
        </p:txBody>
      </p:sp>
      <p:sp>
        <p:nvSpPr>
          <p:cNvPr id="6" name="Footer Placeholder 5"/>
          <p:cNvSpPr>
            <a:spLocks noGrp="1"/>
          </p:cNvSpPr>
          <p:nvPr>
            <p:ph type="ftr" sz="quarter" idx="11"/>
          </p:nvPr>
        </p:nvSpPr>
        <p:spPr/>
        <p:txBody>
          <a:bodyPr/>
          <a:lstStyle/>
          <a:p>
            <a:r>
              <a:rPr lang="en-GB" smtClean="0"/>
              <a:t>Analyse Financière</a:t>
            </a:r>
            <a:endParaRPr lang="en-GB" dirty="0"/>
          </a:p>
        </p:txBody>
      </p:sp>
      <p:cxnSp>
        <p:nvCxnSpPr>
          <p:cNvPr id="22" name="Straight Connector 21"/>
          <p:cNvCxnSpPr/>
          <p:nvPr/>
        </p:nvCxnSpPr>
        <p:spPr>
          <a:xfrm>
            <a:off x="7126940" y="2235259"/>
            <a:ext cx="0" cy="872507"/>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068048" y="2220280"/>
            <a:ext cx="4075952" cy="10761"/>
          </a:xfrm>
          <a:prstGeom prst="line">
            <a:avLst/>
          </a:prstGeom>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6534552" y="1852725"/>
            <a:ext cx="1184775" cy="369332"/>
          </a:xfrm>
          <a:prstGeom prst="rect">
            <a:avLst/>
          </a:prstGeom>
          <a:noFill/>
        </p:spPr>
        <p:txBody>
          <a:bodyPr wrap="square" rtlCol="0">
            <a:spAutoFit/>
          </a:bodyPr>
          <a:lstStyle/>
          <a:p>
            <a:pPr algn="ctr"/>
            <a:r>
              <a:rPr lang="fr-FR" dirty="0" smtClean="0"/>
              <a:t>CAPITAL</a:t>
            </a:r>
            <a:endParaRPr lang="fr-FR" dirty="0"/>
          </a:p>
        </p:txBody>
      </p:sp>
      <p:sp>
        <p:nvSpPr>
          <p:cNvPr id="26" name="TextBox 25"/>
          <p:cNvSpPr txBox="1"/>
          <p:nvPr/>
        </p:nvSpPr>
        <p:spPr>
          <a:xfrm>
            <a:off x="7141889" y="2520311"/>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cxnSp>
        <p:nvCxnSpPr>
          <p:cNvPr id="31" name="Straight Connector 30"/>
          <p:cNvCxnSpPr/>
          <p:nvPr/>
        </p:nvCxnSpPr>
        <p:spPr>
          <a:xfrm>
            <a:off x="2296526" y="2220280"/>
            <a:ext cx="0" cy="887486"/>
          </a:xfrm>
          <a:prstGeom prst="line">
            <a:avLst/>
          </a:prstGeom>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H="1">
            <a:off x="179308" y="2220280"/>
            <a:ext cx="4300070" cy="0"/>
          </a:xfrm>
          <a:prstGeom prst="line">
            <a:avLst/>
          </a:prstGeom>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1404478" y="1703315"/>
            <a:ext cx="1809376" cy="369332"/>
          </a:xfrm>
          <a:prstGeom prst="rect">
            <a:avLst/>
          </a:prstGeom>
          <a:noFill/>
        </p:spPr>
        <p:txBody>
          <a:bodyPr wrap="square" rtlCol="0">
            <a:spAutoFit/>
          </a:bodyPr>
          <a:lstStyle/>
          <a:p>
            <a:pPr algn="ctr"/>
            <a:r>
              <a:rPr lang="fr-FR" dirty="0" smtClean="0"/>
              <a:t>INSTALLATION</a:t>
            </a:r>
            <a:endParaRPr lang="fr-FR" dirty="0"/>
          </a:p>
        </p:txBody>
      </p:sp>
      <p:sp>
        <p:nvSpPr>
          <p:cNvPr id="34" name="TextBox 33"/>
          <p:cNvSpPr txBox="1"/>
          <p:nvPr/>
        </p:nvSpPr>
        <p:spPr>
          <a:xfrm>
            <a:off x="89654" y="2466740"/>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cxnSp>
        <p:nvCxnSpPr>
          <p:cNvPr id="35" name="Straight Connector 34"/>
          <p:cNvCxnSpPr/>
          <p:nvPr/>
        </p:nvCxnSpPr>
        <p:spPr>
          <a:xfrm>
            <a:off x="2430927" y="5865887"/>
            <a:ext cx="0" cy="770288"/>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H="1">
            <a:off x="230105" y="5883478"/>
            <a:ext cx="4338104" cy="0"/>
          </a:xfrm>
          <a:prstGeom prst="line">
            <a:avLst/>
          </a:prstGeom>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1483662" y="5496555"/>
            <a:ext cx="1809376" cy="369332"/>
          </a:xfrm>
          <a:prstGeom prst="rect">
            <a:avLst/>
          </a:prstGeom>
          <a:noFill/>
        </p:spPr>
        <p:txBody>
          <a:bodyPr wrap="square" rtlCol="0">
            <a:spAutoFit/>
          </a:bodyPr>
          <a:lstStyle/>
          <a:p>
            <a:pPr algn="ctr"/>
            <a:r>
              <a:rPr lang="fr-FR" dirty="0" smtClean="0"/>
              <a:t>CAISSE</a:t>
            </a:r>
            <a:endParaRPr lang="fr-FR" dirty="0"/>
          </a:p>
        </p:txBody>
      </p:sp>
      <p:sp>
        <p:nvSpPr>
          <p:cNvPr id="39" name="TextBox 38"/>
          <p:cNvSpPr txBox="1"/>
          <p:nvPr/>
        </p:nvSpPr>
        <p:spPr>
          <a:xfrm>
            <a:off x="185214" y="6101819"/>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30" name="TextBox 6"/>
          <p:cNvSpPr txBox="1"/>
          <p:nvPr/>
        </p:nvSpPr>
        <p:spPr>
          <a:xfrm>
            <a:off x="230105" y="3391648"/>
            <a:ext cx="262152" cy="369332"/>
          </a:xfrm>
          <a:prstGeom prst="rect">
            <a:avLst/>
          </a:prstGeom>
          <a:noFill/>
        </p:spPr>
        <p:txBody>
          <a:bodyPr wrap="square" rtlCol="0">
            <a:spAutoFit/>
          </a:bodyPr>
          <a:lstStyle/>
          <a:p>
            <a:r>
              <a:rPr lang="fr-FR" b="1" dirty="0" smtClean="0"/>
              <a:t>+</a:t>
            </a:r>
            <a:endParaRPr lang="fr-FR" b="1" dirty="0"/>
          </a:p>
        </p:txBody>
      </p:sp>
      <p:cxnSp>
        <p:nvCxnSpPr>
          <p:cNvPr id="40" name="Straight Connector 9"/>
          <p:cNvCxnSpPr/>
          <p:nvPr/>
        </p:nvCxnSpPr>
        <p:spPr>
          <a:xfrm>
            <a:off x="2330828" y="3932519"/>
            <a:ext cx="0" cy="1356639"/>
          </a:xfrm>
          <a:prstGeom prst="line">
            <a:avLst/>
          </a:prstGeom>
        </p:spPr>
        <p:style>
          <a:lnRef idx="2">
            <a:schemeClr val="accent1"/>
          </a:lnRef>
          <a:fillRef idx="0">
            <a:schemeClr val="accent1"/>
          </a:fillRef>
          <a:effectRef idx="1">
            <a:schemeClr val="accent1"/>
          </a:effectRef>
          <a:fontRef idx="minor">
            <a:schemeClr val="tx1"/>
          </a:fontRef>
        </p:style>
      </p:cxnSp>
      <p:cxnSp>
        <p:nvCxnSpPr>
          <p:cNvPr id="41" name="Straight Connector 11"/>
          <p:cNvCxnSpPr/>
          <p:nvPr/>
        </p:nvCxnSpPr>
        <p:spPr>
          <a:xfrm flipH="1">
            <a:off x="179308" y="3932519"/>
            <a:ext cx="4392697" cy="0"/>
          </a:xfrm>
          <a:prstGeom prst="line">
            <a:avLst/>
          </a:prstGeom>
        </p:spPr>
        <p:style>
          <a:lnRef idx="2">
            <a:schemeClr val="accent1"/>
          </a:lnRef>
          <a:fillRef idx="0">
            <a:schemeClr val="accent1"/>
          </a:fillRef>
          <a:effectRef idx="1">
            <a:schemeClr val="accent1"/>
          </a:effectRef>
          <a:fontRef idx="minor">
            <a:schemeClr val="tx1"/>
          </a:fontRef>
        </p:style>
      </p:cxnSp>
      <p:sp>
        <p:nvSpPr>
          <p:cNvPr id="42" name="TextBox 15"/>
          <p:cNvSpPr txBox="1"/>
          <p:nvPr/>
        </p:nvSpPr>
        <p:spPr>
          <a:xfrm>
            <a:off x="1738440" y="3391648"/>
            <a:ext cx="1184775" cy="369332"/>
          </a:xfrm>
          <a:prstGeom prst="rect">
            <a:avLst/>
          </a:prstGeom>
          <a:noFill/>
        </p:spPr>
        <p:txBody>
          <a:bodyPr wrap="square" rtlCol="0">
            <a:spAutoFit/>
          </a:bodyPr>
          <a:lstStyle/>
          <a:p>
            <a:pPr algn="ctr"/>
            <a:r>
              <a:rPr lang="fr-FR" dirty="0" smtClean="0"/>
              <a:t>BANQUE</a:t>
            </a:r>
            <a:endParaRPr lang="fr-FR" dirty="0"/>
          </a:p>
        </p:txBody>
      </p:sp>
      <p:sp>
        <p:nvSpPr>
          <p:cNvPr id="43" name="TextBox 18"/>
          <p:cNvSpPr txBox="1"/>
          <p:nvPr/>
        </p:nvSpPr>
        <p:spPr>
          <a:xfrm>
            <a:off x="271935" y="4213413"/>
            <a:ext cx="2058893" cy="369332"/>
          </a:xfrm>
          <a:prstGeom prst="rect">
            <a:avLst/>
          </a:prstGeom>
          <a:noFill/>
        </p:spPr>
        <p:txBody>
          <a:bodyPr wrap="square" rtlCol="0">
            <a:spAutoFit/>
          </a:bodyPr>
          <a:lstStyle/>
          <a:p>
            <a:pPr>
              <a:tabLst>
                <a:tab pos="1822450" algn="r"/>
                <a:tab pos="2166938" algn="r"/>
              </a:tabLst>
            </a:pPr>
            <a:r>
              <a:rPr lang="fr-FR" b="1" dirty="0" smtClean="0">
                <a:solidFill>
                  <a:srgbClr val="3366FF"/>
                </a:solidFill>
              </a:rPr>
              <a:t>Apport	20000 </a:t>
            </a:r>
            <a:endParaRPr lang="fr-FR" b="1" dirty="0">
              <a:solidFill>
                <a:srgbClr val="3366FF"/>
              </a:solidFill>
            </a:endParaRPr>
          </a:p>
        </p:txBody>
      </p:sp>
      <p:sp>
        <p:nvSpPr>
          <p:cNvPr id="44" name="TextBox 19"/>
          <p:cNvSpPr txBox="1"/>
          <p:nvPr/>
        </p:nvSpPr>
        <p:spPr>
          <a:xfrm>
            <a:off x="2330828" y="4213413"/>
            <a:ext cx="2517590" cy="369332"/>
          </a:xfrm>
          <a:prstGeom prst="rect">
            <a:avLst/>
          </a:prstGeom>
          <a:noFill/>
        </p:spPr>
        <p:txBody>
          <a:bodyPr wrap="square" rtlCol="0">
            <a:spAutoFit/>
          </a:bodyPr>
          <a:lstStyle/>
          <a:p>
            <a:pPr>
              <a:tabLst>
                <a:tab pos="2166938" algn="r"/>
              </a:tabLst>
            </a:pPr>
            <a:r>
              <a:rPr lang="fr-FR" b="1" dirty="0" smtClean="0">
                <a:solidFill>
                  <a:srgbClr val="008000"/>
                </a:solidFill>
              </a:rPr>
              <a:t>Retrait d’espèces	1000 </a:t>
            </a:r>
            <a:endParaRPr lang="fr-FR" b="1" dirty="0">
              <a:solidFill>
                <a:srgbClr val="008000"/>
              </a:solidFill>
            </a:endParaRPr>
          </a:p>
        </p:txBody>
      </p:sp>
      <p:sp>
        <p:nvSpPr>
          <p:cNvPr id="45" name="TextBox 20"/>
          <p:cNvSpPr txBox="1"/>
          <p:nvPr/>
        </p:nvSpPr>
        <p:spPr>
          <a:xfrm>
            <a:off x="2330828" y="4809816"/>
            <a:ext cx="2517590" cy="369332"/>
          </a:xfrm>
          <a:prstGeom prst="rect">
            <a:avLst/>
          </a:prstGeom>
          <a:noFill/>
        </p:spPr>
        <p:txBody>
          <a:bodyPr wrap="square" rtlCol="0">
            <a:spAutoFit/>
          </a:bodyPr>
          <a:lstStyle/>
          <a:p>
            <a:pPr>
              <a:tabLst>
                <a:tab pos="2166938" algn="r"/>
              </a:tabLst>
            </a:pPr>
            <a:r>
              <a:rPr lang="fr-FR" b="1" dirty="0" smtClean="0">
                <a:solidFill>
                  <a:schemeClr val="accent6">
                    <a:lumMod val="75000"/>
                  </a:schemeClr>
                </a:solidFill>
              </a:rPr>
              <a:t>Matériel acquis	4000 </a:t>
            </a:r>
            <a:endParaRPr lang="fr-FR" b="1" dirty="0">
              <a:solidFill>
                <a:schemeClr val="accent6">
                  <a:lumMod val="75000"/>
                </a:schemeClr>
              </a:solidFill>
            </a:endParaRPr>
          </a:p>
        </p:txBody>
      </p:sp>
      <p:sp>
        <p:nvSpPr>
          <p:cNvPr id="46" name="TextBox 6"/>
          <p:cNvSpPr txBox="1"/>
          <p:nvPr/>
        </p:nvSpPr>
        <p:spPr>
          <a:xfrm>
            <a:off x="185214" y="1850948"/>
            <a:ext cx="262152" cy="369332"/>
          </a:xfrm>
          <a:prstGeom prst="rect">
            <a:avLst/>
          </a:prstGeom>
          <a:noFill/>
        </p:spPr>
        <p:txBody>
          <a:bodyPr wrap="square" rtlCol="0">
            <a:spAutoFit/>
          </a:bodyPr>
          <a:lstStyle/>
          <a:p>
            <a:r>
              <a:rPr lang="fr-FR" b="1" dirty="0" smtClean="0"/>
              <a:t>+</a:t>
            </a:r>
            <a:endParaRPr lang="fr-FR" b="1" dirty="0"/>
          </a:p>
        </p:txBody>
      </p:sp>
      <p:sp>
        <p:nvSpPr>
          <p:cNvPr id="47" name="TextBox 6"/>
          <p:cNvSpPr txBox="1"/>
          <p:nvPr/>
        </p:nvSpPr>
        <p:spPr>
          <a:xfrm>
            <a:off x="337614" y="5514146"/>
            <a:ext cx="262152" cy="369332"/>
          </a:xfrm>
          <a:prstGeom prst="rect">
            <a:avLst/>
          </a:prstGeom>
          <a:noFill/>
        </p:spPr>
        <p:txBody>
          <a:bodyPr wrap="square" rtlCol="0">
            <a:spAutoFit/>
          </a:bodyPr>
          <a:lstStyle/>
          <a:p>
            <a:r>
              <a:rPr lang="fr-FR" b="1" dirty="0" smtClean="0"/>
              <a:t>+</a:t>
            </a:r>
            <a:endParaRPr lang="fr-FR" b="1" dirty="0"/>
          </a:p>
        </p:txBody>
      </p:sp>
      <p:sp>
        <p:nvSpPr>
          <p:cNvPr id="48" name="TextBox 6"/>
          <p:cNvSpPr txBox="1"/>
          <p:nvPr/>
        </p:nvSpPr>
        <p:spPr>
          <a:xfrm>
            <a:off x="4217226" y="1852725"/>
            <a:ext cx="262152" cy="369332"/>
          </a:xfrm>
          <a:prstGeom prst="rect">
            <a:avLst/>
          </a:prstGeom>
          <a:noFill/>
        </p:spPr>
        <p:txBody>
          <a:bodyPr wrap="square" rtlCol="0">
            <a:spAutoFit/>
          </a:bodyPr>
          <a:lstStyle/>
          <a:p>
            <a:r>
              <a:rPr lang="fr-FR" b="1" dirty="0" smtClean="0"/>
              <a:t>-</a:t>
            </a:r>
            <a:endParaRPr lang="fr-FR" b="1" dirty="0"/>
          </a:p>
        </p:txBody>
      </p:sp>
      <p:sp>
        <p:nvSpPr>
          <p:cNvPr id="49" name="TextBox 6"/>
          <p:cNvSpPr txBox="1"/>
          <p:nvPr/>
        </p:nvSpPr>
        <p:spPr>
          <a:xfrm>
            <a:off x="4217226" y="3515374"/>
            <a:ext cx="262152" cy="369332"/>
          </a:xfrm>
          <a:prstGeom prst="rect">
            <a:avLst/>
          </a:prstGeom>
          <a:noFill/>
        </p:spPr>
        <p:txBody>
          <a:bodyPr wrap="square" rtlCol="0">
            <a:spAutoFit/>
          </a:bodyPr>
          <a:lstStyle/>
          <a:p>
            <a:r>
              <a:rPr lang="fr-FR" b="1" dirty="0" smtClean="0"/>
              <a:t>-</a:t>
            </a:r>
            <a:endParaRPr lang="fr-FR" b="1" dirty="0"/>
          </a:p>
        </p:txBody>
      </p:sp>
      <p:sp>
        <p:nvSpPr>
          <p:cNvPr id="50" name="TextBox 6"/>
          <p:cNvSpPr txBox="1"/>
          <p:nvPr/>
        </p:nvSpPr>
        <p:spPr>
          <a:xfrm>
            <a:off x="4309853" y="5514146"/>
            <a:ext cx="262152" cy="369332"/>
          </a:xfrm>
          <a:prstGeom prst="rect">
            <a:avLst/>
          </a:prstGeom>
          <a:noFill/>
        </p:spPr>
        <p:txBody>
          <a:bodyPr wrap="square" rtlCol="0">
            <a:spAutoFit/>
          </a:bodyPr>
          <a:lstStyle/>
          <a:p>
            <a:r>
              <a:rPr lang="fr-FR" b="1" dirty="0" smtClean="0"/>
              <a:t>-</a:t>
            </a:r>
            <a:endParaRPr lang="fr-FR" b="1" dirty="0"/>
          </a:p>
        </p:txBody>
      </p:sp>
      <p:sp>
        <p:nvSpPr>
          <p:cNvPr id="51" name="TextBox 6"/>
          <p:cNvSpPr txBox="1"/>
          <p:nvPr/>
        </p:nvSpPr>
        <p:spPr>
          <a:xfrm>
            <a:off x="4462253" y="5666546"/>
            <a:ext cx="262152" cy="369332"/>
          </a:xfrm>
          <a:prstGeom prst="rect">
            <a:avLst/>
          </a:prstGeom>
          <a:noFill/>
        </p:spPr>
        <p:txBody>
          <a:bodyPr wrap="square" rtlCol="0">
            <a:spAutoFit/>
          </a:bodyPr>
          <a:lstStyle/>
          <a:p>
            <a:r>
              <a:rPr lang="fr-FR" b="1" dirty="0" smtClean="0"/>
              <a:t>-</a:t>
            </a:r>
            <a:endParaRPr lang="fr-FR" b="1" dirty="0"/>
          </a:p>
        </p:txBody>
      </p:sp>
      <p:sp>
        <p:nvSpPr>
          <p:cNvPr id="52" name="TextBox 6"/>
          <p:cNvSpPr txBox="1"/>
          <p:nvPr/>
        </p:nvSpPr>
        <p:spPr>
          <a:xfrm>
            <a:off x="5068047" y="1852725"/>
            <a:ext cx="262152" cy="369332"/>
          </a:xfrm>
          <a:prstGeom prst="rect">
            <a:avLst/>
          </a:prstGeom>
          <a:noFill/>
        </p:spPr>
        <p:txBody>
          <a:bodyPr wrap="square" rtlCol="0">
            <a:spAutoFit/>
          </a:bodyPr>
          <a:lstStyle/>
          <a:p>
            <a:r>
              <a:rPr lang="fr-FR" b="1" dirty="0" smtClean="0"/>
              <a:t>-</a:t>
            </a:r>
            <a:endParaRPr lang="fr-FR" b="1" dirty="0"/>
          </a:p>
        </p:txBody>
      </p:sp>
      <p:sp>
        <p:nvSpPr>
          <p:cNvPr id="53" name="TextBox 6"/>
          <p:cNvSpPr txBox="1"/>
          <p:nvPr/>
        </p:nvSpPr>
        <p:spPr>
          <a:xfrm>
            <a:off x="8799606" y="1900556"/>
            <a:ext cx="262152" cy="369332"/>
          </a:xfrm>
          <a:prstGeom prst="rect">
            <a:avLst/>
          </a:prstGeom>
          <a:noFill/>
        </p:spPr>
        <p:txBody>
          <a:bodyPr wrap="square" rtlCol="0">
            <a:spAutoFit/>
          </a:bodyPr>
          <a:lstStyle/>
          <a:p>
            <a:r>
              <a:rPr lang="fr-FR" b="1" dirty="0"/>
              <a:t>+</a:t>
            </a:r>
          </a:p>
        </p:txBody>
      </p:sp>
    </p:spTree>
    <p:extLst>
      <p:ext uri="{BB962C8B-B14F-4D97-AF65-F5344CB8AC3E}">
        <p14:creationId xmlns:p14="http://schemas.microsoft.com/office/powerpoint/2010/main" val="395028458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Expo">
      <a:dk1>
        <a:sysClr val="windowText" lastClr="000000"/>
      </a:dk1>
      <a:lt1>
        <a:sysClr val="window" lastClr="FFFFFF"/>
      </a:lt1>
      <a:dk2>
        <a:srgbClr val="263B86"/>
      </a:dk2>
      <a:lt2>
        <a:srgbClr val="76B6F2"/>
      </a:lt2>
      <a:accent1>
        <a:srgbClr val="FBC01E"/>
      </a:accent1>
      <a:accent2>
        <a:srgbClr val="EFE1A2"/>
      </a:accent2>
      <a:accent3>
        <a:srgbClr val="FA8716"/>
      </a:accent3>
      <a:accent4>
        <a:srgbClr val="BE0204"/>
      </a:accent4>
      <a:accent5>
        <a:srgbClr val="640F10"/>
      </a:accent5>
      <a:accent6>
        <a:srgbClr val="7E13E3"/>
      </a:accent6>
      <a:hlink>
        <a:srgbClr val="D2D200"/>
      </a:hlink>
      <a:folHlink>
        <a:srgbClr val="D0B9F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Executive.thmx</Template>
  <TotalTime>4104</TotalTime>
  <Words>5979</Words>
  <Application>Microsoft Macintosh PowerPoint</Application>
  <PresentationFormat>Présentation à l'écran (4:3)</PresentationFormat>
  <Paragraphs>1163</Paragraphs>
  <Slides>124</Slides>
  <Notes>15</Notes>
  <HiddenSlides>0</HiddenSlides>
  <MMClips>0</MMClips>
  <ScaleCrop>false</ScaleCrop>
  <HeadingPairs>
    <vt:vector size="4" baseType="variant">
      <vt:variant>
        <vt:lpstr>Thème</vt:lpstr>
      </vt:variant>
      <vt:variant>
        <vt:i4>1</vt:i4>
      </vt:variant>
      <vt:variant>
        <vt:lpstr>Titres des diapositives</vt:lpstr>
      </vt:variant>
      <vt:variant>
        <vt:i4>124</vt:i4>
      </vt:variant>
    </vt:vector>
  </HeadingPairs>
  <TitlesOfParts>
    <vt:vector size="125" baseType="lpstr">
      <vt:lpstr>Office Theme</vt:lpstr>
      <vt:lpstr>Analyse financière </vt:lpstr>
      <vt:lpstr>Objectif du cours</vt:lpstr>
      <vt:lpstr>Objectifs du cours</vt:lpstr>
      <vt:lpstr>Objectifs du cours</vt:lpstr>
      <vt:lpstr>Organisation du cours</vt:lpstr>
      <vt:lpstr>Organisation du cours</vt:lpstr>
      <vt:lpstr>Organisation du cours</vt:lpstr>
      <vt:lpstr>Organisation du cours</vt:lpstr>
      <vt:lpstr>Organisation du cours</vt:lpstr>
      <vt:lpstr>Organisation du cours</vt:lpstr>
      <vt:lpstr>Evaluation du cours</vt:lpstr>
      <vt:lpstr>Evaluation – Contrôle continu</vt:lpstr>
      <vt:lpstr>Evaluation – Contrôle continu</vt:lpstr>
      <vt:lpstr>Plan du cours</vt:lpstr>
      <vt:lpstr>Plan du cours</vt:lpstr>
      <vt:lpstr>Ligne directrice</vt:lpstr>
      <vt:lpstr>Ligne directrice</vt:lpstr>
      <vt:lpstr>Ligne directrice</vt:lpstr>
      <vt:lpstr>Ligne directrice</vt:lpstr>
      <vt:lpstr>Ligne directrice</vt:lpstr>
      <vt:lpstr>Ligne directrice</vt:lpstr>
      <vt:lpstr>Ligne directrice</vt:lpstr>
      <vt:lpstr>Ligne directrice</vt:lpstr>
      <vt:lpstr>Plan du cours</vt:lpstr>
      <vt:lpstr>Plan du cours</vt:lpstr>
      <vt:lpstr>Introduction – Fonctionnement de l’entreprise</vt:lpstr>
      <vt:lpstr>Introduction – Fonctionnement de l’entreprise</vt:lpstr>
      <vt:lpstr>Introduction – Fonctionnement de l’entreprise</vt:lpstr>
      <vt:lpstr>Introduction – Fonctionnement de l’entreprise</vt:lpstr>
      <vt:lpstr>Introduction – Fonctionnement de l’entreprise</vt:lpstr>
      <vt:lpstr>Introduction – Fonctionnement de l’entreprise</vt:lpstr>
      <vt:lpstr>Introduction – Fonctionnement de l’entreprise</vt:lpstr>
      <vt:lpstr>Plan du cours</vt:lpstr>
      <vt:lpstr>Introduction – Fonctionnement de l’entreprise</vt:lpstr>
      <vt:lpstr>Introduction – Fonctionnement de l’entreprise</vt:lpstr>
      <vt:lpstr>Introduction – Fonctionnement de l’entreprise</vt:lpstr>
      <vt:lpstr>Introduction – Fonctionnement de l’entreprise</vt:lpstr>
      <vt:lpstr>Introduction – Fonctionnement de l’entreprise</vt:lpstr>
      <vt:lpstr>Introduction – Fonctionnement de l’entreprise</vt:lpstr>
      <vt:lpstr>Introduction – Fonctionnement de l’entreprise</vt:lpstr>
      <vt:lpstr>Plan du cours</vt:lpstr>
      <vt:lpstr>Introduction – Fonctionnement de l’entreprise</vt:lpstr>
      <vt:lpstr>Introduction – Fonctionnement de l’entreprise</vt:lpstr>
      <vt:lpstr>Plan du cours</vt:lpstr>
      <vt:lpstr>Introduction – Communication financière</vt:lpstr>
      <vt:lpstr>Introduction – Communication financière</vt:lpstr>
      <vt:lpstr>Introduction – Communication financière</vt:lpstr>
      <vt:lpstr>Plan du cours</vt:lpstr>
      <vt:lpstr>Plan du cours</vt:lpstr>
      <vt:lpstr>Outils comptables         LEXIQUE – CONCEPTS FINANCIERS FONDAMENTAUX</vt:lpstr>
      <vt:lpstr>Concepts Financiers Fondamentaux</vt:lpstr>
      <vt:lpstr>Concepts Financiers Fondamentaux</vt:lpstr>
      <vt:lpstr>Concepts Financiers Fondamentaux</vt:lpstr>
      <vt:lpstr>Concepts Financiers Fondamentaux : le Bilan</vt:lpstr>
      <vt:lpstr>Concepts Financiers Fondamentaux : le Bilan</vt:lpstr>
      <vt:lpstr>Concepts Financiers Fondamentaux : le Bilan</vt:lpstr>
      <vt:lpstr>Concepts Financiers Fondamentaux : le Bilan</vt:lpstr>
      <vt:lpstr>Concepts Financiers Fondamentaux : le Bilan</vt:lpstr>
      <vt:lpstr>Concepts Financiers Fondamentaux : le Bilan</vt:lpstr>
      <vt:lpstr>Concepts Financiers Fondamentaux : le Bilan</vt:lpstr>
      <vt:lpstr>Concepts Financiers Fondamentaux : le Bilan</vt:lpstr>
      <vt:lpstr>Concepts Financiers Fondamentaux : le Bilan</vt:lpstr>
      <vt:lpstr>LE BILAN</vt:lpstr>
      <vt:lpstr>LE BILAN</vt:lpstr>
      <vt:lpstr>LE BILAN</vt:lpstr>
      <vt:lpstr>LE BILAN</vt:lpstr>
      <vt:lpstr>LE BILAN</vt:lpstr>
      <vt:lpstr>LE BILAN</vt:lpstr>
      <vt:lpstr>LE BILAN</vt:lpstr>
      <vt:lpstr>LE BILAN</vt:lpstr>
      <vt:lpstr>LE BILAN</vt:lpstr>
      <vt:lpstr>Concepts Financiers Fondamentaux : le Bilan</vt:lpstr>
      <vt:lpstr>Concepts Financiers Fondamentaux</vt:lpstr>
      <vt:lpstr>Concepts Financiers Fondamentaux : le Compte de Résultat</vt:lpstr>
      <vt:lpstr>Concepts Financiers Fondamentaux : le Compte de Résultat</vt:lpstr>
      <vt:lpstr>Concepts Financiers Fondamentaux : le Compte de Résultat</vt:lpstr>
      <vt:lpstr>Concepts Financiers Fondamentaux : le Compte de Résultat</vt:lpstr>
      <vt:lpstr>Présentation PowerPoint</vt:lpstr>
      <vt:lpstr>LE COMPTE DE RESULTAT</vt:lpstr>
      <vt:lpstr>LE COMPTE DE RESULTAT</vt:lpstr>
      <vt:lpstr>Distribution du bénéfice</vt:lpstr>
      <vt:lpstr>Présentation PowerPoint</vt:lpstr>
      <vt:lpstr>Distribution du bénéfice </vt:lpstr>
      <vt:lpstr>Présentation PowerPoint</vt:lpstr>
      <vt:lpstr>Concepts Financiers Fondamentaux</vt:lpstr>
      <vt:lpstr>Concepts Financiers Fondamentaux – Tableau de Flux de Trésorerie</vt:lpstr>
      <vt:lpstr>Concepts Financiers Fondamentaux – Tableau de Flux de Trésorerie</vt:lpstr>
      <vt:lpstr>Concepts Financiers Fondamentaux – Tableau de Flux de Trésorerie</vt:lpstr>
      <vt:lpstr>Tableau des flux de trésorerie</vt:lpstr>
      <vt:lpstr>Présentation PowerPoint</vt:lpstr>
      <vt:lpstr>Résumé</vt:lpstr>
      <vt:lpstr>Concepts Financiers Fondamentaux</vt:lpstr>
      <vt:lpstr>Concepts Financiers Fondamentaux – Les comptes</vt:lpstr>
      <vt:lpstr>Concepts Financiers Fondamentaux – Les comptes</vt:lpstr>
      <vt:lpstr>Concepts Financiers Fondamentaux – Les comptes </vt:lpstr>
      <vt:lpstr>Concepts Financiers Fondamentaux – Les comptes</vt:lpstr>
      <vt:lpstr>Outils comptables – Les grands principes</vt:lpstr>
      <vt:lpstr>Outils comptables – Les grands principes</vt:lpstr>
      <vt:lpstr>Outils comptables – Les grands principes</vt:lpstr>
      <vt:lpstr>Outils comptables – Les grands principes</vt:lpstr>
      <vt:lpstr>Outils comptables – Les grands principes</vt:lpstr>
      <vt:lpstr>Outils comptables – Les grands principes</vt:lpstr>
      <vt:lpstr>Outils comptables – Les grands principes</vt:lpstr>
      <vt:lpstr>Outils comptables – Les grands principes</vt:lpstr>
      <vt:lpstr>Outils comptables – Les grands principes</vt:lpstr>
      <vt:lpstr>Outils comptables – Les grands principes</vt:lpstr>
      <vt:lpstr>Concepts Financiers Fondamentaux</vt:lpstr>
      <vt:lpstr>Liens entre le Bilan et le Compte de Résultat       Actif vs charges Passif vs produits</vt:lpstr>
      <vt:lpstr>Le Résultat</vt:lpstr>
      <vt:lpstr>Le Résultat</vt:lpstr>
      <vt:lpstr>Concepts Financiers Fondamentaux</vt:lpstr>
      <vt:lpstr>Liens entre le Bilan et le Compte de Résultat         Le Résultat</vt:lpstr>
      <vt:lpstr>Le résultat</vt:lpstr>
      <vt:lpstr>Lien entre le Bilan et le Compte de Résultat</vt:lpstr>
      <vt:lpstr>Le Résultat</vt:lpstr>
      <vt:lpstr>Le résultat</vt:lpstr>
      <vt:lpstr>Le Résultat</vt:lpstr>
      <vt:lpstr>Concepts Financiers Fondamentaux</vt:lpstr>
      <vt:lpstr>Liens entre le Bilan et le Compte de Résultat      Emploi et ressources</vt:lpstr>
      <vt:lpstr>Lien entre le Bilan et le Compte de Résultat</vt:lpstr>
      <vt:lpstr>Lien entre le Bilan et le Compte de Résultat</vt:lpstr>
      <vt:lpstr>Lien entre le Bilan et le Compte de Résultat</vt:lpstr>
      <vt:lpstr>Lien entre le Bilan et le Compte de Résultat</vt:lpstr>
      <vt:lpstr>Plan du cours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Celine Gainet</dc:creator>
  <cp:lastModifiedBy>Celine</cp:lastModifiedBy>
  <cp:revision>327</cp:revision>
  <cp:lastPrinted>2014-09-21T12:30:19Z</cp:lastPrinted>
  <dcterms:created xsi:type="dcterms:W3CDTF">2013-09-01T05:18:47Z</dcterms:created>
  <dcterms:modified xsi:type="dcterms:W3CDTF">2016-09-19T09:28:40Z</dcterms:modified>
</cp:coreProperties>
</file>

<file path=docProps/thumbnail.jpeg>
</file>